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5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0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024A9-3694-4663-B858-649C97EC4A40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479C4-63A2-48A3-B3E0-96DF2B179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718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A280B510-40E0-4375-9B5C-652B5A4195BC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1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9992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 txBox="1">
            <a:spLocks noGrp="1" noChangeArrowheads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AE09313B-BB71-4382-83A8-FBA55FF41AA9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3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5745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 txBox="1">
            <a:spLocks noGrp="1" noChangeArrowheads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1F6CB2C1-1395-453E-89A1-5D5F0E386103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4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4121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 txBox="1">
            <a:spLocks noGrp="1" noChangeArrowheads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852069FA-AEA5-46F8-A6E4-62B31BE94392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5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9602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 txBox="1">
            <a:spLocks noGrp="1" noChangeArrowheads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A41A2C89-45F6-4DE6-812B-4240DE131009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7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293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 txBox="1">
            <a:spLocks noGrp="1" noChangeArrowheads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BD1DC500-67B2-4D68-8AD2-490C9033F49A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8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2921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 txBox="1">
            <a:spLocks noGrp="1" noChangeArrowheads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561BC874-19D9-4FAB-A1E0-E92C509A3F07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9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2452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 txBox="1">
            <a:spLocks noGrp="1" noChangeArrowheads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A6AB91A7-06D9-4F69-A509-A7897BB899EA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10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7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 txBox="1">
            <a:spLocks noGrp="1" noChangeArrowheads="1"/>
          </p:cNvSpPr>
          <p:nvPr/>
        </p:nvSpPr>
        <p:spPr bwMode="auto">
          <a:xfrm>
            <a:off x="3886200" y="9448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 eaLnBrk="0" hangingPunct="0"/>
            <a:fld id="{F2B273BE-80F7-4BE7-82B7-FA78A9E5CAA6}" type="slidenum">
              <a:rPr lang="en-GB" altLang="en-US" sz="1200">
                <a:latin typeface="Times New Roman" panose="02020603050405020304" pitchFamily="18" charset="0"/>
              </a:rPr>
              <a:pPr algn="r" defTabSz="914400" eaLnBrk="0" hangingPunct="0"/>
              <a:t>11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403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F6112-3051-44AF-A6DE-D43AF1B01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62FEC8-F6F1-4F10-A91F-22B9D082AE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DC360-1EF0-4D04-9F32-5BD3DE5F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7F9E3-13F1-42B1-9336-8497F1058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C20FA-5201-4F0A-964D-1B726AC40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087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79D8-130C-4F50-BE42-860BD0A44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161497-3A3A-4D5C-A408-D28773D6D5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5BDC0-2405-448A-AC30-EC470F24F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4C4ED-8F8B-4EB2-8FF8-7A420F31B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2E574B-6BAE-443D-B7BA-D0BCB965C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20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C87F0E-EA76-487E-8A21-9FBEF9BE3B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DCC8D4-6F53-4E29-85C4-BEDDBFB341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E2DEC-2F16-4B32-90C8-726207A5A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5EA67-ADB5-41DB-B12F-EEF513107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56A42-53F8-414B-ABED-AECE7182F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46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17EF1-A905-417F-8942-DC5DCBE07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3EB5C-5D7A-4659-BB6F-B19585289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98F9C-961E-4CD5-9517-5FC8EF92C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A72F9-54B0-4090-9CB7-46C1279ED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19D85-5632-40AB-A9AF-10876C546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79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816F4-4958-457B-B3FD-CB1F1A64C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4750E-F208-4126-97CE-A8F620E60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A76E5-2130-4231-A4A6-78F3BFF5B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833D0-0521-46B9-BABE-32D6563E4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66DA6-CF3C-4A19-9FC6-B4BBAB07E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075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4AB55-0B4C-402A-ABDD-B937902E6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7FE8B-EC3C-467D-A107-0AC83C6A17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46A8E2-B4D1-4BB8-A807-B94187F2C6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EE049-F7E9-46FD-AB67-1FBF6D3B8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5156B-F802-4E56-9F6F-5DA4FD00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C5C056-0026-4BA1-B00A-030E6F684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37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1B02B-26DD-40FF-BC60-84C7FA67B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382DCF-3575-4A87-82E9-E4704642FF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A5B89B-2C9F-4D6B-8970-685B9DED7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84FE6E-082C-48B8-B025-1533556690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8E97F1-30EA-4664-AC12-DEBD0B0184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11FBD8-6812-465B-BCAC-0C391C360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DB16B8-27B5-4051-AABE-7ADEC4E2F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9CD874-CEE6-4095-9121-71F62D8C3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32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E3AB-8209-44CF-977C-BC876B25A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FE8D8-2B04-4CF6-9781-1D5DB435F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B77803-21BD-48C4-A5D0-351D26F6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F54716-543A-4E38-BC5F-DFB503ADD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769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34BE0-BB64-4111-8C6C-1A226DD52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568C09-81D4-44FC-9DF5-CA33FBFC1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8DCD2-F905-4D44-9498-6961A7B4D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711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6D19A-F18B-4BDD-A987-0A79CD2D3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FBAFC-52E2-4FC8-A73B-46654D2C1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980C2E-340A-4081-AFFE-EDCDF7E9FB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503E8-A255-49C3-AA01-42BC00BDD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32BDC-C00E-4D5E-8E96-661437425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2DB8DA-9E7A-4F82-B6C3-B2DD677B2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14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CF3E4-4D92-4374-906F-35B590352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B81C84-D422-4B63-A298-8FC80CCDD9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31A00-2270-47C8-99C5-5C1310FA3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EFF940-81B3-485E-87F8-4B9E9DCD8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DF8FDE-D765-400F-9D90-2EEC67459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342CA4-64AE-418D-A6F2-F762A2910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716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6E2907-052D-425F-9AE5-B4660708A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4151C-81BF-4A5D-AD2A-E4F65D91A1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A0015-63AC-422A-9826-AFB99D0D5B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E2F22-8B54-4EB3-893C-786FB8F2AE8B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C83B9-675E-4AB9-B8BE-9719C6E3C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30B047-721C-4EE3-B0E0-1AB0D30EA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33A91-5C45-4B4D-8B61-099A36DD4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237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8184" y="2173288"/>
            <a:ext cx="7793037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(a-b-) phenotype in the Black populations.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6303090"/>
      </p:ext>
    </p:extLst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1411" y="2322513"/>
            <a:ext cx="7793037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coding sequence is usually identical to that of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FYB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although amongst people from Papua New Guinea, the coding sequence is often identical to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FYA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0879342"/>
      </p:ext>
    </p:extLst>
  </p:cSld>
  <p:clrMapOvr>
    <a:masterClrMapping/>
  </p:clrMapOvr>
  <p:transition>
    <p:blinds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1411" y="2322513"/>
            <a:ext cx="7793037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immune system of such individuals does not recognise the 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altLang="en-US" b="1" baseline="30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and/or 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altLang="en-US" b="1" baseline="30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antigen as “foreign”, and they will not, therefore, produce      anti-Fy3.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6991667"/>
      </p:ext>
    </p:extLst>
  </p:cSld>
  <p:clrMapOvr>
    <a:masterClrMapping/>
  </p:clrMapOvr>
  <p:transition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/>
          </p:cNvSpPr>
          <p:nvPr>
            <p:ph type="title" idx="4294967295"/>
          </p:nvPr>
        </p:nvSpPr>
        <p:spPr>
          <a:xfrm>
            <a:off x="838200" y="207137"/>
            <a:ext cx="10515600" cy="1325563"/>
          </a:xfrm>
        </p:spPr>
        <p:txBody>
          <a:bodyPr/>
          <a:lstStyle/>
          <a:p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References.</a:t>
            </a:r>
          </a:p>
        </p:txBody>
      </p:sp>
      <p:sp>
        <p:nvSpPr>
          <p:cNvPr id="189443" name="Rectangle 3"/>
          <p:cNvSpPr>
            <a:spLocks noGrp="1"/>
          </p:cNvSpPr>
          <p:nvPr>
            <p:ph type="body" idx="4294967295"/>
          </p:nvPr>
        </p:nvSpPr>
        <p:spPr>
          <a:xfrm>
            <a:off x="838200" y="1454866"/>
            <a:ext cx="10515600" cy="43513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alt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Albrey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JA, Vincent EER, Hutchinson J, Marsh WL, Allen FH, Gavin J, Sanger R.  A new antibody, anti-Fy3, in the Duffy blood group system.  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Vox Sang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1971; </a:t>
            </a:r>
            <a:r>
              <a:rPr lang="en-GB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29-35.</a:t>
            </a:r>
          </a:p>
          <a:p>
            <a:pPr marL="457200" indent="-457200">
              <a:buFont typeface="+mj-lt"/>
              <a:buAutoNum type="arabicPeriod"/>
            </a:pPr>
            <a:endParaRPr lang="en-GB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Daniels G.  </a:t>
            </a:r>
            <a:r>
              <a:rPr lang="en-GB" altLang="en-US" sz="20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Human Blood Groups.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2</a:t>
            </a:r>
            <a:r>
              <a:rPr lang="en-GB" altLang="en-US" sz="20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en-GB" altLang="en-US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edition, 2002, Blackwell Science.</a:t>
            </a:r>
          </a:p>
          <a:p>
            <a:pPr marL="457200" indent="-457200">
              <a:buFont typeface="+mj-lt"/>
              <a:buAutoNum type="arabicPeriod"/>
            </a:pPr>
            <a:endParaRPr lang="en-GB" alt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2588037"/>
      </p:ext>
    </p:extLst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/>
          </p:cNvSpPr>
          <p:nvPr>
            <p:ph type="title" idx="4294967295"/>
          </p:nvPr>
        </p:nvSpPr>
        <p:spPr>
          <a:xfrm>
            <a:off x="2209800" y="2380022"/>
            <a:ext cx="7772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Although the 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(a-b-) phenotype is exceedingly rare in members of the White populations, it was, nevertheless, and as described earlier, in a White Australian woman, Mrs A.Z., that anti-Fy3 was first described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3624149"/>
      </p:ext>
    </p:extLst>
  </p:cSld>
  <p:clrMapOvr>
    <a:masterClrMapping/>
  </p:clrMapOvr>
  <p:transition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8184" y="2317750"/>
            <a:ext cx="7793037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altLang="en-US" sz="3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has been known for years that people within the Black populations, where the </a:t>
            </a:r>
            <a:r>
              <a:rPr lang="en-GB" altLang="en-US" sz="3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altLang="en-US" sz="3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(a-b-) phenotype is relatively common, have been transfused with </a:t>
            </a:r>
            <a:r>
              <a:rPr lang="en-GB" altLang="en-US" sz="3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altLang="en-US" sz="3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GB" altLang="en-US" sz="3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a+b</a:t>
            </a:r>
            <a:r>
              <a:rPr lang="en-GB" altLang="en-US" sz="3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-), </a:t>
            </a:r>
            <a:r>
              <a:rPr lang="en-GB" altLang="en-US" sz="3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altLang="en-US" sz="3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GB" altLang="en-US" sz="3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a+b</a:t>
            </a:r>
            <a:r>
              <a:rPr lang="en-GB" altLang="en-US" sz="3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+) and/or </a:t>
            </a:r>
            <a:r>
              <a:rPr lang="en-GB" altLang="en-US" sz="3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Fy</a:t>
            </a:r>
            <a:r>
              <a:rPr lang="en-GB" altLang="en-US" sz="3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(a-b+) blood, and yet most do not produce anti-Fy3.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6536642"/>
      </p:ext>
    </p:extLst>
  </p:cSld>
  <p:clrMapOvr>
    <a:masterClrMapping/>
  </p:clrMapOvr>
  <p:transition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8184" y="2322513"/>
            <a:ext cx="7793037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altLang="en-US" sz="7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NOT</a:t>
            </a:r>
            <a:r>
              <a:rPr lang="en-GB" altLang="en-US" sz="7200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7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131728"/>
      </p:ext>
    </p:extLst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6879" y="2257365"/>
            <a:ext cx="7793037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Many people within the Black populations are homozygous for a mutation within an      erythroid-specific,    </a:t>
            </a:r>
            <a:r>
              <a:rPr lang="en-GB" altLang="en-US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GATA-1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       transcription-factor binding site, upstream of the coding region of the Duffy gene.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2918604"/>
      </p:ext>
    </p:extLst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22" name="Group 2"/>
          <p:cNvGrpSpPr>
            <a:grpSpLocks/>
          </p:cNvGrpSpPr>
          <p:nvPr/>
        </p:nvGrpSpPr>
        <p:grpSpPr bwMode="auto">
          <a:xfrm>
            <a:off x="2063751" y="1963739"/>
            <a:ext cx="8076955" cy="2205038"/>
            <a:chOff x="368" y="1237"/>
            <a:chExt cx="5512" cy="1389"/>
          </a:xfrm>
        </p:grpSpPr>
        <p:sp>
          <p:nvSpPr>
            <p:cNvPr id="158723" name="Line 3"/>
            <p:cNvSpPr>
              <a:spLocks noChangeShapeType="1"/>
            </p:cNvSpPr>
            <p:nvPr/>
          </p:nvSpPr>
          <p:spPr bwMode="auto">
            <a:xfrm>
              <a:off x="614" y="2160"/>
              <a:ext cx="50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24" name="Line 4"/>
            <p:cNvSpPr>
              <a:spLocks noChangeShapeType="1"/>
            </p:cNvSpPr>
            <p:nvPr/>
          </p:nvSpPr>
          <p:spPr bwMode="auto">
            <a:xfrm>
              <a:off x="614" y="2060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25" name="Line 5"/>
            <p:cNvSpPr>
              <a:spLocks noChangeShapeType="1"/>
            </p:cNvSpPr>
            <p:nvPr/>
          </p:nvSpPr>
          <p:spPr bwMode="auto">
            <a:xfrm>
              <a:off x="5619" y="2070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26" name="Rectangle 6"/>
            <p:cNvSpPr>
              <a:spLocks noChangeArrowheads="1"/>
            </p:cNvSpPr>
            <p:nvPr/>
          </p:nvSpPr>
          <p:spPr bwMode="auto">
            <a:xfrm>
              <a:off x="1204" y="2052"/>
              <a:ext cx="343" cy="227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solidFill>
                    <a:srgbClr val="FFCC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AP-1</a:t>
              </a:r>
            </a:p>
          </p:txBody>
        </p:sp>
        <p:sp>
          <p:nvSpPr>
            <p:cNvPr id="158727" name="Rectangle 7"/>
            <p:cNvSpPr>
              <a:spLocks noChangeArrowheads="1"/>
            </p:cNvSpPr>
            <p:nvPr/>
          </p:nvSpPr>
          <p:spPr bwMode="auto">
            <a:xfrm>
              <a:off x="1989" y="2052"/>
              <a:ext cx="344" cy="22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solidFill>
                    <a:srgbClr val="FFCC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SP-1</a:t>
              </a:r>
            </a:p>
          </p:txBody>
        </p:sp>
        <p:sp>
          <p:nvSpPr>
            <p:cNvPr id="158728" name="Rectangle 8"/>
            <p:cNvSpPr>
              <a:spLocks noChangeArrowheads="1"/>
            </p:cNvSpPr>
            <p:nvPr/>
          </p:nvSpPr>
          <p:spPr bwMode="auto">
            <a:xfrm>
              <a:off x="2576" y="2055"/>
              <a:ext cx="344" cy="22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solidFill>
                    <a:srgbClr val="FFCC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SP-1</a:t>
              </a:r>
            </a:p>
          </p:txBody>
        </p:sp>
        <p:sp>
          <p:nvSpPr>
            <p:cNvPr id="158729" name="Rectangle 9"/>
            <p:cNvSpPr>
              <a:spLocks noChangeArrowheads="1"/>
            </p:cNvSpPr>
            <p:nvPr/>
          </p:nvSpPr>
          <p:spPr bwMode="auto">
            <a:xfrm>
              <a:off x="3120" y="2055"/>
              <a:ext cx="541" cy="22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solidFill>
                    <a:srgbClr val="FFCC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GATA-1</a:t>
              </a:r>
            </a:p>
          </p:txBody>
        </p:sp>
        <p:sp>
          <p:nvSpPr>
            <p:cNvPr id="158730" name="Rectangle 10" descr="Dark upward diagonal"/>
            <p:cNvSpPr>
              <a:spLocks noChangeArrowheads="1"/>
            </p:cNvSpPr>
            <p:nvPr/>
          </p:nvSpPr>
          <p:spPr bwMode="auto">
            <a:xfrm>
              <a:off x="3808" y="2058"/>
              <a:ext cx="147" cy="227"/>
            </a:xfrm>
            <a:prstGeom prst="rect">
              <a:avLst/>
            </a:prstGeom>
            <a:pattFill prst="dkUpDiag">
              <a:fgClr>
                <a:srgbClr val="99CC00"/>
              </a:fgClr>
              <a:bgClr>
                <a:srgbClr val="FFCC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1400" b="1">
                <a:solidFill>
                  <a:srgbClr val="FFCC00"/>
                </a:solidFill>
              </a:endParaRPr>
            </a:p>
          </p:txBody>
        </p:sp>
        <p:sp>
          <p:nvSpPr>
            <p:cNvPr id="158731" name="Rectangle 11" descr="Dark upward diagonal"/>
            <p:cNvSpPr>
              <a:spLocks noChangeArrowheads="1"/>
            </p:cNvSpPr>
            <p:nvPr/>
          </p:nvSpPr>
          <p:spPr bwMode="auto">
            <a:xfrm>
              <a:off x="4111" y="2068"/>
              <a:ext cx="1375" cy="227"/>
            </a:xfrm>
            <a:prstGeom prst="rect">
              <a:avLst/>
            </a:prstGeom>
            <a:pattFill prst="dkUpDiag">
              <a:fgClr>
                <a:srgbClr val="99CC00"/>
              </a:fgClr>
              <a:bgClr>
                <a:srgbClr val="FFCC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 sz="1400" b="1">
                <a:solidFill>
                  <a:srgbClr val="FFCC00"/>
                </a:solidFill>
              </a:endParaRPr>
            </a:p>
          </p:txBody>
        </p:sp>
        <p:sp>
          <p:nvSpPr>
            <p:cNvPr id="158732" name="Text Box 12"/>
            <p:cNvSpPr txBox="1">
              <a:spLocks noChangeArrowheads="1"/>
            </p:cNvSpPr>
            <p:nvPr/>
          </p:nvSpPr>
          <p:spPr bwMode="auto">
            <a:xfrm>
              <a:off x="368" y="2069"/>
              <a:ext cx="25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5’</a:t>
              </a:r>
            </a:p>
          </p:txBody>
        </p:sp>
        <p:sp>
          <p:nvSpPr>
            <p:cNvPr id="158733" name="Text Box 13"/>
            <p:cNvSpPr txBox="1">
              <a:spLocks noChangeArrowheads="1"/>
            </p:cNvSpPr>
            <p:nvPr/>
          </p:nvSpPr>
          <p:spPr bwMode="auto">
            <a:xfrm>
              <a:off x="5626" y="2069"/>
              <a:ext cx="25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3’</a:t>
              </a:r>
            </a:p>
          </p:txBody>
        </p:sp>
        <p:sp>
          <p:nvSpPr>
            <p:cNvPr id="158734" name="Text Box 14"/>
            <p:cNvSpPr txBox="1">
              <a:spLocks noChangeArrowheads="1"/>
            </p:cNvSpPr>
            <p:nvPr/>
          </p:nvSpPr>
          <p:spPr bwMode="auto">
            <a:xfrm>
              <a:off x="3784" y="2285"/>
              <a:ext cx="21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</a:p>
          </p:txBody>
        </p:sp>
        <p:sp>
          <p:nvSpPr>
            <p:cNvPr id="158735" name="Text Box 15"/>
            <p:cNvSpPr txBox="1">
              <a:spLocks noChangeArrowheads="1"/>
            </p:cNvSpPr>
            <p:nvPr/>
          </p:nvSpPr>
          <p:spPr bwMode="auto">
            <a:xfrm>
              <a:off x="3986" y="2285"/>
              <a:ext cx="301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21</a:t>
              </a:r>
            </a:p>
          </p:txBody>
        </p:sp>
        <p:sp>
          <p:nvSpPr>
            <p:cNvPr id="158736" name="Text Box 16"/>
            <p:cNvSpPr txBox="1">
              <a:spLocks noChangeArrowheads="1"/>
            </p:cNvSpPr>
            <p:nvPr/>
          </p:nvSpPr>
          <p:spPr bwMode="auto">
            <a:xfrm>
              <a:off x="5211" y="2291"/>
              <a:ext cx="47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1008</a:t>
              </a:r>
            </a:p>
          </p:txBody>
        </p:sp>
        <p:sp>
          <p:nvSpPr>
            <p:cNvPr id="158737" name="Text Box 17"/>
            <p:cNvSpPr txBox="1">
              <a:spLocks noChangeArrowheads="1"/>
            </p:cNvSpPr>
            <p:nvPr/>
          </p:nvSpPr>
          <p:spPr bwMode="auto">
            <a:xfrm>
              <a:off x="4241" y="2432"/>
              <a:ext cx="111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Coding Region</a:t>
              </a:r>
            </a:p>
          </p:txBody>
        </p:sp>
        <p:sp>
          <p:nvSpPr>
            <p:cNvPr id="158738" name="Rectangle 18"/>
            <p:cNvSpPr>
              <a:spLocks noChangeArrowheads="1"/>
            </p:cNvSpPr>
            <p:nvPr/>
          </p:nvSpPr>
          <p:spPr bwMode="auto">
            <a:xfrm>
              <a:off x="2776" y="1237"/>
              <a:ext cx="1179" cy="288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----CTTA</a:t>
              </a:r>
              <a:r>
                <a:rPr lang="en-GB" altLang="en-US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</a:t>
              </a:r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CTT----</a:t>
              </a:r>
            </a:p>
            <a:p>
              <a:pPr algn="ctr"/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----CTTA</a:t>
              </a:r>
              <a:r>
                <a:rPr lang="en-GB" altLang="en-US" sz="1400" b="1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  <a:r>
                <a:rPr lang="en-GB" altLang="en-US" sz="14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CTT----</a:t>
              </a:r>
            </a:p>
          </p:txBody>
        </p:sp>
        <p:sp>
          <p:nvSpPr>
            <p:cNvPr id="158739" name="Line 19"/>
            <p:cNvSpPr>
              <a:spLocks noChangeShapeType="1"/>
            </p:cNvSpPr>
            <p:nvPr/>
          </p:nvSpPr>
          <p:spPr bwMode="auto">
            <a:xfrm>
              <a:off x="2776" y="1525"/>
              <a:ext cx="344" cy="499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40" name="Line 20"/>
            <p:cNvSpPr>
              <a:spLocks noChangeShapeType="1"/>
            </p:cNvSpPr>
            <p:nvPr/>
          </p:nvSpPr>
          <p:spPr bwMode="auto">
            <a:xfrm flipH="1">
              <a:off x="3661" y="1525"/>
              <a:ext cx="294" cy="499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8741" name="Rectangle 21"/>
            <p:cNvSpPr>
              <a:spLocks noChangeArrowheads="1"/>
            </p:cNvSpPr>
            <p:nvPr/>
          </p:nvSpPr>
          <p:spPr bwMode="auto">
            <a:xfrm>
              <a:off x="1150" y="1244"/>
              <a:ext cx="117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altLang="en-US" sz="14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FY(A) or FY(B)</a:t>
              </a:r>
            </a:p>
            <a:p>
              <a:pPr algn="ctr"/>
              <a:r>
                <a:rPr lang="en-GB" altLang="en-US" sz="14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FY(A-B-)</a:t>
              </a:r>
            </a:p>
          </p:txBody>
        </p:sp>
      </p:grpSp>
      <p:sp>
        <p:nvSpPr>
          <p:cNvPr id="158742" name="Text Box 22"/>
          <p:cNvSpPr txBox="1">
            <a:spLocks noChangeArrowheads="1"/>
          </p:cNvSpPr>
          <p:nvPr/>
        </p:nvSpPr>
        <p:spPr bwMode="auto">
          <a:xfrm>
            <a:off x="1531289" y="4990884"/>
            <a:ext cx="91294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slide was kindly donated by </a:t>
            </a:r>
            <a:r>
              <a:rPr lang="en-GB" altLang="en-US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Prof.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Dave </a:t>
            </a:r>
            <a:r>
              <a:rPr lang="en-GB" altLang="en-US" sz="24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Anstee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24" name="Rectangle 2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2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9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10" name="AutoShape 20"/>
              <p:cNvCxnSpPr>
                <a:cxnSpLocks noChangeAspect="1" noChangeShapeType="1"/>
                <a:stCxn id="309" idx="3"/>
                <a:endCxn id="30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1" name="AutoShape 21"/>
              <p:cNvCxnSpPr>
                <a:cxnSpLocks noChangeAspect="1" noChangeShapeType="1"/>
                <a:stCxn id="309" idx="1"/>
                <a:endCxn id="30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2" name="AutoShape 22"/>
              <p:cNvCxnSpPr>
                <a:cxnSpLocks noChangeAspect="1" noChangeShapeType="1"/>
                <a:stCxn id="309" idx="1"/>
                <a:endCxn id="30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3" name="AutoShape 23"/>
              <p:cNvCxnSpPr>
                <a:cxnSpLocks noChangeAspect="1" noChangeShapeType="1"/>
                <a:stCxn id="309" idx="1"/>
                <a:endCxn id="30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4" name="AutoShape 24"/>
              <p:cNvCxnSpPr>
                <a:cxnSpLocks noChangeAspect="1" noChangeShapeType="1"/>
                <a:stCxn id="309" idx="1"/>
                <a:endCxn id="30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5" name="AutoShape 25"/>
              <p:cNvCxnSpPr>
                <a:cxnSpLocks noChangeAspect="1" noChangeShapeType="1"/>
                <a:stCxn id="303" idx="3"/>
                <a:endCxn id="30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6" name="AutoShape 26"/>
              <p:cNvCxnSpPr>
                <a:cxnSpLocks noChangeAspect="1" noChangeShapeType="1"/>
                <a:stCxn id="309" idx="1"/>
                <a:endCxn id="30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7" name="AutoShape 27"/>
              <p:cNvCxnSpPr>
                <a:cxnSpLocks noChangeAspect="1" noChangeShapeType="1"/>
                <a:stCxn id="309" idx="1"/>
                <a:endCxn id="30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8" name="AutoShape 28"/>
              <p:cNvCxnSpPr>
                <a:cxnSpLocks noChangeAspect="1" noChangeShapeType="1"/>
                <a:stCxn id="309" idx="1"/>
                <a:endCxn id="30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1" name="AutoShape 31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2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45" name="AutoShape 143"/>
              <p:cNvCxnSpPr>
                <a:cxnSpLocks noChangeAspect="1" noChangeShapeType="1"/>
                <a:stCxn id="52" idx="0"/>
                <a:endCxn id="4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54" name="AutoShape 152"/>
              <p:cNvCxnSpPr>
                <a:cxnSpLocks noChangeAspect="1" noChangeShapeType="1"/>
                <a:stCxn id="53" idx="3"/>
                <a:endCxn id="5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AutoShape 153"/>
              <p:cNvCxnSpPr>
                <a:cxnSpLocks noChangeAspect="1" noChangeShapeType="1"/>
                <a:stCxn id="53" idx="1"/>
                <a:endCxn id="5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" name="AutoShape 154"/>
              <p:cNvCxnSpPr>
                <a:cxnSpLocks noChangeAspect="1" noChangeShapeType="1"/>
                <a:stCxn id="53" idx="1"/>
                <a:endCxn id="5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AutoShape 155"/>
              <p:cNvCxnSpPr>
                <a:cxnSpLocks noChangeAspect="1" noChangeShapeType="1"/>
                <a:stCxn id="53" idx="1"/>
                <a:endCxn id="5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AutoShape 156"/>
              <p:cNvCxnSpPr>
                <a:cxnSpLocks noChangeAspect="1" noChangeShapeType="1"/>
                <a:stCxn id="53" idx="1"/>
                <a:endCxn id="5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AutoShape 157"/>
              <p:cNvCxnSpPr>
                <a:cxnSpLocks noChangeAspect="1" noChangeShapeType="1"/>
                <a:stCxn id="47" idx="3"/>
                <a:endCxn id="4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AutoShape 158"/>
              <p:cNvCxnSpPr>
                <a:cxnSpLocks noChangeAspect="1" noChangeShapeType="1"/>
                <a:stCxn id="53" idx="1"/>
                <a:endCxn id="5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AutoShape 159"/>
              <p:cNvCxnSpPr>
                <a:cxnSpLocks noChangeAspect="1" noChangeShapeType="1"/>
                <a:stCxn id="53" idx="1"/>
                <a:endCxn id="5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" name="AutoShape 160"/>
              <p:cNvCxnSpPr>
                <a:cxnSpLocks noChangeAspect="1" noChangeShapeType="1"/>
                <a:stCxn id="53" idx="1"/>
                <a:endCxn id="5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AutoShape 163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93" name="AutoShape 191"/>
              <p:cNvCxnSpPr>
                <a:cxnSpLocks noChangeAspect="1" noChangeShapeType="1"/>
                <a:stCxn id="102" idx="0"/>
                <a:endCxn id="9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04" name="AutoShape 202"/>
              <p:cNvCxnSpPr>
                <a:cxnSpLocks noChangeAspect="1" noChangeShapeType="1"/>
                <a:stCxn id="103" idx="3"/>
                <a:endCxn id="10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5" name="AutoShape 203"/>
              <p:cNvCxnSpPr>
                <a:cxnSpLocks noChangeAspect="1" noChangeShapeType="1"/>
                <a:stCxn id="103" idx="1"/>
                <a:endCxn id="10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6" name="AutoShape 204"/>
              <p:cNvCxnSpPr>
                <a:cxnSpLocks noChangeAspect="1" noChangeShapeType="1"/>
                <a:stCxn id="103" idx="1"/>
                <a:endCxn id="10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" name="AutoShape 205"/>
              <p:cNvCxnSpPr>
                <a:cxnSpLocks noChangeAspect="1" noChangeShapeType="1"/>
                <a:stCxn id="103" idx="1"/>
                <a:endCxn id="10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8" name="AutoShape 206"/>
              <p:cNvCxnSpPr>
                <a:cxnSpLocks noChangeAspect="1" noChangeShapeType="1"/>
                <a:stCxn id="103" idx="1"/>
                <a:endCxn id="10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9" name="AutoShape 207"/>
              <p:cNvCxnSpPr>
                <a:cxnSpLocks noChangeAspect="1" noChangeShapeType="1"/>
                <a:stCxn id="96" idx="3"/>
                <a:endCxn id="9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0" name="AutoShape 208"/>
              <p:cNvCxnSpPr>
                <a:cxnSpLocks noChangeAspect="1" noChangeShapeType="1"/>
                <a:stCxn id="103" idx="1"/>
                <a:endCxn id="10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" name="AutoShape 209"/>
              <p:cNvCxnSpPr>
                <a:cxnSpLocks noChangeAspect="1" noChangeShapeType="1"/>
                <a:stCxn id="103" idx="1"/>
                <a:endCxn id="10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2" name="AutoShape 210"/>
              <p:cNvCxnSpPr>
                <a:cxnSpLocks noChangeAspect="1" noChangeShapeType="1"/>
                <a:stCxn id="103" idx="1"/>
                <a:endCxn id="10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5" name="AutoShape 213"/>
              <p:cNvCxnSpPr>
                <a:cxnSpLocks noChangeAspect="1" noChangeShapeType="1"/>
                <a:stCxn id="96" idx="1"/>
                <a:endCxn id="9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43" name="AutoShape 241"/>
              <p:cNvCxnSpPr>
                <a:cxnSpLocks noChangeAspect="1" noChangeShapeType="1"/>
                <a:stCxn id="152" idx="0"/>
                <a:endCxn id="14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54" name="AutoShape 252"/>
              <p:cNvCxnSpPr>
                <a:cxnSpLocks noChangeAspect="1" noChangeShapeType="1"/>
                <a:stCxn id="153" idx="3"/>
                <a:endCxn id="15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5" name="AutoShape 253"/>
              <p:cNvCxnSpPr>
                <a:cxnSpLocks noChangeAspect="1" noChangeShapeType="1"/>
                <a:stCxn id="153" idx="1"/>
                <a:endCxn id="15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6" name="AutoShape 254"/>
              <p:cNvCxnSpPr>
                <a:cxnSpLocks noChangeAspect="1" noChangeShapeType="1"/>
                <a:stCxn id="153" idx="1"/>
                <a:endCxn id="15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7" name="AutoShape 255"/>
              <p:cNvCxnSpPr>
                <a:cxnSpLocks noChangeAspect="1" noChangeShapeType="1"/>
                <a:stCxn id="153" idx="1"/>
                <a:endCxn id="15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8" name="AutoShape 256"/>
              <p:cNvCxnSpPr>
                <a:cxnSpLocks noChangeAspect="1" noChangeShapeType="1"/>
                <a:stCxn id="153" idx="1"/>
                <a:endCxn id="15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9" name="AutoShape 257"/>
              <p:cNvCxnSpPr>
                <a:cxnSpLocks noChangeAspect="1" noChangeShapeType="1"/>
                <a:stCxn id="146" idx="3"/>
                <a:endCxn id="14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0" name="AutoShape 258"/>
              <p:cNvCxnSpPr>
                <a:cxnSpLocks noChangeAspect="1" noChangeShapeType="1"/>
                <a:stCxn id="153" idx="1"/>
                <a:endCxn id="15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1" name="AutoShape 259"/>
              <p:cNvCxnSpPr>
                <a:cxnSpLocks noChangeAspect="1" noChangeShapeType="1"/>
                <a:stCxn id="153" idx="1"/>
                <a:endCxn id="15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2" name="AutoShape 260"/>
              <p:cNvCxnSpPr>
                <a:cxnSpLocks noChangeAspect="1" noChangeShapeType="1"/>
                <a:stCxn id="153" idx="1"/>
                <a:endCxn id="15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5" name="AutoShape 263"/>
              <p:cNvCxnSpPr>
                <a:cxnSpLocks noChangeAspect="1" noChangeShapeType="1"/>
                <a:stCxn id="146" idx="1"/>
                <a:endCxn id="14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93" name="AutoShape 291"/>
              <p:cNvCxnSpPr>
                <a:cxnSpLocks noChangeAspect="1" noChangeShapeType="1"/>
                <a:stCxn id="202" idx="0"/>
                <a:endCxn id="19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04" name="AutoShape 302"/>
              <p:cNvCxnSpPr>
                <a:cxnSpLocks noChangeAspect="1" noChangeShapeType="1"/>
                <a:stCxn id="203" idx="3"/>
                <a:endCxn id="20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5" name="AutoShape 303"/>
              <p:cNvCxnSpPr>
                <a:cxnSpLocks noChangeAspect="1" noChangeShapeType="1"/>
                <a:stCxn id="203" idx="1"/>
                <a:endCxn id="20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6" name="AutoShape 304"/>
              <p:cNvCxnSpPr>
                <a:cxnSpLocks noChangeAspect="1" noChangeShapeType="1"/>
                <a:stCxn id="203" idx="1"/>
                <a:endCxn id="20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7" name="AutoShape 305"/>
              <p:cNvCxnSpPr>
                <a:cxnSpLocks noChangeAspect="1" noChangeShapeType="1"/>
                <a:stCxn id="203" idx="1"/>
                <a:endCxn id="20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8" name="AutoShape 306"/>
              <p:cNvCxnSpPr>
                <a:cxnSpLocks noChangeAspect="1" noChangeShapeType="1"/>
                <a:stCxn id="203" idx="1"/>
                <a:endCxn id="20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9" name="AutoShape 307"/>
              <p:cNvCxnSpPr>
                <a:cxnSpLocks noChangeAspect="1" noChangeShapeType="1"/>
                <a:stCxn id="196" idx="3"/>
                <a:endCxn id="19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0" name="AutoShape 308"/>
              <p:cNvCxnSpPr>
                <a:cxnSpLocks noChangeAspect="1" noChangeShapeType="1"/>
                <a:stCxn id="203" idx="1"/>
                <a:endCxn id="20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1" name="AutoShape 309"/>
              <p:cNvCxnSpPr>
                <a:cxnSpLocks noChangeAspect="1" noChangeShapeType="1"/>
                <a:stCxn id="203" idx="1"/>
                <a:endCxn id="20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2" name="AutoShape 310"/>
              <p:cNvCxnSpPr>
                <a:cxnSpLocks noChangeAspect="1" noChangeShapeType="1"/>
                <a:stCxn id="203" idx="1"/>
                <a:endCxn id="20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5" name="AutoShape 313"/>
              <p:cNvCxnSpPr>
                <a:cxnSpLocks noChangeAspect="1" noChangeShapeType="1"/>
                <a:stCxn id="196" idx="1"/>
                <a:endCxn id="19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43" name="AutoShape 341"/>
              <p:cNvCxnSpPr>
                <a:cxnSpLocks noChangeAspect="1" noChangeShapeType="1"/>
                <a:stCxn id="252" idx="0"/>
                <a:endCxn id="24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54" name="AutoShape 352"/>
              <p:cNvCxnSpPr>
                <a:cxnSpLocks noChangeAspect="1" noChangeShapeType="1"/>
                <a:stCxn id="253" idx="3"/>
                <a:endCxn id="25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5" name="AutoShape 353"/>
              <p:cNvCxnSpPr>
                <a:cxnSpLocks noChangeAspect="1" noChangeShapeType="1"/>
                <a:stCxn id="253" idx="1"/>
                <a:endCxn id="25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6" name="AutoShape 354"/>
              <p:cNvCxnSpPr>
                <a:cxnSpLocks noChangeAspect="1" noChangeShapeType="1"/>
                <a:stCxn id="253" idx="1"/>
                <a:endCxn id="25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7" name="AutoShape 355"/>
              <p:cNvCxnSpPr>
                <a:cxnSpLocks noChangeAspect="1" noChangeShapeType="1"/>
                <a:stCxn id="253" idx="1"/>
                <a:endCxn id="25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8" name="AutoShape 356"/>
              <p:cNvCxnSpPr>
                <a:cxnSpLocks noChangeAspect="1" noChangeShapeType="1"/>
                <a:stCxn id="253" idx="1"/>
                <a:endCxn id="25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9" name="AutoShape 357"/>
              <p:cNvCxnSpPr>
                <a:cxnSpLocks noChangeAspect="1" noChangeShapeType="1"/>
                <a:stCxn id="246" idx="3"/>
                <a:endCxn id="24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0" name="AutoShape 358"/>
              <p:cNvCxnSpPr>
                <a:cxnSpLocks noChangeAspect="1" noChangeShapeType="1"/>
                <a:stCxn id="253" idx="1"/>
                <a:endCxn id="25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1" name="AutoShape 359"/>
              <p:cNvCxnSpPr>
                <a:cxnSpLocks noChangeAspect="1" noChangeShapeType="1"/>
                <a:stCxn id="253" idx="1"/>
                <a:endCxn id="25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2" name="AutoShape 360"/>
              <p:cNvCxnSpPr>
                <a:cxnSpLocks noChangeAspect="1" noChangeShapeType="1"/>
                <a:stCxn id="253" idx="1"/>
                <a:endCxn id="25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5" name="AutoShape 363"/>
              <p:cNvCxnSpPr>
                <a:cxnSpLocks noChangeAspect="1" noChangeShapeType="1"/>
                <a:stCxn id="246" idx="1"/>
                <a:endCxn id="24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9037818"/>
      </p:ext>
    </p:extLst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15984" y="2322513"/>
            <a:ext cx="7793037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mutation prevents expression of the Duffy glycoprotein on red cells, but not on other cells.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0379007"/>
      </p:ext>
    </p:extLst>
  </p:cSld>
  <p:clrMapOvr>
    <a:masterClrMapping/>
  </p:clrMapOvr>
  <p:transition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6879" y="2317750"/>
            <a:ext cx="7793037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Duffy glycoprotein was found to be expressed in endothelial cells lining post-capillary venules of soft tissues and splenic sinusoids.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0759161"/>
      </p:ext>
    </p:extLst>
  </p:cSld>
  <p:clrMapOvr>
    <a:masterClrMapping/>
  </p:clrMapOvr>
  <p:transition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9481" y="2317750"/>
            <a:ext cx="7793037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Duffy mRNA was not detected in the bone marrow of such individuals, but was present in their lung, spleen and colon.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2880219"/>
      </p:ext>
    </p:extLst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377</Words>
  <Application>Microsoft Office PowerPoint</Application>
  <PresentationFormat>Widescreen</PresentationFormat>
  <Paragraphs>50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Verdana</vt:lpstr>
      <vt:lpstr>Office Theme</vt:lpstr>
      <vt:lpstr>The Fy(a-b-) phenotype in the Black populations.</vt:lpstr>
      <vt:lpstr>Although the Fy(a-b-) phenotype is exceedingly rare in members of the White populations, it was, nevertheless, and as described earlier, in a White Australian woman, Mrs A.Z., that anti-Fy3 was first described1.</vt:lpstr>
      <vt:lpstr>It has been known for years that people within the Black populations, where the Fy(a-b-) phenotype is relatively common, have been transfused with Fy(a+b-), Fy(a+b+) and/or Fy(a-b+) blood, and yet most do not produce anti-Fy3.</vt:lpstr>
      <vt:lpstr>WHY NOT2?</vt:lpstr>
      <vt:lpstr>Many people within the Black populations are homozygous for a mutation within an      erythroid-specific,    GATA-1,        transcription-factor binding site, upstream of the coding region of the Duffy gene.</vt:lpstr>
      <vt:lpstr>PowerPoint Presentation</vt:lpstr>
      <vt:lpstr>This mutation prevents expression of the Duffy glycoprotein on red cells, but not on other cells.</vt:lpstr>
      <vt:lpstr>Duffy glycoprotein was found to be expressed in endothelial cells lining post-capillary venules of soft tissues and splenic sinusoids.</vt:lpstr>
      <vt:lpstr>Duffy mRNA was not detected in the bone marrow of such individuals, but was present in their lung, spleen and colon.</vt:lpstr>
      <vt:lpstr>This coding sequence is usually identical to that of FYB, although amongst people from Papua New Guinea, the coding sequence is often identical to FYA.</vt:lpstr>
      <vt:lpstr>The immune system of such individuals does not recognise the Fya and/or Fyb antigen as “foreign”, and they will not, therefore, produce      anti-Fy3.</vt:lpstr>
      <vt:lpstr>References.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Fy(a-b-) phenotype in the Black populations.</dc:title>
  <dc:creator>MALCOLM NEEDS</dc:creator>
  <cp:lastModifiedBy>MALCOLM NEEDS</cp:lastModifiedBy>
  <cp:revision>1</cp:revision>
  <dcterms:created xsi:type="dcterms:W3CDTF">2019-07-16T13:21:17Z</dcterms:created>
  <dcterms:modified xsi:type="dcterms:W3CDTF">2019-07-16T13:28:19Z</dcterms:modified>
</cp:coreProperties>
</file>