
<file path=[Content_Types].xml><?xml version="1.0" encoding="utf-8"?>
<Types xmlns="http://schemas.openxmlformats.org/package/2006/content-types"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08"/>
  </p:notesMasterIdLst>
  <p:sldIdLst>
    <p:sldId id="257" r:id="rId2"/>
    <p:sldId id="258" r:id="rId3"/>
    <p:sldId id="259" r:id="rId4"/>
    <p:sldId id="260" r:id="rId5"/>
    <p:sldId id="261" r:id="rId6"/>
    <p:sldId id="262" r:id="rId7"/>
    <p:sldId id="263" r:id="rId8"/>
    <p:sldId id="264" r:id="rId9"/>
    <p:sldId id="265" r:id="rId10"/>
    <p:sldId id="266" r:id="rId11"/>
    <p:sldId id="267" r:id="rId12"/>
    <p:sldId id="268" r:id="rId13"/>
    <p:sldId id="274" r:id="rId14"/>
    <p:sldId id="275" r:id="rId15"/>
    <p:sldId id="276" r:id="rId16"/>
    <p:sldId id="277" r:id="rId17"/>
    <p:sldId id="278" r:id="rId18"/>
    <p:sldId id="279" r:id="rId19"/>
    <p:sldId id="280" r:id="rId20"/>
    <p:sldId id="281" r:id="rId21"/>
    <p:sldId id="282" r:id="rId22"/>
    <p:sldId id="283" r:id="rId23"/>
    <p:sldId id="284" r:id="rId24"/>
    <p:sldId id="285" r:id="rId25"/>
    <p:sldId id="286" r:id="rId26"/>
    <p:sldId id="287" r:id="rId27"/>
    <p:sldId id="288" r:id="rId28"/>
    <p:sldId id="289" r:id="rId29"/>
    <p:sldId id="290" r:id="rId30"/>
    <p:sldId id="291" r:id="rId31"/>
    <p:sldId id="292" r:id="rId32"/>
    <p:sldId id="293" r:id="rId33"/>
    <p:sldId id="294" r:id="rId34"/>
    <p:sldId id="295" r:id="rId35"/>
    <p:sldId id="296" r:id="rId36"/>
    <p:sldId id="297" r:id="rId37"/>
    <p:sldId id="298" r:id="rId38"/>
    <p:sldId id="299" r:id="rId39"/>
    <p:sldId id="300" r:id="rId40"/>
    <p:sldId id="301" r:id="rId41"/>
    <p:sldId id="302" r:id="rId42"/>
    <p:sldId id="303" r:id="rId43"/>
    <p:sldId id="304" r:id="rId44"/>
    <p:sldId id="305" r:id="rId45"/>
    <p:sldId id="306" r:id="rId46"/>
    <p:sldId id="307" r:id="rId47"/>
    <p:sldId id="308" r:id="rId48"/>
    <p:sldId id="309" r:id="rId49"/>
    <p:sldId id="310" r:id="rId50"/>
    <p:sldId id="311" r:id="rId51"/>
    <p:sldId id="312" r:id="rId52"/>
    <p:sldId id="313" r:id="rId53"/>
    <p:sldId id="314" r:id="rId54"/>
    <p:sldId id="315" r:id="rId55"/>
    <p:sldId id="316" r:id="rId56"/>
    <p:sldId id="317" r:id="rId57"/>
    <p:sldId id="318" r:id="rId58"/>
    <p:sldId id="319" r:id="rId59"/>
    <p:sldId id="320" r:id="rId60"/>
    <p:sldId id="321" r:id="rId61"/>
    <p:sldId id="322" r:id="rId62"/>
    <p:sldId id="323" r:id="rId63"/>
    <p:sldId id="324" r:id="rId64"/>
    <p:sldId id="325" r:id="rId65"/>
    <p:sldId id="326" r:id="rId66"/>
    <p:sldId id="327" r:id="rId67"/>
    <p:sldId id="328" r:id="rId68"/>
    <p:sldId id="329" r:id="rId69"/>
    <p:sldId id="330" r:id="rId70"/>
    <p:sldId id="331" r:id="rId71"/>
    <p:sldId id="332" r:id="rId72"/>
    <p:sldId id="333" r:id="rId73"/>
    <p:sldId id="334" r:id="rId74"/>
    <p:sldId id="335" r:id="rId75"/>
    <p:sldId id="336" r:id="rId76"/>
    <p:sldId id="337" r:id="rId77"/>
    <p:sldId id="338" r:id="rId78"/>
    <p:sldId id="339" r:id="rId79"/>
    <p:sldId id="340" r:id="rId80"/>
    <p:sldId id="341" r:id="rId81"/>
    <p:sldId id="342" r:id="rId82"/>
    <p:sldId id="343" r:id="rId83"/>
    <p:sldId id="344" r:id="rId84"/>
    <p:sldId id="345" r:id="rId85"/>
    <p:sldId id="346" r:id="rId86"/>
    <p:sldId id="347" r:id="rId87"/>
    <p:sldId id="348" r:id="rId88"/>
    <p:sldId id="349" r:id="rId89"/>
    <p:sldId id="350" r:id="rId90"/>
    <p:sldId id="351" r:id="rId91"/>
    <p:sldId id="352" r:id="rId92"/>
    <p:sldId id="353" r:id="rId93"/>
    <p:sldId id="354" r:id="rId94"/>
    <p:sldId id="355" r:id="rId95"/>
    <p:sldId id="356" r:id="rId96"/>
    <p:sldId id="357" r:id="rId97"/>
    <p:sldId id="358" r:id="rId98"/>
    <p:sldId id="359" r:id="rId99"/>
    <p:sldId id="360" r:id="rId100"/>
    <p:sldId id="361" r:id="rId101"/>
    <p:sldId id="362" r:id="rId102"/>
    <p:sldId id="363" r:id="rId103"/>
    <p:sldId id="364" r:id="rId104"/>
    <p:sldId id="365" r:id="rId105"/>
    <p:sldId id="366" r:id="rId106"/>
    <p:sldId id="367" r:id="rId107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618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orient="horz" pos="2296" userDrawn="1">
          <p15:clr>
            <a:srgbClr val="A4A3A4"/>
          </p15:clr>
        </p15:guide>
        <p15:guide id="4" orient="horz" pos="2001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FFF6D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16" autoAdjust="0"/>
    <p:restoredTop sz="94660"/>
  </p:normalViewPr>
  <p:slideViewPr>
    <p:cSldViewPr snapToGrid="0" showGuides="1">
      <p:cViewPr varScale="1">
        <p:scale>
          <a:sx n="110" d="100"/>
          <a:sy n="110" d="100"/>
        </p:scale>
        <p:origin x="432" y="108"/>
      </p:cViewPr>
      <p:guideLst>
        <p:guide orient="horz" pos="618"/>
        <p:guide pos="3840"/>
        <p:guide orient="horz" pos="2296"/>
        <p:guide orient="horz" pos="2001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tableStyles" Target="tableStyles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5" Type="http://schemas.openxmlformats.org/officeDocument/2006/relationships/slide" Target="slides/slide4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presProps" Target="presProps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viewProps" Target="viewProps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1BA9721-793A-49FC-B847-08E41C12F9DC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C215E2D-BA68-42DA-9C1C-EAF99F336437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832190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/>
        </p:spPr>
      </p:sp>
      <p:sp>
        <p:nvSpPr>
          <p:cNvPr id="1187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</p:spPr>
        <p:txBody>
          <a:bodyPr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96793949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118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427344236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5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425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595030986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630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89059519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2937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7348377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14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348693574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474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3475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1937615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654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85067319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396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75336475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416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98760329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447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89819860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 w="12700" cap="flat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sp>
      <p:sp>
        <p:nvSpPr>
          <p:cNvPr id="13721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  <a:ln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4019913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4781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09236580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508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81158279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6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 w="12700" cap="flat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sp>
      <p:sp>
        <p:nvSpPr>
          <p:cNvPr id="13926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  <a:ln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3943832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101600" y="750888"/>
            <a:ext cx="6594475" cy="3709987"/>
          </a:xfrm>
          <a:ln w="12700" cap="flat">
            <a:solidFill>
              <a:schemeClr val="tx1"/>
            </a:solidFill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sp>
      <p:sp>
        <p:nvSpPr>
          <p:cNvPr id="14848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29163"/>
            <a:ext cx="4984750" cy="4489450"/>
          </a:xfrm>
          <a:ln/>
          <a:extLst>
            <a:ext uri="{91240B29-F687-4F45-9708-019B960494DF}">
              <a14:hiddenLine xmlns:a14="http://schemas.microsoft.com/office/drawing/2010/main" w="1270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lIns="90488" tIns="44450" rIns="90488" bIns="44450"/>
          <a:lstStyle/>
          <a:p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908051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0889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271525002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7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197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86303018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5043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62040370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09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70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2164745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8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92075" y="744538"/>
            <a:ext cx="6615113" cy="3722687"/>
          </a:xfrm>
          <a:ln/>
        </p:spPr>
      </p:sp>
      <p:sp>
        <p:nvSpPr>
          <p:cNvPr id="219139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906463" y="4714875"/>
            <a:ext cx="4984750" cy="4468813"/>
          </a:xfrm>
        </p:spPr>
        <p:txBody>
          <a:bodyPr/>
          <a:lstStyle/>
          <a:p>
            <a:endParaRPr lang="en-GB" altLang="en-US"/>
          </a:p>
          <a:p>
            <a:endParaRPr lang="en-GB" altLang="en-US"/>
          </a:p>
        </p:txBody>
      </p:sp>
    </p:spTree>
    <p:extLst>
      <p:ext uri="{BB962C8B-B14F-4D97-AF65-F5344CB8AC3E}">
        <p14:creationId xmlns:p14="http://schemas.microsoft.com/office/powerpoint/2010/main" val="100703370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82155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890297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3040368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9405142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47074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155320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663628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7804749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0878013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8857425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GB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3575293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GB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GB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539C88D-FB36-4DF7-84C8-45D373833483}" type="datetimeFigureOut">
              <a:rPr lang="en-GB" smtClean="0"/>
              <a:t>01/08/2022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276283C-5813-41D2-ADD5-B09A8C010482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29799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8" name="Rectangle 2"/>
          <p:cNvSpPr>
            <a:spLocks noGrp="1"/>
          </p:cNvSpPr>
          <p:nvPr>
            <p:ph type="title" idx="4294967295"/>
          </p:nvPr>
        </p:nvSpPr>
        <p:spPr>
          <a:xfrm>
            <a:off x="2173545" y="2362549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sz="72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Aspects of Transfusion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1321657"/>
      </p:ext>
    </p:extLst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2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8003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79627"/>
            <a:ext cx="7772400" cy="4114800"/>
          </a:xfrm>
        </p:spPr>
        <p:txBody>
          <a:bodyPr/>
          <a:lstStyle/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Cytokine generation.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role of cytokines in the pathogenesis of fever.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Hypotensive reactions.</a:t>
            </a:r>
          </a:p>
          <a:p>
            <a:pPr lvl="1"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4163551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80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80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80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80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0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80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800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8003" grpId="0" build="p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462254"/>
            <a:ext cx="7772400" cy="2968625"/>
          </a:xfrm>
        </p:spPr>
        <p:txBody>
          <a:bodyPr>
            <a:noAutofit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Heparin-induced thrombocytopenia (HIT).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Drug-related thrombocytopenia.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components implicating PTP: Most reported cases involve RBCs.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268104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06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06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06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06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6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06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06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0642" grpId="0" build="p" bldLvl="5" autoUpdateAnimBg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Course of the Disease.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85284606"/>
      </p:ext>
    </p:extLst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702957"/>
            <a:ext cx="7772400" cy="4751387"/>
          </a:xfrm>
        </p:spPr>
        <p:txBody>
          <a:bodyPr>
            <a:normAutofit lnSpcReduction="10000"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Usually self-limiting.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Mortality 7-10% (early in the course).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If not treated, lasts, on average 2 weeks (range 1 to 4 weeks).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Remission (platelet count &gt;100x10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9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 is, on average, 24 days (range 6 to 70 days).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872399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37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37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37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37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37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37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37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37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14" grpId="0" build="p" bldLvl="5" autoUpdateAnimBg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0427880"/>
      </p:ext>
    </p:extLst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58750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IVIgG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(2gdL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over 2 days).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85% respond.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 steroids/plasma exchange.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5795498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6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67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67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67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67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67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786" grpId="0" build="p" bldLvl="5" autoUpdateAnimBg="0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Prevention.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12373964"/>
      </p:ext>
    </p:extLst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858984"/>
            <a:ext cx="7772400" cy="2635207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HPA-compatible blood.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Leukodepleted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blood.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086066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9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98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9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98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58" grpId="0" build="p" bldLvl="5" autoUpdateAnimBg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6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9027" name="Rectangle 3"/>
          <p:cNvSpPr>
            <a:spLocks noGrp="1"/>
          </p:cNvSpPr>
          <p:nvPr>
            <p:ph type="body" idx="4294967295"/>
          </p:nvPr>
        </p:nvSpPr>
        <p:spPr>
          <a:xfrm>
            <a:off x="2215984" y="155546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Post-transfusion purpura (PTP).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Mechanism of autologous platelet destruction.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Differential diagnosis.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514902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0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90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90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90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90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27" grpId="0" build="p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30051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83949"/>
            <a:ext cx="7772400" cy="4114800"/>
          </a:xfrm>
        </p:spPr>
        <p:txBody>
          <a:bodyPr/>
          <a:lstStyle/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Course of the disease.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Prevention.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8179936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0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0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0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0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0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005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051" grpId="0" build="p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70" name="Rectangle 2"/>
          <p:cNvSpPr>
            <a:spLocks noGrp="1"/>
          </p:cNvSpPr>
          <p:nvPr>
            <p:ph type="title" idx="4294967295"/>
          </p:nvPr>
        </p:nvSpPr>
        <p:spPr>
          <a:xfrm>
            <a:off x="2199481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Acute Haemolytic Transfusion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76322403"/>
      </p:ext>
    </p:extLst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4022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Symptoms: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Apprehension.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Flushing.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Pain at VP site.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Pain in chest, abdomen, loin.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0631924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6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6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61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61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61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61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1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61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61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194" grpId="0" build="p" bldLvl="5" autoUpdateAnimBg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744816"/>
            <a:ext cx="7772400" cy="489585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Signs: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Generalised bleeding.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Haemoglobinaemia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Haemoglobinuria.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523727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8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82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82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82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82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82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82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82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82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824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24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824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824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8242" grpId="0" build="p" bldLvl="5" autoUpdateAnimBg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9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 of Serious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9447217"/>
      </p:ext>
    </p:extLst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4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114022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Re-check patient identity and ABO group.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Expiry date.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Urine output.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Volume, haemoglobinuria, 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etc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  <a:endParaRPr lang="en-GB" altLang="en-US" b="1" i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558798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13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13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1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13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13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13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3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13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13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314" grpId="0" build="p" bldLvl="5" autoUpdateAnimBg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8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64827"/>
            <a:ext cx="7772400" cy="5456238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samples from patient.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ABO group, antibody screen and cross-match.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DAT and eluate, even if the DAT is negative.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FBC and platelets.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Coagulation screen.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culture.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Biochemistry.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994893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2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23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2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23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23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23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23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23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23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23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23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23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33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233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2338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338" grpId="0" build="p" bldLvl="5" autoUpdateAnimBg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2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Example.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88868655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96631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19811" name="Rectangle 3"/>
          <p:cNvSpPr>
            <a:spLocks noGrp="1"/>
          </p:cNvSpPr>
          <p:nvPr>
            <p:ph type="body" idx="4294967295"/>
          </p:nvPr>
        </p:nvSpPr>
        <p:spPr>
          <a:xfrm>
            <a:off x="2223520" y="1598082"/>
            <a:ext cx="7772400" cy="4114800"/>
          </a:xfrm>
        </p:spPr>
        <p:txBody>
          <a:bodyPr/>
          <a:lstStyle/>
          <a:p>
            <a:pPr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Acute haemolytic transfusion reaction.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 of serious reactions.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Example.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00859409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98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98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98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98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98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98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8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98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98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811" grpId="0" build="p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6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921544"/>
            <a:ext cx="7772400" cy="4510087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Anti-A reacts with the A antigen.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activates the complement cascade from C1q to C9a.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causes membrane damage.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Resulting in intravascular haemolysis.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298764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4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43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43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438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43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438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3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43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438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4386" grpId="0" build="p" autoUpdateAnimBg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410" name="Group 2"/>
          <p:cNvGrpSpPr>
            <a:grpSpLocks/>
          </p:cNvGrpSpPr>
          <p:nvPr/>
        </p:nvGrpSpPr>
        <p:grpSpPr bwMode="auto">
          <a:xfrm>
            <a:off x="1470450" y="830138"/>
            <a:ext cx="9251100" cy="4638676"/>
            <a:chOff x="-88" y="686"/>
            <a:chExt cx="6313" cy="2922"/>
          </a:xfrm>
        </p:grpSpPr>
        <p:sp>
          <p:nvSpPr>
            <p:cNvPr id="145411" name="Text Box 3"/>
            <p:cNvSpPr txBox="1">
              <a:spLocks noChangeArrowheads="1"/>
            </p:cNvSpPr>
            <p:nvPr/>
          </p:nvSpPr>
          <p:spPr bwMode="auto">
            <a:xfrm>
              <a:off x="2407" y="686"/>
              <a:ext cx="1734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Neutrophils</a:t>
              </a:r>
            </a:p>
          </p:txBody>
        </p:sp>
        <p:sp>
          <p:nvSpPr>
            <p:cNvPr id="145412" name="Text Box 4"/>
            <p:cNvSpPr txBox="1">
              <a:spLocks noChangeArrowheads="1"/>
            </p:cNvSpPr>
            <p:nvPr/>
          </p:nvSpPr>
          <p:spPr bwMode="auto">
            <a:xfrm>
              <a:off x="7" y="1079"/>
              <a:ext cx="185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Complement</a:t>
              </a:r>
            </a:p>
          </p:txBody>
        </p:sp>
        <p:sp>
          <p:nvSpPr>
            <p:cNvPr id="145413" name="Text Box 5"/>
            <p:cNvSpPr txBox="1">
              <a:spLocks noChangeArrowheads="1"/>
            </p:cNvSpPr>
            <p:nvPr/>
          </p:nvSpPr>
          <p:spPr bwMode="auto">
            <a:xfrm>
              <a:off x="4748" y="1079"/>
              <a:ext cx="1475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Cytokines</a:t>
              </a:r>
            </a:p>
          </p:txBody>
        </p:sp>
        <p:sp>
          <p:nvSpPr>
            <p:cNvPr id="145414" name="Text Box 6"/>
            <p:cNvSpPr txBox="1">
              <a:spLocks noChangeArrowheads="1"/>
            </p:cNvSpPr>
            <p:nvPr/>
          </p:nvSpPr>
          <p:spPr bwMode="auto">
            <a:xfrm>
              <a:off x="2301" y="1448"/>
              <a:ext cx="1947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Macrophages</a:t>
              </a:r>
            </a:p>
          </p:txBody>
        </p:sp>
        <p:sp>
          <p:nvSpPr>
            <p:cNvPr id="145415" name="Text Box 7"/>
            <p:cNvSpPr txBox="1">
              <a:spLocks noChangeArrowheads="1"/>
            </p:cNvSpPr>
            <p:nvPr/>
          </p:nvSpPr>
          <p:spPr bwMode="auto">
            <a:xfrm>
              <a:off x="1321" y="1886"/>
              <a:ext cx="3579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Activates clotting factors</a:t>
              </a:r>
            </a:p>
          </p:txBody>
        </p:sp>
        <p:sp>
          <p:nvSpPr>
            <p:cNvPr id="145416" name="Text Box 8"/>
            <p:cNvSpPr txBox="1">
              <a:spLocks noChangeArrowheads="1"/>
            </p:cNvSpPr>
            <p:nvPr/>
          </p:nvSpPr>
          <p:spPr bwMode="auto">
            <a:xfrm>
              <a:off x="-3" y="2318"/>
              <a:ext cx="1733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Thrombosis</a:t>
              </a:r>
            </a:p>
          </p:txBody>
        </p:sp>
        <p:sp>
          <p:nvSpPr>
            <p:cNvPr id="145417" name="Text Box 9"/>
            <p:cNvSpPr txBox="1">
              <a:spLocks noChangeArrowheads="1"/>
            </p:cNvSpPr>
            <p:nvPr/>
          </p:nvSpPr>
          <p:spPr bwMode="auto">
            <a:xfrm>
              <a:off x="3921" y="2318"/>
              <a:ext cx="2294" cy="60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Consumption of</a:t>
              </a:r>
            </a:p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clotting factors</a:t>
              </a:r>
            </a:p>
          </p:txBody>
        </p:sp>
        <p:sp>
          <p:nvSpPr>
            <p:cNvPr id="145418" name="Text Box 10"/>
            <p:cNvSpPr txBox="1">
              <a:spLocks noChangeArrowheads="1"/>
            </p:cNvSpPr>
            <p:nvPr/>
          </p:nvSpPr>
          <p:spPr bwMode="auto">
            <a:xfrm>
              <a:off x="-88" y="3087"/>
              <a:ext cx="194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Organ failure</a:t>
              </a:r>
            </a:p>
          </p:txBody>
        </p:sp>
        <p:sp>
          <p:nvSpPr>
            <p:cNvPr id="145419" name="Text Box 11"/>
            <p:cNvSpPr txBox="1">
              <a:spLocks noChangeArrowheads="1"/>
            </p:cNvSpPr>
            <p:nvPr/>
          </p:nvSpPr>
          <p:spPr bwMode="auto">
            <a:xfrm>
              <a:off x="4899" y="3278"/>
              <a:ext cx="1326" cy="33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sz="2800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Bleeding</a:t>
              </a:r>
            </a:p>
          </p:txBody>
        </p:sp>
        <p:sp>
          <p:nvSpPr>
            <p:cNvPr id="145420" name="AutoShape 12"/>
            <p:cNvSpPr>
              <a:spLocks noChangeArrowheads="1"/>
            </p:cNvSpPr>
            <p:nvPr/>
          </p:nvSpPr>
          <p:spPr bwMode="auto">
            <a:xfrm>
              <a:off x="1968" y="1113"/>
              <a:ext cx="666" cy="306"/>
            </a:xfrm>
            <a:prstGeom prst="rightArrow">
              <a:avLst>
                <a:gd name="adj1" fmla="val 50000"/>
                <a:gd name="adj2" fmla="val 54412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1" name="AutoShape 13"/>
            <p:cNvSpPr>
              <a:spLocks noChangeArrowheads="1"/>
            </p:cNvSpPr>
            <p:nvPr/>
          </p:nvSpPr>
          <p:spPr bwMode="auto">
            <a:xfrm>
              <a:off x="4048" y="1113"/>
              <a:ext cx="666" cy="306"/>
            </a:xfrm>
            <a:prstGeom prst="rightArrow">
              <a:avLst>
                <a:gd name="adj1" fmla="val 50000"/>
                <a:gd name="adj2" fmla="val 54412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2" name="AutoShape 14"/>
            <p:cNvSpPr>
              <a:spLocks noChangeAspect="1" noChangeArrowheads="1"/>
            </p:cNvSpPr>
            <p:nvPr/>
          </p:nvSpPr>
          <p:spPr bwMode="auto">
            <a:xfrm rot="3000000">
              <a:off x="890" y="1495"/>
              <a:ext cx="615" cy="332"/>
            </a:xfrm>
            <a:prstGeom prst="rightArrow">
              <a:avLst>
                <a:gd name="adj1" fmla="val 50000"/>
                <a:gd name="adj2" fmla="val 4631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3" name="AutoShape 15"/>
            <p:cNvSpPr>
              <a:spLocks noChangeAspect="1" noChangeArrowheads="1"/>
            </p:cNvSpPr>
            <p:nvPr/>
          </p:nvSpPr>
          <p:spPr bwMode="auto">
            <a:xfrm rot="7500000">
              <a:off x="4906" y="1532"/>
              <a:ext cx="615" cy="331"/>
            </a:xfrm>
            <a:prstGeom prst="rightArrow">
              <a:avLst>
                <a:gd name="adj1" fmla="val 50000"/>
                <a:gd name="adj2" fmla="val 4645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4" name="AutoShape 16"/>
            <p:cNvSpPr>
              <a:spLocks noChangeArrowheads="1"/>
            </p:cNvSpPr>
            <p:nvPr/>
          </p:nvSpPr>
          <p:spPr bwMode="auto">
            <a:xfrm rot="1311451">
              <a:off x="3424" y="2217"/>
              <a:ext cx="453" cy="306"/>
            </a:xfrm>
            <a:prstGeom prst="rightArrow">
              <a:avLst>
                <a:gd name="adj1" fmla="val 50000"/>
                <a:gd name="adj2" fmla="val 37010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5" name="AutoShape 17"/>
            <p:cNvSpPr>
              <a:spLocks noChangeAspect="1" noChangeArrowheads="1"/>
            </p:cNvSpPr>
            <p:nvPr/>
          </p:nvSpPr>
          <p:spPr bwMode="auto">
            <a:xfrm rot="8383076">
              <a:off x="1714" y="2215"/>
              <a:ext cx="423" cy="332"/>
            </a:xfrm>
            <a:prstGeom prst="rightArrow">
              <a:avLst>
                <a:gd name="adj1" fmla="val 50000"/>
                <a:gd name="adj2" fmla="val 31852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6" name="AutoShape 18"/>
            <p:cNvSpPr>
              <a:spLocks noChangeAspect="1" noChangeArrowheads="1"/>
            </p:cNvSpPr>
            <p:nvPr/>
          </p:nvSpPr>
          <p:spPr bwMode="auto">
            <a:xfrm rot="5400000">
              <a:off x="656" y="2761"/>
              <a:ext cx="460" cy="332"/>
            </a:xfrm>
            <a:prstGeom prst="rightArrow">
              <a:avLst>
                <a:gd name="adj1" fmla="val 50000"/>
                <a:gd name="adj2" fmla="val 34639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  <p:sp>
          <p:nvSpPr>
            <p:cNvPr id="145427" name="AutoShape 19"/>
            <p:cNvSpPr>
              <a:spLocks noChangeAspect="1" noChangeArrowheads="1"/>
            </p:cNvSpPr>
            <p:nvPr/>
          </p:nvSpPr>
          <p:spPr bwMode="auto">
            <a:xfrm rot="5400000">
              <a:off x="5360" y="2977"/>
              <a:ext cx="412" cy="332"/>
            </a:xfrm>
            <a:prstGeom prst="rightArrow">
              <a:avLst>
                <a:gd name="adj1" fmla="val 50000"/>
                <a:gd name="adj2" fmla="val 31024"/>
              </a:avLst>
            </a:prstGeom>
            <a:solidFill>
              <a:srgbClr val="FFCC00"/>
            </a:solidFill>
            <a:ln w="9525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GB"/>
            </a:p>
          </p:txBody>
        </p:sp>
      </p:grpSp>
      <p:grpSp>
        <p:nvGrpSpPr>
          <p:cNvPr id="20" name="Group 19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21" name="Rectangle 20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22" name="Oval 21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23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95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6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7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8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9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0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1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2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3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4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5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6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07" name="AutoShape 20"/>
              <p:cNvCxnSpPr>
                <a:cxnSpLocks noChangeAspect="1" noChangeShapeType="1"/>
                <a:stCxn id="306" idx="3"/>
                <a:endCxn id="306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8" name="AutoShape 21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AutoShape 22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AutoShape 23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AutoShape 24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2" name="AutoShape 25"/>
              <p:cNvCxnSpPr>
                <a:cxnSpLocks noChangeAspect="1" noChangeShapeType="1"/>
                <a:stCxn id="300" idx="3"/>
                <a:endCxn id="300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3" name="AutoShape 26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4" name="AutoShape 27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5" name="AutoShape 28"/>
              <p:cNvCxnSpPr>
                <a:cxnSpLocks noChangeAspect="1" noChangeShapeType="1"/>
                <a:stCxn id="306" idx="1"/>
                <a:endCxn id="306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6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7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8" name="AutoShape 31"/>
              <p:cNvCxnSpPr>
                <a:cxnSpLocks noChangeAspect="1" noChangeShapeType="1"/>
                <a:stCxn id="300" idx="1"/>
                <a:endCxn id="300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9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0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1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2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3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4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5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6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7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8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9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30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31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2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24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25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6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7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1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3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4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5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6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7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8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9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40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41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42" name="AutoShape 143"/>
              <p:cNvCxnSpPr>
                <a:cxnSpLocks noChangeAspect="1" noChangeShapeType="1"/>
                <a:stCxn id="49" idx="0"/>
                <a:endCxn id="46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3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4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5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6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7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8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9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0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51" name="AutoShape 152"/>
              <p:cNvCxnSpPr>
                <a:cxnSpLocks noChangeAspect="1" noChangeShapeType="1"/>
                <a:stCxn id="50" idx="3"/>
                <a:endCxn id="50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2" name="AutoShape 153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3" name="AutoShape 154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4" name="AutoShape 155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5" name="AutoShape 156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6" name="AutoShape 157"/>
              <p:cNvCxnSpPr>
                <a:cxnSpLocks noChangeAspect="1" noChangeShapeType="1"/>
                <a:stCxn id="44" idx="3"/>
                <a:endCxn id="44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7" name="AutoShape 158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8" name="AutoShape 159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9" name="AutoShape 160"/>
              <p:cNvCxnSpPr>
                <a:cxnSpLocks noChangeAspect="1" noChangeShapeType="1"/>
                <a:stCxn id="50" idx="1"/>
                <a:endCxn id="50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0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1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62" name="AutoShape 163"/>
              <p:cNvCxnSpPr>
                <a:cxnSpLocks noChangeAspect="1" noChangeShapeType="1"/>
                <a:stCxn id="44" idx="1"/>
                <a:endCxn id="44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63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4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5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6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7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8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9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0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4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5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6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7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6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7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8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9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90" name="AutoShape 191"/>
              <p:cNvCxnSpPr>
                <a:cxnSpLocks noChangeAspect="1" noChangeShapeType="1"/>
                <a:stCxn id="99" idx="0"/>
                <a:endCxn id="95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1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4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5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6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7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8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9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00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1" name="AutoShape 202"/>
              <p:cNvCxnSpPr>
                <a:cxnSpLocks noChangeAspect="1" noChangeShapeType="1"/>
                <a:stCxn id="100" idx="3"/>
                <a:endCxn id="100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2" name="AutoShape 203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3" name="AutoShape 204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4" name="AutoShape 205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5" name="AutoShape 206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6" name="AutoShape 207"/>
              <p:cNvCxnSpPr>
                <a:cxnSpLocks noChangeAspect="1" noChangeShapeType="1"/>
                <a:stCxn id="93" idx="3"/>
                <a:endCxn id="93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7" name="AutoShape 208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8" name="AutoShape 209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9" name="AutoShape 210"/>
              <p:cNvCxnSpPr>
                <a:cxnSpLocks noChangeAspect="1" noChangeShapeType="1"/>
                <a:stCxn id="100" idx="1"/>
                <a:endCxn id="100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10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11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12" name="AutoShape 213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13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4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5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6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7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8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9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0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1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2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3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4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5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6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7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5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7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8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9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40" name="AutoShape 241"/>
              <p:cNvCxnSpPr>
                <a:cxnSpLocks noChangeAspect="1" noChangeShapeType="1"/>
                <a:stCxn id="149" idx="0"/>
                <a:endCxn id="145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1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3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4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5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6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7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8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9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50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51" name="AutoShape 252"/>
              <p:cNvCxnSpPr>
                <a:cxnSpLocks noChangeAspect="1" noChangeShapeType="1"/>
                <a:stCxn id="150" idx="3"/>
                <a:endCxn id="150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2" name="AutoShape 253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3" name="AutoShape 254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4" name="AutoShape 255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5" name="AutoShape 256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6" name="AutoShape 257"/>
              <p:cNvCxnSpPr>
                <a:cxnSpLocks noChangeAspect="1" noChangeShapeType="1"/>
                <a:stCxn id="143" idx="3"/>
                <a:endCxn id="143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7" name="AutoShape 258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8" name="AutoShape 259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9" name="AutoShape 260"/>
              <p:cNvCxnSpPr>
                <a:cxnSpLocks noChangeAspect="1" noChangeShapeType="1"/>
                <a:stCxn id="150" idx="1"/>
                <a:endCxn id="150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0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1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62" name="AutoShape 263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63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4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5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6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7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8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9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0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4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5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6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7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8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9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90" name="AutoShape 291"/>
              <p:cNvCxnSpPr>
                <a:cxnSpLocks noChangeAspect="1" noChangeShapeType="1"/>
                <a:stCxn id="199" idx="0"/>
                <a:endCxn id="195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1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2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3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4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5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6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7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8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9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00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01" name="AutoShape 302"/>
              <p:cNvCxnSpPr>
                <a:cxnSpLocks noChangeAspect="1" noChangeShapeType="1"/>
                <a:stCxn id="200" idx="3"/>
                <a:endCxn id="200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2" name="AutoShape 303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3" name="AutoShape 304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AutoShape 305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AutoShape 306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6" name="AutoShape 307"/>
              <p:cNvCxnSpPr>
                <a:cxnSpLocks noChangeAspect="1" noChangeShapeType="1"/>
                <a:stCxn id="193" idx="3"/>
                <a:endCxn id="193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7" name="AutoShape 308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8" name="AutoShape 309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9" name="AutoShape 310"/>
              <p:cNvCxnSpPr>
                <a:cxnSpLocks noChangeAspect="1" noChangeShapeType="1"/>
                <a:stCxn id="200" idx="1"/>
                <a:endCxn id="200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0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1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12" name="AutoShape 313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13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4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5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6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7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8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9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0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1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2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3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4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5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6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7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6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7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8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9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40" name="AutoShape 341"/>
              <p:cNvCxnSpPr>
                <a:cxnSpLocks noChangeAspect="1" noChangeShapeType="1"/>
                <a:stCxn id="249" idx="0"/>
                <a:endCxn id="245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1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2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3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4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5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6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7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8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9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50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51" name="AutoShape 352"/>
              <p:cNvCxnSpPr>
                <a:cxnSpLocks noChangeAspect="1" noChangeShapeType="1"/>
                <a:stCxn id="250" idx="3"/>
                <a:endCxn id="250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AutoShape 353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AutoShape 354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4" name="AutoShape 355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5" name="AutoShape 356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6" name="AutoShape 357"/>
              <p:cNvCxnSpPr>
                <a:cxnSpLocks noChangeAspect="1" noChangeShapeType="1"/>
                <a:stCxn id="243" idx="3"/>
                <a:endCxn id="243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7" name="AutoShape 358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8" name="AutoShape 359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9" name="AutoShape 360"/>
              <p:cNvCxnSpPr>
                <a:cxnSpLocks noChangeAspect="1" noChangeShapeType="1"/>
                <a:stCxn id="250" idx="1"/>
                <a:endCxn id="250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0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1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62" name="AutoShape 363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3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4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5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6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7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8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9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0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4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5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6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7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1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2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8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9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1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2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3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4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92204999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4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39041420"/>
      </p:ext>
    </p:extLst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8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002410"/>
            <a:ext cx="7772400" cy="44196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Hypotension, Shock.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DIC.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Free haemoglobin binds nitric oxide.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 excessive vasoconstriction.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492134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7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7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74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74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74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745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74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745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58" grpId="0" build="p" autoUpdateAnimBg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6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 of an ABO Incompatible Transfusion.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1886018"/>
      </p:ext>
    </p:extLst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30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951774"/>
            <a:ext cx="7772400" cy="4495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IV saline infusion.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 shock.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Monitor urine output.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Maintain urine output &gt;100mL 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hour.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485113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05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05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0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05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05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05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5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05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05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0530" grpId="0" build="p" autoUpdateAnimBg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373346"/>
            <a:ext cx="7772400" cy="3622675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Frusemide if urine output &lt;100mL 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per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hour.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Dialysis for renal failure.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components for DIC with bleeding.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878870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1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15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15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15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5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15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15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1554" grpId="0" build="p" autoUpdateAnimBg="0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Grp="1"/>
          </p:cNvSpPr>
          <p:nvPr>
            <p:ph type="title" idx="4294967295"/>
          </p:nvPr>
        </p:nvSpPr>
        <p:spPr>
          <a:xfrm>
            <a:off x="2191411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Delayed Haemolytic Transfusion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5781770"/>
      </p:ext>
    </p:extLst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2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783828"/>
            <a:ext cx="7772400" cy="2817813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Occurs 24 hours or more after the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Usually &gt;7-10 days due to anamnestic response of red cell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alloantigens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to which the patient has been previously sensitised.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5998518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6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6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6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6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02" grpId="0" build="p" autoUpdateAnimBg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6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939015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sz="24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Fall in haemoglobin.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Jaundice.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Haemoglobinuria.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 (very rarely).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7412960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6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6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46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46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46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46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46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462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46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462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2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462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462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26" grpId="0" build="p" autoUpdateAnimBg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4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496631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0835" name="Rectangle 3"/>
          <p:cNvSpPr>
            <a:spLocks noGrp="1"/>
          </p:cNvSpPr>
          <p:nvPr>
            <p:ph type="body" idx="4294967295"/>
          </p:nvPr>
        </p:nvSpPr>
        <p:spPr>
          <a:xfrm>
            <a:off x="2223520" y="1589690"/>
            <a:ext cx="7772400" cy="4114800"/>
          </a:xfrm>
        </p:spPr>
        <p:txBody>
          <a:bodyPr/>
          <a:lstStyle/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failure.</a:t>
            </a: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Clr>
                <a:schemeClr val="tx1"/>
              </a:buCl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Management of an ABO incompatible transfusion.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8375099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0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08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0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08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0835" grpId="0" build="p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5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Haematological and Serological Features.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68035142"/>
      </p:ext>
    </p:extLst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939015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Spherocytosis.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Positive DAT.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Antibody in serum (usually).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Antibody eluted from red cells.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171975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66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6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66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6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66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6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6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6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674" grpId="0" build="p" autoUpdateAnimBg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8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8358895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 of Blood Components.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03235081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6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955768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Feeling unwell.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Chills.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1905034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97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97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97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97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97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7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97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97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746" grpId="0" build="p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70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392024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Nausea.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Vomiting.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Dyspnoea.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Shock.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394675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7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7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7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7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07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07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770" grpId="0" build="p" autoUpdateAnimBg="0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4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714105"/>
            <a:ext cx="7772400" cy="2944813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Renal failure.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DIC.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Death.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02572361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7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7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17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17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17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17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794" grpId="0" build="p" autoUpdateAnimBg="0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8" name="Rectangle 2"/>
          <p:cNvSpPr>
            <a:spLocks noGrp="1"/>
          </p:cNvSpPr>
          <p:nvPr>
            <p:ph type="title" idx="4294967295"/>
          </p:nvPr>
        </p:nvSpPr>
        <p:spPr>
          <a:xfrm>
            <a:off x="2096331" y="2681288"/>
            <a:ext cx="8091882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Implicated Components/Organisms.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753986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945864"/>
            <a:ext cx="7772400" cy="4495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Implicated units; RBC/platelets.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Organism depends upon type and storage of components.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culture, culture of bag.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Contact donor; arm swab culture.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7434657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8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8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8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38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38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8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38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38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842" grpId="0" build="p" autoUpdateAnimBg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6" name="Rectangle 2"/>
          <p:cNvSpPr>
            <a:spLocks noGrp="1"/>
          </p:cNvSpPr>
          <p:nvPr>
            <p:ph type="title" idx="4294967295"/>
          </p:nvPr>
        </p:nvSpPr>
        <p:spPr>
          <a:xfrm>
            <a:off x="2239888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Transfusion-associated Acute Lung Injury (TRALI).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6590606"/>
      </p:ext>
    </p:extLst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8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1859" name="Rectangle 3"/>
          <p:cNvSpPr>
            <a:spLocks noGrp="1"/>
          </p:cNvSpPr>
          <p:nvPr>
            <p:ph type="body" idx="4294967295"/>
          </p:nvPr>
        </p:nvSpPr>
        <p:spPr>
          <a:xfrm>
            <a:off x="2209800" y="1590298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Delayed haemolytic transfusion reaction.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Definition.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Haematological and serological features.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6038104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1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18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18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18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8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18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18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859" grpId="0" build="p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9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See separate lecture on TRALI.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76587835"/>
      </p:ext>
    </p:extLst>
  </p:cSld>
  <p:clrMapOvr>
    <a:masterClrMapping/>
  </p:clrMapOvr>
  <p:transition>
    <p:blinds dir="vert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4" name="Rectangle 2"/>
          <p:cNvSpPr>
            <a:spLocks noGrp="1"/>
          </p:cNvSpPr>
          <p:nvPr>
            <p:ph type="title" idx="4294967295"/>
          </p:nvPr>
        </p:nvSpPr>
        <p:spPr>
          <a:xfrm>
            <a:off x="2198689" y="2857500"/>
            <a:ext cx="7793037" cy="11430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Transfusion-associated Graft-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versus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-host Disease (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8171064"/>
      </p:ext>
    </p:extLst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8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552133"/>
            <a:ext cx="7772400" cy="3260510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Caused by engraftment and proliferation of donor T lymphocytes in the recipient.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Activated donor T lymphocytes produce cytokines, causing inflammation and tissue damage.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2742207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79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79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9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79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79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938" grpId="0" build="p" autoUpdateAnimBg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995737"/>
            <a:ext cx="7772400" cy="236855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Sharing of HLA haplotypes.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Defective recipient cell-mediated immunity.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28624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9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8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89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962" grpId="0" build="p" autoUpdateAnimBg="0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90979052"/>
      </p:ext>
    </p:extLst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10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699711"/>
            <a:ext cx="7772400" cy="4999038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Onset 1 to 2 weeks                     post-transfusion.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Fever, skin rash.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Diarrhoea.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Hepatitis.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Pancytopenia.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&gt;90% mortality.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495654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0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0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1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10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10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10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10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101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101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101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101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1010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0" grpId="0" build="p" bldLvl="5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936542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Diagnosis.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Skin biopsy.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DNA analysis.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Bone marrow.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243076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0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20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20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034" grpId="0" build="p" bldLvl="5" autoUpdateAnimBg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1385519"/>
      </p:ext>
    </p:extLst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754643"/>
            <a:ext cx="7772400" cy="4846638"/>
          </a:xfrm>
        </p:spPr>
        <p:txBody>
          <a:bodyPr/>
          <a:lstStyle/>
          <a:p>
            <a:pPr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Donor samples.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sz="26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Fresh sample – 10-20mL EDTA.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sz="20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Recipient sample.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sz="26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Pre-transfusion (whatever is available).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Post-transfusion – 10-20mL EDTA.</a:t>
            </a: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8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Hair follicles, nail clippings, e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tc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as an alternative source of pre-transfusion DNA.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345131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0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0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0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0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0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08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08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08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408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408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082" grpId="0" build="p" bldLvl="5" autoUpdateAnimBg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652267"/>
            <a:ext cx="7772400" cy="3062288"/>
          </a:xfrm>
        </p:spPr>
        <p:txBody>
          <a:bodyPr>
            <a:normAutofit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sz="2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Skin, affected and unaffected areas.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sz="2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Bone marrow.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sz="2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Spleen (post-mortem).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8326722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10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1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51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510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106" grpId="0" build="p" bldLvl="5" autoUpdateAnimBg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2883" name="Rectangle 3"/>
          <p:cNvSpPr>
            <a:spLocks noGrp="1"/>
          </p:cNvSpPr>
          <p:nvPr>
            <p:ph type="body" idx="4294967295"/>
          </p:nvPr>
        </p:nvSpPr>
        <p:spPr>
          <a:xfrm>
            <a:off x="2209800" y="158200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Symptoms.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Implicated components/organisms.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8012057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8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28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288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8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28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288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883" grpId="0" build="p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2"/>
          <p:cNvSpPr>
            <a:spLocks noGrp="1"/>
          </p:cNvSpPr>
          <p:nvPr>
            <p:ph type="title" idx="4294967295"/>
          </p:nvPr>
        </p:nvSpPr>
        <p:spPr>
          <a:xfrm>
            <a:off x="2230559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Gamma Irradiation; Indications.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3654159"/>
      </p:ext>
    </p:extLst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1615086"/>
            <a:ext cx="7772400" cy="3146425"/>
          </a:xfrm>
        </p:spPr>
        <p:txBody>
          <a:bodyPr>
            <a:normAutofit lnSpcReduction="10000"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Donations from first or second degree relatives.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 HLA selected platelets.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Foetus IUT and subsequent exchange/top-up transfusions.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167587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1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1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1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1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154" grpId="0" build="p" bldLvl="5" autoUpdateAnimBg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792459"/>
            <a:ext cx="7772400" cy="3817938"/>
          </a:xfrm>
        </p:spPr>
        <p:txBody>
          <a:bodyPr>
            <a:noAutofit/>
          </a:bodyPr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Infants receiving exchange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Granulocyte transfusion (Buffy coat).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Patients with evidence of an underlying state (except chronic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muco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-cutaneous candidiasis and HIV).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8211615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8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81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81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81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1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81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81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8178" grpId="0" build="p" bldLvl="5" autoUpdateAnimBg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942919"/>
            <a:ext cx="7772400" cy="4495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Allogeneic BMT from conditioning therapy until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prophylaxis is completed (usually 6 months) or until the lymphocyte count is &gt;1x10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9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-1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Chronic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can be immunosuppressive.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Active chronic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; continue irradiation.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5035447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9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9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9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92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2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92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92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202" grpId="0" build="p" bldLvl="5" autoUpdateAnimBg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/>
          </p:cNvSpPr>
          <p:nvPr>
            <p:ph type="body" idx="4294967295"/>
          </p:nvPr>
        </p:nvSpPr>
        <p:spPr>
          <a:xfrm>
            <a:off x="2230559" y="1741838"/>
            <a:ext cx="7772400" cy="2879725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Bone marrow donors.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Blood transfused to bone marrow donors prior to, or during the harvest.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Patients on purine analogues.</a:t>
            </a:r>
          </a:p>
          <a:p>
            <a:pPr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854655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2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2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2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2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226" grpId="0" build="p" bldLvl="5" autoUpdateAnimBg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Components Needing Irradiation</a:t>
            </a:r>
            <a:b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for Patients at Risk.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17581723"/>
      </p:ext>
    </p:extLst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668914"/>
            <a:ext cx="7772400" cy="3025775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Red cells.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Any other cellular components.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80295515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22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22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22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22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2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22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22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2274" grpId="0" build="p" bldLvl="5" autoUpdateAnimBg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Shelf-life                 Post-irradiation.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53608570"/>
      </p:ext>
    </p:extLst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733947"/>
            <a:ext cx="7772400" cy="292735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Exchange and IUT RBCs = 24 hours.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Top-up and other RBCs  = 14 days.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		 	    =   5 days.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080910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43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43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43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43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43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43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322" grpId="0" build="p" bldLvl="5" autoUpdateAnimBg="0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Not Necessary to Irradiate.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5616889"/>
      </p:ext>
    </p:extLst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6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3907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90316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Transfusion-associated graft-</a:t>
            </a:r>
            <a:r>
              <a:rPr lang="en-GB" altLang="en-US" b="1" i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versus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-host disease (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TAG</a:t>
            </a:r>
            <a:r>
              <a:rPr lang="en-GB" altLang="en-US" b="1" i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).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Clinical features.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95583348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39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39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39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9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39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390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907" grpId="0" build="p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0" name="Rectangle 2"/>
          <p:cNvSpPr>
            <a:spLocks noGrp="1"/>
          </p:cNvSpPr>
          <p:nvPr>
            <p:ph type="body" idx="4294967295"/>
          </p:nvPr>
        </p:nvSpPr>
        <p:spPr>
          <a:xfrm>
            <a:off x="2199872" y="346122"/>
            <a:ext cx="7772400" cy="5694362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Fresh frozen plasma.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Cryoprecipitate.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Frozen red cells.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Fractionated blood products.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Albumin.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Clotting factors.</a:t>
            </a: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Anti-D immunoglobulin.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7312092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3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3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3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63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637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63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637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63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6370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637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6370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637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637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70" grpId="0" build="p" bldLvl="5" autoUpdateAnimBg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4" name="Rectangle 2"/>
          <p:cNvSpPr>
            <a:spLocks noGrp="1"/>
          </p:cNvSpPr>
          <p:nvPr>
            <p:ph type="title" idx="4294967295"/>
          </p:nvPr>
        </p:nvSpPr>
        <p:spPr>
          <a:xfrm>
            <a:off x="2191411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Deficiency with </a:t>
            </a:r>
            <a:b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</a:b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Anti-IgA.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26069185"/>
      </p:ext>
    </p:extLst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3890556"/>
      </p:ext>
    </p:extLst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130367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Immediate reaction.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Dyspnoea.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Wheeze.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0747721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4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94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944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94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944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94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944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442" grpId="0" build="p" bldLvl="5" autoUpdateAnimBg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6" name="Rectangle 2"/>
          <p:cNvSpPr>
            <a:spLocks noGrp="1"/>
          </p:cNvSpPr>
          <p:nvPr>
            <p:ph type="body" idx="4294967295"/>
          </p:nvPr>
        </p:nvSpPr>
        <p:spPr>
          <a:xfrm>
            <a:off x="2247188" y="1133156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Stridor.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Rash.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Angioedema.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459064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04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04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04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046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4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04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046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0466" grpId="0" build="p" bldLvl="5" autoUpdateAnimBg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9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Treatment of Anaphylactic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5669430"/>
      </p:ext>
    </p:extLst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130367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Stop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Maintain venous access.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Adrenaline.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Piriton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08943274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25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25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25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25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25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25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5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25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251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2514" grpId="0" build="p" bldLvl="5" autoUpdateAnimBg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3538" name="Group 2"/>
          <p:cNvGraphicFramePr>
            <a:graphicFrameLocks noGrp="1"/>
          </p:cNvGraphicFramePr>
          <p:nvPr>
            <p:ph type="tbl" idx="4294967295"/>
            <p:extLst>
              <p:ext uri="{D42A27DB-BD31-4B8C-83A1-F6EECF244321}">
                <p14:modId xmlns:p14="http://schemas.microsoft.com/office/powerpoint/2010/main" val="424425005"/>
              </p:ext>
            </p:extLst>
          </p:nvPr>
        </p:nvGraphicFramePr>
        <p:xfrm>
          <a:off x="2191411" y="807902"/>
          <a:ext cx="7772400" cy="4259263"/>
        </p:xfrm>
        <a:graphic>
          <a:graphicData uri="http://schemas.openxmlformats.org/drawingml/2006/table">
            <a:tbl>
              <a:tblPr/>
              <a:tblGrid>
                <a:gridCol w="3886200">
                  <a:extLst>
                    <a:ext uri="{9D8B030D-6E8A-4147-A177-3AD203B41FA5}">
                      <a16:colId xmlns:a16="http://schemas.microsoft.com/office/drawing/2014/main" val="501512417"/>
                    </a:ext>
                  </a:extLst>
                </a:gridCol>
                <a:gridCol w="3886200">
                  <a:extLst>
                    <a:ext uri="{9D8B030D-6E8A-4147-A177-3AD203B41FA5}">
                      <a16:colId xmlns:a16="http://schemas.microsoft.com/office/drawing/2014/main" val="2575102851"/>
                    </a:ext>
                  </a:extLst>
                </a:gridCol>
              </a:tblGrid>
              <a:tr h="1516063"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IgA Deficiency.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1 in 700.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52800253"/>
                  </a:ext>
                </a:extLst>
              </a:tr>
              <a:tr h="1371600"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IgA Deficiency with Antibodies.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1 in 2, 300.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8950350"/>
                  </a:ext>
                </a:extLst>
              </a:tr>
              <a:tr h="1371600"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Anaphylactic Reactions.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tc>
                  <a:txBody>
                    <a:bodyPr/>
                    <a:lstStyle>
                      <a:lvl1pPr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1pPr>
                      <a:lvl2pPr>
                        <a:spcBef>
                          <a:spcPts val="400"/>
                        </a:spcBef>
                        <a:buFont typeface="Arial" panose="020B0604020202020204" pitchFamily="34" charset="0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2pPr>
                      <a:lvl3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3pPr>
                      <a:lvl4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4pPr>
                      <a:lvl5pPr>
                        <a:spcBef>
                          <a:spcPts val="400"/>
                        </a:spcBef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5pPr>
                      <a:lvl6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6pPr>
                      <a:lvl7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7pPr>
                      <a:lvl8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8pPr>
                      <a:lvl9pPr fontAlgn="base">
                        <a:spcBef>
                          <a:spcPts val="400"/>
                        </a:spcBef>
                        <a:spcAft>
                          <a:spcPct val="0"/>
                        </a:spcAft>
                        <a:buFont typeface="Lucida Grande"/>
                        <a:defRPr sz="2000">
                          <a:solidFill>
                            <a:schemeClr val="tx1"/>
                          </a:solidFill>
                          <a:latin typeface="Arial" panose="020B0604020202020204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800"/>
                        </a:spcBef>
                        <a:spcAft>
                          <a:spcPts val="800"/>
                        </a:spcAft>
                        <a:buClr>
                          <a:srgbClr val="0072C6"/>
                        </a:buClr>
                        <a:buSzTx/>
                        <a:buFont typeface="Arial" panose="020B0604020202020204" pitchFamily="34" charset="0"/>
                        <a:buNone/>
                        <a:tabLst/>
                      </a:pP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1 in 20x10</a:t>
                      </a:r>
                      <a:r>
                        <a:rPr kumimoji="0" lang="en-GB" altLang="en-US" sz="20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3</a:t>
                      </a: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 to 1 in 50x10</a:t>
                      </a:r>
                      <a:r>
                        <a:rPr kumimoji="0" lang="en-GB" altLang="en-US" sz="2000" b="1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3</a:t>
                      </a:r>
                      <a:r>
                        <a:rPr kumimoji="0" lang="en-GB" altLang="en-US" sz="2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Verdana" panose="020B0604030504040204" pitchFamily="34" charset="0"/>
                          <a:ea typeface="Verdana" panose="020B0604030504040204" pitchFamily="34" charset="0"/>
                          <a:cs typeface="Verdana" panose="020B0604030504040204" pitchFamily="34" charset="0"/>
                        </a:rPr>
                        <a:t>.</a:t>
                      </a:r>
                    </a:p>
                  </a:txBody>
                  <a:tcPr anchor="ctr" horzOverflow="overflow">
                    <a:lnL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2"/>
                      </a:solidFill>
                      <a:prstDash val="solid"/>
                      <a:miter lim="800000"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C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2519830"/>
                  </a:ext>
                </a:extLst>
              </a:tr>
            </a:tbl>
          </a:graphicData>
        </a:graphic>
      </p:graphicFrame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9883226"/>
      </p:ext>
    </p:extLst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Antigen-antibody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9203745"/>
      </p:ext>
    </p:extLst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586" name="Group 2"/>
          <p:cNvGrpSpPr>
            <a:grpSpLocks/>
          </p:cNvGrpSpPr>
          <p:nvPr/>
        </p:nvGrpSpPr>
        <p:grpSpPr bwMode="auto">
          <a:xfrm>
            <a:off x="1958806" y="1311654"/>
            <a:ext cx="8271456" cy="3767138"/>
            <a:chOff x="297" y="1299"/>
            <a:chExt cx="5645" cy="2373"/>
          </a:xfrm>
        </p:grpSpPr>
        <p:sp>
          <p:nvSpPr>
            <p:cNvPr id="195587" name="Text Box 3"/>
            <p:cNvSpPr txBox="1">
              <a:spLocks noChangeArrowheads="1"/>
            </p:cNvSpPr>
            <p:nvPr/>
          </p:nvSpPr>
          <p:spPr bwMode="auto">
            <a:xfrm>
              <a:off x="1047" y="1299"/>
              <a:ext cx="4143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Anti-IgA bound to mast cells reacts with IgA.</a:t>
              </a:r>
            </a:p>
          </p:txBody>
        </p:sp>
        <p:sp>
          <p:nvSpPr>
            <p:cNvPr id="195588" name="Text Box 4"/>
            <p:cNvSpPr txBox="1">
              <a:spLocks noChangeArrowheads="1"/>
            </p:cNvSpPr>
            <p:nvPr/>
          </p:nvSpPr>
          <p:spPr bwMode="auto">
            <a:xfrm>
              <a:off x="2033" y="1731"/>
              <a:ext cx="217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Mast cells </a:t>
              </a:r>
              <a:r>
                <a:rPr lang="en-GB" altLang="en-US" b="1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degranulate</a:t>
              </a:r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95589" name="Text Box 5"/>
            <p:cNvSpPr txBox="1">
              <a:spLocks noChangeArrowheads="1"/>
            </p:cNvSpPr>
            <p:nvPr/>
          </p:nvSpPr>
          <p:spPr bwMode="auto">
            <a:xfrm>
              <a:off x="2513" y="2259"/>
              <a:ext cx="1218" cy="58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Histamines.</a:t>
              </a:r>
            </a:p>
            <a:p>
              <a:pPr algn="ctr"/>
              <a:r>
                <a:rPr lang="en-GB" altLang="en-US" b="1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Leucotrines</a:t>
              </a:r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Cytokines.</a:t>
              </a:r>
            </a:p>
          </p:txBody>
        </p:sp>
        <p:sp>
          <p:nvSpPr>
            <p:cNvPr id="195590" name="Text Box 6"/>
            <p:cNvSpPr txBox="1">
              <a:spLocks noChangeArrowheads="1"/>
            </p:cNvSpPr>
            <p:nvPr/>
          </p:nvSpPr>
          <p:spPr bwMode="auto">
            <a:xfrm>
              <a:off x="2377" y="3439"/>
              <a:ext cx="1485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Bronchospasm.</a:t>
              </a:r>
            </a:p>
          </p:txBody>
        </p:sp>
        <p:sp>
          <p:nvSpPr>
            <p:cNvPr id="195591" name="Text Box 7"/>
            <p:cNvSpPr txBox="1">
              <a:spLocks noChangeArrowheads="1"/>
            </p:cNvSpPr>
            <p:nvPr/>
          </p:nvSpPr>
          <p:spPr bwMode="auto">
            <a:xfrm>
              <a:off x="297" y="3439"/>
              <a:ext cx="1298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Endothelium.</a:t>
              </a:r>
            </a:p>
          </p:txBody>
        </p:sp>
        <p:sp>
          <p:nvSpPr>
            <p:cNvPr id="195592" name="Line 8"/>
            <p:cNvSpPr>
              <a:spLocks noChangeShapeType="1"/>
            </p:cNvSpPr>
            <p:nvPr/>
          </p:nvSpPr>
          <p:spPr bwMode="auto">
            <a:xfrm>
              <a:off x="3120" y="1968"/>
              <a:ext cx="0" cy="33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  <p:sp>
          <p:nvSpPr>
            <p:cNvPr id="195593" name="Line 9"/>
            <p:cNvSpPr>
              <a:spLocks noChangeShapeType="1"/>
            </p:cNvSpPr>
            <p:nvPr/>
          </p:nvSpPr>
          <p:spPr bwMode="auto">
            <a:xfrm>
              <a:off x="3120" y="2832"/>
              <a:ext cx="0" cy="62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  <p:sp>
          <p:nvSpPr>
            <p:cNvPr id="195594" name="Text Box 10"/>
            <p:cNvSpPr txBox="1">
              <a:spLocks noChangeArrowheads="1"/>
            </p:cNvSpPr>
            <p:nvPr/>
          </p:nvSpPr>
          <p:spPr bwMode="auto">
            <a:xfrm>
              <a:off x="4663" y="3439"/>
              <a:ext cx="1279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ctr"/>
              <a:r>
                <a:rPr lang="en-GB" altLang="en-US" b="1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rPr>
                <a:t>Vasodilation.</a:t>
              </a:r>
            </a:p>
          </p:txBody>
        </p:sp>
        <p:sp>
          <p:nvSpPr>
            <p:cNvPr id="195595" name="Line 11"/>
            <p:cNvSpPr>
              <a:spLocks noChangeShapeType="1"/>
            </p:cNvSpPr>
            <p:nvPr/>
          </p:nvSpPr>
          <p:spPr bwMode="auto">
            <a:xfrm flipH="1">
              <a:off x="936" y="2592"/>
              <a:ext cx="1612" cy="81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  <p:sp>
          <p:nvSpPr>
            <p:cNvPr id="195596" name="Line 12"/>
            <p:cNvSpPr>
              <a:spLocks noChangeShapeType="1"/>
            </p:cNvSpPr>
            <p:nvPr/>
          </p:nvSpPr>
          <p:spPr bwMode="auto">
            <a:xfrm>
              <a:off x="3640" y="2592"/>
              <a:ext cx="1560" cy="86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miter lim="800000"/>
              <a:headEnd/>
              <a:tailEnd type="triangl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/>
            <a:lstStyle/>
            <a:p>
              <a:endParaRPr lang="en-GB"/>
            </a:p>
          </p:txBody>
        </p:sp>
      </p:grpSp>
      <p:grpSp>
        <p:nvGrpSpPr>
          <p:cNvPr id="13" name="Group 1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14" name="Rectangle 1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15" name="Oval 1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1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8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00" name="AutoShape 20"/>
              <p:cNvCxnSpPr>
                <a:cxnSpLocks noChangeAspect="1" noChangeShapeType="1"/>
                <a:stCxn id="299" idx="3"/>
                <a:endCxn id="29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21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22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3" name="AutoShape 23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4" name="AutoShape 24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5" name="AutoShape 25"/>
              <p:cNvCxnSpPr>
                <a:cxnSpLocks noChangeAspect="1" noChangeShapeType="1"/>
                <a:stCxn id="293" idx="3"/>
                <a:endCxn id="29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6" name="AutoShape 26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7" name="AutoShape 27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8" name="AutoShape 28"/>
              <p:cNvCxnSpPr>
                <a:cxnSpLocks noChangeAspect="1" noChangeShapeType="1"/>
                <a:stCxn id="299" idx="1"/>
                <a:endCxn id="29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11" name="AutoShape 31"/>
              <p:cNvCxnSpPr>
                <a:cxnSpLocks noChangeAspect="1" noChangeShapeType="1"/>
                <a:stCxn id="293" idx="1"/>
                <a:endCxn id="29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1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2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1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1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3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35" name="AutoShape 143"/>
              <p:cNvCxnSpPr>
                <a:cxnSpLocks noChangeAspect="1" noChangeShapeType="1"/>
                <a:stCxn id="42" idx="0"/>
                <a:endCxn id="3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4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44" name="AutoShape 152"/>
              <p:cNvCxnSpPr>
                <a:cxnSpLocks noChangeAspect="1" noChangeShapeType="1"/>
                <a:stCxn id="43" idx="3"/>
                <a:endCxn id="4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53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54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7" name="AutoShape 155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8" name="AutoShape 156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9" name="AutoShape 157"/>
              <p:cNvCxnSpPr>
                <a:cxnSpLocks noChangeAspect="1" noChangeShapeType="1"/>
                <a:stCxn id="37" idx="3"/>
                <a:endCxn id="3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0" name="AutoShape 158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1" name="AutoShape 159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2" name="AutoShape 160"/>
              <p:cNvCxnSpPr>
                <a:cxnSpLocks noChangeAspect="1" noChangeShapeType="1"/>
                <a:stCxn id="43" idx="1"/>
                <a:endCxn id="4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55" name="AutoShape 163"/>
              <p:cNvCxnSpPr>
                <a:cxnSpLocks noChangeAspect="1" noChangeShapeType="1"/>
                <a:stCxn id="37" idx="1"/>
                <a:endCxn id="3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5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8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83" name="AutoShape 191"/>
              <p:cNvCxnSpPr>
                <a:cxnSpLocks noChangeAspect="1" noChangeShapeType="1"/>
                <a:stCxn id="92" idx="0"/>
                <a:endCxn id="8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8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9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94" name="AutoShape 202"/>
              <p:cNvCxnSpPr>
                <a:cxnSpLocks noChangeAspect="1" noChangeShapeType="1"/>
                <a:stCxn id="93" idx="3"/>
                <a:endCxn id="9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03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04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7" name="AutoShape 205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8" name="AutoShape 206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9" name="AutoShape 207"/>
              <p:cNvCxnSpPr>
                <a:cxnSpLocks noChangeAspect="1" noChangeShapeType="1"/>
                <a:stCxn id="86" idx="3"/>
                <a:endCxn id="8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0" name="AutoShape 208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1" name="AutoShape 209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2" name="AutoShape 210"/>
              <p:cNvCxnSpPr>
                <a:cxnSpLocks noChangeAspect="1" noChangeShapeType="1"/>
                <a:stCxn id="93" idx="1"/>
                <a:endCxn id="9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05" name="AutoShape 213"/>
              <p:cNvCxnSpPr>
                <a:cxnSpLocks noChangeAspect="1" noChangeShapeType="1"/>
                <a:stCxn id="86" idx="1"/>
                <a:endCxn id="8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0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2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3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33" name="AutoShape 241"/>
              <p:cNvCxnSpPr>
                <a:cxnSpLocks noChangeAspect="1" noChangeShapeType="1"/>
                <a:stCxn id="142" idx="0"/>
                <a:endCxn id="13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3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44" name="AutoShape 252"/>
              <p:cNvCxnSpPr>
                <a:cxnSpLocks noChangeAspect="1" noChangeShapeType="1"/>
                <a:stCxn id="143" idx="3"/>
                <a:endCxn id="14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53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54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7" name="AutoShape 255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8" name="AutoShape 256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9" name="AutoShape 257"/>
              <p:cNvCxnSpPr>
                <a:cxnSpLocks noChangeAspect="1" noChangeShapeType="1"/>
                <a:stCxn id="136" idx="3"/>
                <a:endCxn id="13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0" name="AutoShape 258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1" name="AutoShape 259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2" name="AutoShape 260"/>
              <p:cNvCxnSpPr>
                <a:cxnSpLocks noChangeAspect="1" noChangeShapeType="1"/>
                <a:stCxn id="143" idx="1"/>
                <a:endCxn id="14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55" name="AutoShape 263"/>
              <p:cNvCxnSpPr>
                <a:cxnSpLocks noChangeAspect="1" noChangeShapeType="1"/>
                <a:stCxn id="136" idx="1"/>
                <a:endCxn id="13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5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8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83" name="AutoShape 291"/>
              <p:cNvCxnSpPr>
                <a:cxnSpLocks noChangeAspect="1" noChangeShapeType="1"/>
                <a:stCxn id="192" idx="0"/>
                <a:endCxn id="18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8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9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94" name="AutoShape 302"/>
              <p:cNvCxnSpPr>
                <a:cxnSpLocks noChangeAspect="1" noChangeShapeType="1"/>
                <a:stCxn id="193" idx="3"/>
                <a:endCxn id="19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03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04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7" name="AutoShape 305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8" name="AutoShape 306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9" name="AutoShape 307"/>
              <p:cNvCxnSpPr>
                <a:cxnSpLocks noChangeAspect="1" noChangeShapeType="1"/>
                <a:stCxn id="186" idx="3"/>
                <a:endCxn id="18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0" name="AutoShape 308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1" name="AutoShape 309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2" name="AutoShape 310"/>
              <p:cNvCxnSpPr>
                <a:cxnSpLocks noChangeAspect="1" noChangeShapeType="1"/>
                <a:stCxn id="193" idx="1"/>
                <a:endCxn id="19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05" name="AutoShape 313"/>
              <p:cNvCxnSpPr>
                <a:cxnSpLocks noChangeAspect="1" noChangeShapeType="1"/>
                <a:stCxn id="186" idx="1"/>
                <a:endCxn id="18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0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2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33" name="AutoShape 341"/>
              <p:cNvCxnSpPr>
                <a:cxnSpLocks noChangeAspect="1" noChangeShapeType="1"/>
                <a:stCxn id="242" idx="0"/>
                <a:endCxn id="23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3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4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44" name="AutoShape 352"/>
              <p:cNvCxnSpPr>
                <a:cxnSpLocks noChangeAspect="1" noChangeShapeType="1"/>
                <a:stCxn id="243" idx="3"/>
                <a:endCxn id="24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53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54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7" name="AutoShape 355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8" name="AutoShape 356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9" name="AutoShape 357"/>
              <p:cNvCxnSpPr>
                <a:cxnSpLocks noChangeAspect="1" noChangeShapeType="1"/>
                <a:stCxn id="236" idx="3"/>
                <a:endCxn id="23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0" name="AutoShape 358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1" name="AutoShape 359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2" name="AutoShape 360"/>
              <p:cNvCxnSpPr>
                <a:cxnSpLocks noChangeAspect="1" noChangeShapeType="1"/>
                <a:stCxn id="243" idx="1"/>
                <a:endCxn id="24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55" name="AutoShape 363"/>
              <p:cNvCxnSpPr>
                <a:cxnSpLocks noChangeAspect="1" noChangeShapeType="1"/>
                <a:stCxn id="236" idx="1"/>
                <a:endCxn id="23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5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52700589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30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504583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4931" name="Rectangle 3"/>
          <p:cNvSpPr>
            <a:spLocks noGrp="1"/>
          </p:cNvSpPr>
          <p:nvPr>
            <p:ph type="body" idx="4294967295"/>
          </p:nvPr>
        </p:nvSpPr>
        <p:spPr>
          <a:xfrm>
            <a:off x="2191411" y="1582225"/>
            <a:ext cx="7772400" cy="4114800"/>
          </a:xfrm>
        </p:spPr>
        <p:txBody>
          <a:bodyPr/>
          <a:lstStyle/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Investigations.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Indications for gamma irradiation.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Components requiring irradiation.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Shelf-life post-irradiation.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51577622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49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49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9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9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49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493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9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49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493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4931" grpId="0" build="p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1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Deficient Patient with a History of Severe Anaphylactic Reaction.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42133141"/>
      </p:ext>
    </p:extLst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/>
          </p:cNvSpPr>
          <p:nvPr>
            <p:ph type="title" idx="4294967295"/>
          </p:nvPr>
        </p:nvSpPr>
        <p:spPr>
          <a:xfrm>
            <a:off x="2191411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Use IgA-deficient components irrespective of IgA antibody status.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216329"/>
      </p:ext>
    </p:extLst>
  </p:cSld>
  <p:clrMapOvr>
    <a:masterClrMapping/>
  </p:clrMapOvr>
  <p:transition>
    <p:blinds dir="vert"/>
  </p:transition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Deficient Patients With Anti-IgA.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3224934"/>
      </p:ext>
    </p:extLst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2" name="Rectangle 2"/>
          <p:cNvSpPr>
            <a:spLocks noGrp="1"/>
          </p:cNvSpPr>
          <p:nvPr>
            <p:ph type="body" idx="4294967295"/>
          </p:nvPr>
        </p:nvSpPr>
        <p:spPr>
          <a:xfrm>
            <a:off x="2206879" y="1590316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Red cells - IgA deficient or washed.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FFP          - IgA deficient.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  - IgA deficient or PSM.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0367685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96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96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96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96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6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96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96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9682" grpId="0" build="p" autoUpdateAnimBg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6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Deficient Patients Without Anti-IgA.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27182959"/>
      </p:ext>
    </p:extLst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30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121858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Regular transfusions.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Occasional transfusions.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Urgent.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Elective.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552706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1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17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17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17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17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173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7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17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173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1730" grpId="0" build="p" bldLvl="5" autoUpdateAnimBg="0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05088"/>
            <a:ext cx="7793037" cy="11430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Febrile Non-haemolytic Transfusion Reaction (FNHTR).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61173452"/>
      </p:ext>
    </p:extLst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1499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 experiences chills.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fever may develop between ½ hour to several hours after the start of the transfusion.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 is usually self-limiting.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1052902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3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37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377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377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78" grpId="0" build="p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2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901808"/>
            <a:ext cx="7772400" cy="25781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Differential diagnosis.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Haemolysis of transfused red cells.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Bacterial contamination of blood components.</a:t>
            </a:r>
          </a:p>
          <a:p>
            <a:pPr>
              <a:buClr>
                <a:srgbClr val="0066CC"/>
              </a:buClr>
              <a:buFont typeface="Wingdings" panose="05000000000000000000" pitchFamily="2" charset="2"/>
              <a:buChar char="§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9496212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4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48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48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480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8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48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480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4802" grpId="0" build="p" bldLvl="5" autoUpdateAnimBg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 of FNHTR.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663186"/>
      </p:ext>
    </p:extLst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485775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5955" name="Rectangle 3"/>
          <p:cNvSpPr>
            <a:spLocks noGrp="1"/>
          </p:cNvSpPr>
          <p:nvPr>
            <p:ph type="body" idx="4294967295"/>
          </p:nvPr>
        </p:nvSpPr>
        <p:spPr>
          <a:xfrm>
            <a:off x="2206879" y="1582227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IgA deficiency with anti-IgA.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Treatment of anaphylactic reaction.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Antibody-antigen reactions.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4223147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59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59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59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59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59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59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95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595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595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955" grpId="0" build="p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140220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Antibodies directed towards granulocyte and HLA antigens have been implicated as major causes of this immune-mediated event.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30% of patients have no detectable antibody in their plasma.</a:t>
            </a:r>
          </a:p>
          <a:p>
            <a:pPr>
              <a:lnSpc>
                <a:spcPct val="90000"/>
              </a:lnSpc>
              <a:buClr>
                <a:srgbClr val="0066CC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3004511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68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68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6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685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6850" grpId="0" build="p" bldLvl="5" autoUpdateAnimBg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30367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 is not uncommon for patients who have had no previous transfusions or pregnancies to have an FNHTR during their first platelet transfusion.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is inconsistent with an immune-mediated response.</a:t>
            </a:r>
          </a:p>
          <a:p>
            <a:pPr>
              <a:lnSpc>
                <a:spcPct val="90000"/>
              </a:lnSpc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44355693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78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78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78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7874" grpId="0" build="p" bldLvl="5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Cytokine Generation.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58186691"/>
      </p:ext>
    </p:extLst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Grp="1"/>
          </p:cNvSpPr>
          <p:nvPr>
            <p:ph type="body" idx="4294967295"/>
          </p:nvPr>
        </p:nvSpPr>
        <p:spPr>
          <a:xfrm>
            <a:off x="2198184" y="1140220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RBCs stored at 4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 (+/-2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Platelets stored at 22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 (+/-2</a:t>
            </a:r>
            <a:r>
              <a:rPr lang="en-GB" altLang="en-US" b="1" baseline="30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C).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levels of cytokines measured in stored blood were lower, compared with cytokines measured in stored platelet concentrates.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53021166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0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0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0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0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0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09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46" grpId="0" build="p" bldLvl="5" autoUpdateAnimBg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4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Role of Cytokines in the Pathogenesis of Fever.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08469801"/>
      </p:ext>
    </p:extLst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Grp="1"/>
          </p:cNvSpPr>
          <p:nvPr>
            <p:ph type="body" idx="4294967295"/>
          </p:nvPr>
        </p:nvSpPr>
        <p:spPr>
          <a:xfrm>
            <a:off x="2239888" y="1460389"/>
            <a:ext cx="7772400" cy="3419475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Circulatory pyrogenic cytokines    IL-1β, IL-6 and TNF-α stimulate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prostoglandin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(PG) E</a:t>
            </a:r>
            <a:r>
              <a:rPr lang="en-GB" altLang="en-US" b="1" baseline="-25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2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production in the anterior hypothalamus.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PG reach the thermoregulatory neurons in the preoptic area of the anterior hypothalamus by diffusion.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8101882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40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40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0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40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40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4018" grpId="0" build="p" bldLvl="5" autoUpdateAnimBg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6" name="Rectangle 2"/>
          <p:cNvSpPr>
            <a:spLocks noGrp="1"/>
          </p:cNvSpPr>
          <p:nvPr>
            <p:ph type="title" idx="4294967295"/>
          </p:nvPr>
        </p:nvSpPr>
        <p:spPr>
          <a:xfrm>
            <a:off x="222352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Aspirin/indomethacin block the generation of fever (PG inhibitors).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33252412"/>
      </p:ext>
    </p:extLst>
  </p:cSld>
  <p:clrMapOvr>
    <a:masterClrMapping/>
  </p:clrMapOvr>
  <p:transition>
    <p:blinds dir="vert"/>
  </p:transition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4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967813"/>
            <a:ext cx="7772400" cy="4433888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Most reactions occur during, or immediately after transfusion.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frequency of NHFTR with platelet transfusions is up to 30%.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incidence is higher with pooled platelet products than with apheresis units.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2161378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8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8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81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811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81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811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114" grpId="0" build="p" bldLvl="5" autoUpdateAnimBg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Rectangle 2"/>
          <p:cNvSpPr>
            <a:spLocks noGrp="1"/>
          </p:cNvSpPr>
          <p:nvPr>
            <p:ph type="body" idx="4294967295"/>
          </p:nvPr>
        </p:nvSpPr>
        <p:spPr>
          <a:xfrm>
            <a:off x="2191411" y="1577888"/>
            <a:ext cx="7772400" cy="3205162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Frequency of NHFTR with RBC transfusion:</a:t>
            </a:r>
          </a:p>
          <a:p>
            <a:pPr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General hospital population = 0.5%.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Patients with haematological malignancies = 0.6%.</a:t>
            </a:r>
          </a:p>
          <a:p>
            <a:pPr>
              <a:buClr>
                <a:srgbClr val="0066CC"/>
              </a:buClr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8832615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0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0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0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016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162" grpId="0" build="p" bldLvl="5" autoUpdateAnimBg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Hypotensive Reactions.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5760283"/>
      </p:ext>
    </p:extLst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8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496631"/>
            <a:ext cx="7772400" cy="990600"/>
          </a:xfrm>
        </p:spPr>
        <p:txBody>
          <a:bodyPr>
            <a:normAutofit fontScale="90000"/>
          </a:bodyPr>
          <a:lstStyle/>
          <a:p>
            <a:r>
              <a:rPr lang="en-GB" altLang="en-US" sz="3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This lecture is designed to give an overview of:</a:t>
            </a:r>
          </a:p>
        </p:txBody>
      </p:sp>
      <p:sp>
        <p:nvSpPr>
          <p:cNvPr id="126979" name="Rectangle 3"/>
          <p:cNvSpPr>
            <a:spLocks noGrp="1"/>
          </p:cNvSpPr>
          <p:nvPr>
            <p:ph type="body" idx="4294967295"/>
          </p:nvPr>
        </p:nvSpPr>
        <p:spPr>
          <a:xfrm>
            <a:off x="2198184" y="1571140"/>
            <a:ext cx="7772400" cy="4114800"/>
          </a:xfrm>
        </p:spPr>
        <p:txBody>
          <a:bodyPr/>
          <a:lstStyle/>
          <a:p>
            <a:pPr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Febrile non-haemolytic transfusion reaction (FNHTR).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Signs and symptoms.</a:t>
            </a:r>
          </a:p>
          <a:p>
            <a:pPr lvl="1"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Causes.</a:t>
            </a:r>
          </a:p>
          <a:p>
            <a:pPr lvl="1">
              <a:buClr>
                <a:srgbClr val="0072C6"/>
              </a:buClr>
              <a:buFontTx/>
              <a:buChar char="•"/>
            </a:pPr>
            <a:endParaRPr lang="en-GB" altLang="en-US" b="1" dirty="0"/>
          </a:p>
        </p:txBody>
      </p:sp>
      <p:grpSp>
        <p:nvGrpSpPr>
          <p:cNvPr id="4" name="Group 3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5" name="Rectangle 4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6" name="Oval 5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7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9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3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0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1" name="AutoShape 20"/>
              <p:cNvCxnSpPr>
                <a:cxnSpLocks noChangeAspect="1" noChangeShapeType="1"/>
                <a:stCxn id="290" idx="3"/>
                <a:endCxn id="290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1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2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3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4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5"/>
              <p:cNvCxnSpPr>
                <a:cxnSpLocks noChangeAspect="1" noChangeShapeType="1"/>
                <a:stCxn id="284" idx="3"/>
                <a:endCxn id="284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6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7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8"/>
              <p:cNvCxnSpPr>
                <a:cxnSpLocks noChangeAspect="1" noChangeShapeType="1"/>
                <a:stCxn id="290" idx="1"/>
                <a:endCxn id="290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2" name="AutoShape 31"/>
              <p:cNvCxnSpPr>
                <a:cxnSpLocks noChangeAspect="1" noChangeShapeType="1"/>
                <a:stCxn id="284" idx="1"/>
                <a:endCxn id="284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3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5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6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8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9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1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4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5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9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5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6" name="AutoShape 143"/>
              <p:cNvCxnSpPr>
                <a:cxnSpLocks noChangeAspect="1" noChangeShapeType="1"/>
                <a:stCxn id="33" idx="0"/>
                <a:endCxn id="30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7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4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5" name="AutoShape 152"/>
              <p:cNvCxnSpPr>
                <a:cxnSpLocks noChangeAspect="1" noChangeShapeType="1"/>
                <a:stCxn id="34" idx="3"/>
                <a:endCxn id="34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3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4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5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6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7"/>
              <p:cNvCxnSpPr>
                <a:cxnSpLocks noChangeAspect="1" noChangeShapeType="1"/>
                <a:stCxn id="28" idx="3"/>
                <a:endCxn id="28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8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59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0"/>
              <p:cNvCxnSpPr>
                <a:cxnSpLocks noChangeAspect="1" noChangeShapeType="1"/>
                <a:stCxn id="34" idx="1"/>
                <a:endCxn id="34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6" name="AutoShape 163"/>
              <p:cNvCxnSpPr>
                <a:cxnSpLocks noChangeAspect="1" noChangeShapeType="1"/>
                <a:stCxn id="28" idx="1"/>
                <a:endCxn id="28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7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1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1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3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4" name="AutoShape 191"/>
              <p:cNvCxnSpPr>
                <a:cxnSpLocks noChangeAspect="1" noChangeShapeType="1"/>
                <a:stCxn id="83" idx="0"/>
                <a:endCxn id="79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5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4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5" name="AutoShape 202"/>
              <p:cNvCxnSpPr>
                <a:cxnSpLocks noChangeAspect="1" noChangeShapeType="1"/>
                <a:stCxn id="84" idx="3"/>
                <a:endCxn id="84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3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4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5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6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7"/>
              <p:cNvCxnSpPr>
                <a:cxnSpLocks noChangeAspect="1" noChangeShapeType="1"/>
                <a:stCxn id="77" idx="3"/>
                <a:endCxn id="77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8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09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0"/>
              <p:cNvCxnSpPr>
                <a:cxnSpLocks noChangeAspect="1" noChangeShapeType="1"/>
                <a:stCxn id="84" idx="1"/>
                <a:endCxn id="84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6" name="AutoShape 213"/>
              <p:cNvCxnSpPr>
                <a:cxnSpLocks noChangeAspect="1" noChangeShapeType="1"/>
                <a:stCxn id="77" idx="1"/>
                <a:endCxn id="77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7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1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1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3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4" name="AutoShape 241"/>
              <p:cNvCxnSpPr>
                <a:cxnSpLocks noChangeAspect="1" noChangeShapeType="1"/>
                <a:stCxn id="133" idx="0"/>
                <a:endCxn id="129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5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4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5" name="AutoShape 252"/>
              <p:cNvCxnSpPr>
                <a:cxnSpLocks noChangeAspect="1" noChangeShapeType="1"/>
                <a:stCxn id="134" idx="3"/>
                <a:endCxn id="134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3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4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5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6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7"/>
              <p:cNvCxnSpPr>
                <a:cxnSpLocks noChangeAspect="1" noChangeShapeType="1"/>
                <a:stCxn id="127" idx="3"/>
                <a:endCxn id="127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8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59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0"/>
              <p:cNvCxnSpPr>
                <a:cxnSpLocks noChangeAspect="1" noChangeShapeType="1"/>
                <a:stCxn id="134" idx="1"/>
                <a:endCxn id="134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6" name="AutoShape 263"/>
              <p:cNvCxnSpPr>
                <a:cxnSpLocks noChangeAspect="1" noChangeShapeType="1"/>
                <a:stCxn id="127" idx="1"/>
                <a:endCxn id="127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7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1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1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3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4" name="AutoShape 291"/>
              <p:cNvCxnSpPr>
                <a:cxnSpLocks noChangeAspect="1" noChangeShapeType="1"/>
                <a:stCxn id="183" idx="0"/>
                <a:endCxn id="179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5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4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5" name="AutoShape 302"/>
              <p:cNvCxnSpPr>
                <a:cxnSpLocks noChangeAspect="1" noChangeShapeType="1"/>
                <a:stCxn id="184" idx="3"/>
                <a:endCxn id="184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3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4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5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6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7"/>
              <p:cNvCxnSpPr>
                <a:cxnSpLocks noChangeAspect="1" noChangeShapeType="1"/>
                <a:stCxn id="177" idx="3"/>
                <a:endCxn id="177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8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09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0"/>
              <p:cNvCxnSpPr>
                <a:cxnSpLocks noChangeAspect="1" noChangeShapeType="1"/>
                <a:stCxn id="184" idx="1"/>
                <a:endCxn id="184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6" name="AutoShape 313"/>
              <p:cNvCxnSpPr>
                <a:cxnSpLocks noChangeAspect="1" noChangeShapeType="1"/>
                <a:stCxn id="177" idx="1"/>
                <a:endCxn id="177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7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1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1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3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4" name="AutoShape 341"/>
              <p:cNvCxnSpPr>
                <a:cxnSpLocks noChangeAspect="1" noChangeShapeType="1"/>
                <a:stCxn id="233" idx="0"/>
                <a:endCxn id="229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5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4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5" name="AutoShape 352"/>
              <p:cNvCxnSpPr>
                <a:cxnSpLocks noChangeAspect="1" noChangeShapeType="1"/>
                <a:stCxn id="234" idx="3"/>
                <a:endCxn id="234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3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4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5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6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7"/>
              <p:cNvCxnSpPr>
                <a:cxnSpLocks noChangeAspect="1" noChangeShapeType="1"/>
                <a:stCxn id="227" idx="3"/>
                <a:endCxn id="227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8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59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0"/>
              <p:cNvCxnSpPr>
                <a:cxnSpLocks noChangeAspect="1" noChangeShapeType="1"/>
                <a:stCxn id="234" idx="1"/>
                <a:endCxn id="234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6" name="AutoShape 363"/>
              <p:cNvCxnSpPr>
                <a:cxnSpLocks noChangeAspect="1" noChangeShapeType="1"/>
                <a:stCxn id="227" idx="1"/>
                <a:endCxn id="227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7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1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1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3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8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5766653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69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69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69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69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9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69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69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979" grpId="0" build="p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234" name="Rectangle 2"/>
          <p:cNvSpPr>
            <a:spLocks noGrp="1"/>
          </p:cNvSpPr>
          <p:nvPr>
            <p:ph type="body" idx="4294967295"/>
          </p:nvPr>
        </p:nvSpPr>
        <p:spPr>
          <a:xfrm>
            <a:off x="2223520" y="1121858"/>
            <a:ext cx="7772400" cy="4114800"/>
          </a:xfrm>
        </p:spPr>
        <p:txBody>
          <a:bodyPr>
            <a:normAutofit fontScale="85000" lnSpcReduction="20000"/>
          </a:bodyPr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30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Recently described.  Blood pressure &lt;10mmHg baseline.  Resolved quickly when transfusion discontinued.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30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30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Causes: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28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Associated with ACE drugs (breakdown bradykinin).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28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sz="28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Filters with net negative charge (activates </a:t>
            </a:r>
            <a:r>
              <a:rPr lang="en-GB" altLang="en-US" sz="2800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kallikrein</a:t>
            </a:r>
            <a:r>
              <a:rPr lang="en-GB" altLang="en-US" sz="28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causing bradykinin release).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78079867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32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32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32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32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32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232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232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234" grpId="0" build="p" bldLvl="5" autoUpdateAnimBg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Rectangle 2"/>
          <p:cNvSpPr>
            <a:spLocks noGrp="1"/>
          </p:cNvSpPr>
          <p:nvPr>
            <p:ph type="body" idx="4294967295"/>
          </p:nvPr>
        </p:nvSpPr>
        <p:spPr>
          <a:xfrm>
            <a:off x="2215984" y="1140220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Treatment: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Positioning.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Normal saline.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6816442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5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52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5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528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52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528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2" grpId="0" build="p" bldLvl="5" autoUpdateAnimBg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Rectangle 2"/>
          <p:cNvSpPr>
            <a:spLocks noGrp="1"/>
          </p:cNvSpPr>
          <p:nvPr>
            <p:ph type="title" idx="4294967295"/>
          </p:nvPr>
        </p:nvSpPr>
        <p:spPr>
          <a:xfrm>
            <a:off x="2209800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Post-transfusion Purpura (PTP).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7017275"/>
      </p:ext>
    </p:extLst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Rectangle 2"/>
          <p:cNvSpPr>
            <a:spLocks noGrp="1"/>
          </p:cNvSpPr>
          <p:nvPr>
            <p:ph type="title" idx="4294967295"/>
          </p:nvPr>
        </p:nvSpPr>
        <p:spPr>
          <a:xfrm>
            <a:off x="2230559" y="2337004"/>
            <a:ext cx="7772400" cy="9906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PTP is an acute episode of severe thrombocytopenia occurring about a week after a blood transfusion.  It usually effects HPA-1a negative women who have previously been </a:t>
            </a:r>
            <a:r>
              <a:rPr lang="en-GB" altLang="en-US" b="1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alloimmunised</a:t>
            </a: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by pregnancy.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9340646"/>
      </p:ext>
    </p:extLst>
  </p:cSld>
  <p:clrMapOvr>
    <a:masterClrMapping/>
  </p:clrMapOvr>
  <p:transition>
    <p:blinds dir="vert"/>
  </p:transition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The transfusion precipitating PTP cause a secondary immune response, boosting the HPA-1a antibodies.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08012297"/>
      </p:ext>
    </p:extLst>
  </p:cSld>
  <p:clrMapOvr>
    <a:masterClrMapping/>
  </p:clrMapOvr>
  <p:transition>
    <p:blinds dir="vert"/>
  </p:transition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Rectangle 2"/>
          <p:cNvSpPr>
            <a:spLocks noGrp="1"/>
          </p:cNvSpPr>
          <p:nvPr>
            <p:ph type="title" idx="4294967295"/>
          </p:nvPr>
        </p:nvSpPr>
        <p:spPr>
          <a:xfrm>
            <a:off x="2215984" y="2681288"/>
            <a:ext cx="7772400" cy="990600"/>
          </a:xfrm>
        </p:spPr>
        <p:txBody>
          <a:bodyPr>
            <a:normAutofit fontScale="90000"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PTP typically occurs in middle-aged or elderly women (average 57 years, range 21 to 80 years).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231487"/>
      </p:ext>
    </p:extLst>
  </p:cSld>
  <p:clrMapOvr>
    <a:masterClrMapping/>
  </p:clrMapOvr>
  <p:transition>
    <p:blinds dir="vert"/>
  </p:transition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498" name="Rectangle 2"/>
          <p:cNvSpPr>
            <a:spLocks noGrp="1"/>
          </p:cNvSpPr>
          <p:nvPr>
            <p:ph type="title" idx="4294967295"/>
          </p:nvPr>
        </p:nvSpPr>
        <p:spPr>
          <a:xfrm>
            <a:off x="2198184" y="2681288"/>
            <a:ext cx="7772400" cy="990600"/>
          </a:xfrm>
        </p:spPr>
        <p:txBody>
          <a:bodyPr>
            <a:noAutofit/>
          </a:bodyPr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Mechanism of Autologous Platelet Destruction.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7977065"/>
      </p:ext>
    </p:extLst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2" name="Rectangle 2"/>
          <p:cNvSpPr>
            <a:spLocks noGrp="1"/>
          </p:cNvSpPr>
          <p:nvPr>
            <p:ph type="body" idx="4294967295"/>
          </p:nvPr>
        </p:nvSpPr>
        <p:spPr>
          <a:xfrm>
            <a:off x="2180169" y="1121858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Bystander mechanism (immune destruction).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26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Adsorption of soluble platelet antigens from donor plasma.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Immune complexes bind to autologous platelets.</a:t>
            </a:r>
          </a:p>
          <a:p>
            <a:pPr lvl="1"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sz="20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Transient auto-antibody formation.</a:t>
            </a:r>
          </a:p>
          <a:p>
            <a:pPr>
              <a:lnSpc>
                <a:spcPct val="90000"/>
              </a:lnSpc>
              <a:buFontTx/>
              <a:buChar char="•"/>
            </a:pPr>
            <a:endParaRPr lang="en-GB" altLang="en-US" b="1" dirty="0"/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56044039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55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55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55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552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55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552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2" grpId="0" build="p" bldLvl="5" autoUpdateAnimBg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/>
          <p:cNvSpPr>
            <a:spLocks noGrp="1"/>
          </p:cNvSpPr>
          <p:nvPr>
            <p:ph type="title" idx="4294967295"/>
          </p:nvPr>
        </p:nvSpPr>
        <p:spPr>
          <a:xfrm>
            <a:off x="2206879" y="2681288"/>
            <a:ext cx="7772400" cy="990600"/>
          </a:xfrm>
        </p:spPr>
        <p:txBody>
          <a:bodyPr/>
          <a:lstStyle/>
          <a:p>
            <a:pPr algn="ctr"/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Differential Diagnosis.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9068946"/>
      </p:ext>
    </p:extLst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4" name="Rectangle 2"/>
          <p:cNvSpPr>
            <a:spLocks noGrp="1"/>
          </p:cNvSpPr>
          <p:nvPr>
            <p:ph type="body" idx="4294967295"/>
          </p:nvPr>
        </p:nvSpPr>
        <p:spPr>
          <a:xfrm>
            <a:off x="2209800" y="1572587"/>
            <a:ext cx="7772400" cy="4114800"/>
          </a:xfrm>
        </p:spPr>
        <p:txBody>
          <a:bodyPr/>
          <a:lstStyle/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ITP, TTP.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DIC.</a:t>
            </a: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endParaRPr lang="en-GB" altLang="en-US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>
              <a:lnSpc>
                <a:spcPct val="90000"/>
              </a:lnSpc>
              <a:buFont typeface="Wingdings" panose="05000000000000000000" pitchFamily="2" charset="2"/>
              <a:buChar char="§"/>
            </a:pPr>
            <a:r>
              <a:rPr lang="en-GB" alt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Marrow failure.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0" y="5607698"/>
            <a:ext cx="12192000" cy="1250302"/>
            <a:chOff x="0" y="5607698"/>
            <a:chExt cx="12192000" cy="1250302"/>
          </a:xfrm>
        </p:grpSpPr>
        <p:sp>
          <p:nvSpPr>
            <p:cNvPr id="4" name="Rectangle 3"/>
            <p:cNvSpPr/>
            <p:nvPr/>
          </p:nvSpPr>
          <p:spPr>
            <a:xfrm>
              <a:off x="0" y="5607698"/>
              <a:ext cx="12192000" cy="1250302"/>
            </a:xfrm>
            <a:prstGeom prst="rect">
              <a:avLst/>
            </a:prstGeom>
            <a:solidFill>
              <a:srgbClr val="FFF6D9"/>
            </a:solidFill>
            <a:ln>
              <a:gradFill>
                <a:gsLst>
                  <a:gs pos="0">
                    <a:schemeClr val="accent1">
                      <a:lumMod val="5000"/>
                      <a:lumOff val="95000"/>
                    </a:schemeClr>
                  </a:gs>
                  <a:gs pos="74000">
                    <a:schemeClr val="accent1">
                      <a:lumMod val="45000"/>
                      <a:lumOff val="55000"/>
                    </a:schemeClr>
                  </a:gs>
                  <a:gs pos="40000">
                    <a:schemeClr val="accent1">
                      <a:lumMod val="45000"/>
                      <a:lumOff val="55000"/>
                    </a:schemeClr>
                  </a:gs>
                  <a:gs pos="100000">
                    <a:schemeClr val="accent1">
                      <a:lumMod val="30000"/>
                      <a:lumOff val="70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4">
                <a:shade val="50000"/>
              </a:schemeClr>
            </a:lnRef>
            <a:fillRef idx="1">
              <a:schemeClr val="accent4"/>
            </a:fillRef>
            <a:effectRef idx="0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r>
                <a:rPr lang="en-GB" sz="2400" b="1" dirty="0">
                  <a:solidFill>
                    <a:srgbClr val="FF0000"/>
                  </a:solidFill>
                </a:rPr>
                <a:t>					Malcolm Needs FBBTS</a:t>
              </a:r>
            </a:p>
          </p:txBody>
        </p:sp>
        <p:sp>
          <p:nvSpPr>
            <p:cNvPr id="5" name="Oval 4"/>
            <p:cNvSpPr>
              <a:spLocks noChangeAspect="1"/>
            </p:cNvSpPr>
            <p:nvPr/>
          </p:nvSpPr>
          <p:spPr bwMode="auto">
            <a:xfrm rot="5400000">
              <a:off x="281710" y="5734174"/>
              <a:ext cx="972015" cy="971652"/>
            </a:xfrm>
            <a:prstGeom prst="ellipse">
              <a:avLst/>
            </a:prstGeom>
            <a:solidFill>
              <a:srgbClr val="FF1111">
                <a:alpha val="93333"/>
              </a:srgbClr>
            </a:solidFill>
            <a:ln w="38100" cap="flat" cmpd="sng" algn="ctr">
              <a:solidFill>
                <a:srgbClr val="C00000"/>
              </a:solidFill>
              <a:prstDash val="solid"/>
              <a:round/>
              <a:headEnd type="none" w="med" len="med"/>
              <a:tailEnd type="none" w="med" len="med"/>
            </a:ln>
            <a:effectLst>
              <a:outerShdw sx="1000" sy="1000" algn="ctr" rotWithShape="0">
                <a:srgbClr val="000000"/>
              </a:outerShdw>
              <a:reflection endPos="0" dir="5400000" sy="-100000" algn="bl" rotWithShape="0"/>
            </a:effectLst>
            <a:scene3d>
              <a:camera prst="obliqueBottomRight"/>
              <a:lightRig rig="threePt" dir="t"/>
            </a:scene3d>
            <a:sp3d>
              <a:bevelT w="254000" prst="slope"/>
              <a:bevelB w="114300" prst="artDeco"/>
            </a:sp3d>
          </p:spPr>
          <p:txBody>
            <a:bodyPr/>
            <a:lstStyle/>
            <a:p>
              <a:pPr defTabSz="914400" eaLnBrk="0" hangingPunct="0">
                <a:defRPr/>
              </a:pPr>
              <a:endParaRPr lang="en-GB" sz="2400">
                <a:latin typeface="Times New Roman" charset="0"/>
                <a:cs typeface="+mn-cs"/>
              </a:endParaRPr>
            </a:p>
          </p:txBody>
        </p:sp>
        <p:grpSp>
          <p:nvGrpSpPr>
            <p:cNvPr id="6" name="Group 7"/>
            <p:cNvGrpSpPr>
              <a:grpSpLocks noChangeAspect="1"/>
            </p:cNvGrpSpPr>
            <p:nvPr/>
          </p:nvGrpSpPr>
          <p:grpSpPr bwMode="auto">
            <a:xfrm>
              <a:off x="1446003" y="6071153"/>
              <a:ext cx="463617" cy="516607"/>
              <a:chOff x="2839" y="1944"/>
              <a:chExt cx="596" cy="664"/>
            </a:xfrm>
          </p:grpSpPr>
          <p:sp>
            <p:nvSpPr>
              <p:cNvPr id="278" name="Line 8"/>
              <p:cNvSpPr>
                <a:spLocks noChangeAspect="1" noChangeShapeType="1"/>
              </p:cNvSpPr>
              <p:nvPr/>
            </p:nvSpPr>
            <p:spPr bwMode="auto">
              <a:xfrm rot="2543020">
                <a:off x="3080" y="2403"/>
                <a:ext cx="9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9" name="Line 9"/>
              <p:cNvSpPr>
                <a:spLocks noChangeAspect="1" noChangeShapeType="1"/>
              </p:cNvSpPr>
              <p:nvPr/>
            </p:nvSpPr>
            <p:spPr bwMode="auto">
              <a:xfrm rot="2543020" flipH="1">
                <a:off x="2927" y="2250"/>
                <a:ext cx="60" cy="6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0" name="Line 10"/>
              <p:cNvSpPr>
                <a:spLocks noChangeAspect="1" noChangeShapeType="1"/>
              </p:cNvSpPr>
              <p:nvPr/>
            </p:nvSpPr>
            <p:spPr bwMode="auto">
              <a:xfrm rot="2543020">
                <a:off x="2969" y="2374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1" name="Line 11"/>
              <p:cNvSpPr>
                <a:spLocks noChangeAspect="1" noChangeShapeType="1"/>
              </p:cNvSpPr>
              <p:nvPr/>
            </p:nvSpPr>
            <p:spPr bwMode="auto">
              <a:xfrm rot="2543020">
                <a:off x="2989" y="2352"/>
                <a:ext cx="9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82" name="Rectangle 12"/>
              <p:cNvSpPr>
                <a:spLocks noChangeAspect="1" noChangeArrowheads="1"/>
              </p:cNvSpPr>
              <p:nvPr/>
            </p:nvSpPr>
            <p:spPr bwMode="auto">
              <a:xfrm rot="4906894">
                <a:off x="3231" y="2177"/>
                <a:ext cx="50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3" name="Rectangle 13"/>
              <p:cNvSpPr>
                <a:spLocks noChangeAspect="1" noChangeArrowheads="1"/>
              </p:cNvSpPr>
              <p:nvPr/>
            </p:nvSpPr>
            <p:spPr bwMode="auto">
              <a:xfrm rot="4862429">
                <a:off x="3258" y="2301"/>
                <a:ext cx="49" cy="30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4" name="Rectangle 14"/>
              <p:cNvSpPr>
                <a:spLocks noChangeAspect="1" noChangeArrowheads="1"/>
              </p:cNvSpPr>
              <p:nvPr/>
            </p:nvSpPr>
            <p:spPr bwMode="auto">
              <a:xfrm rot="2543020">
                <a:off x="3017" y="2344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5" name="Rectangle 15"/>
              <p:cNvSpPr>
                <a:spLocks noChangeAspect="1" noChangeArrowheads="1"/>
              </p:cNvSpPr>
              <p:nvPr/>
            </p:nvSpPr>
            <p:spPr bwMode="auto">
              <a:xfrm rot="2543020">
                <a:off x="2915" y="2456"/>
                <a:ext cx="50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6" name="Rectangle 16"/>
              <p:cNvSpPr>
                <a:spLocks noChangeAspect="1" noChangeArrowheads="1"/>
              </p:cNvSpPr>
              <p:nvPr/>
            </p:nvSpPr>
            <p:spPr bwMode="auto">
              <a:xfrm rot="2543020">
                <a:off x="2942" y="2275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7" name="Rectangle 17"/>
              <p:cNvSpPr>
                <a:spLocks noChangeAspect="1" noChangeArrowheads="1"/>
              </p:cNvSpPr>
              <p:nvPr/>
            </p:nvSpPr>
            <p:spPr bwMode="auto">
              <a:xfrm rot="10736418">
                <a:off x="2996" y="1944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8" name="Rectangle 18"/>
              <p:cNvSpPr>
                <a:spLocks noChangeAspect="1" noChangeArrowheads="1"/>
              </p:cNvSpPr>
              <p:nvPr/>
            </p:nvSpPr>
            <p:spPr bwMode="auto">
              <a:xfrm rot="2543020">
                <a:off x="2839" y="2388"/>
                <a:ext cx="49" cy="152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9" name="Rectangle 19"/>
              <p:cNvSpPr>
                <a:spLocks noChangeAspect="1" noChangeArrowheads="1"/>
              </p:cNvSpPr>
              <p:nvPr/>
            </p:nvSpPr>
            <p:spPr bwMode="auto">
              <a:xfrm rot="10736418">
                <a:off x="2867" y="1950"/>
                <a:ext cx="49" cy="3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90" name="AutoShape 20"/>
              <p:cNvCxnSpPr>
                <a:cxnSpLocks noChangeAspect="1" noChangeShapeType="1"/>
                <a:stCxn id="289" idx="3"/>
                <a:endCxn id="289" idx="1"/>
              </p:cNvCxnSpPr>
              <p:nvPr/>
            </p:nvCxnSpPr>
            <p:spPr bwMode="auto">
              <a:xfrm>
                <a:off x="2868" y="2118"/>
                <a:ext cx="49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1" name="AutoShape 21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2" name="AutoShape 22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3" name="AutoShape 23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4" name="AutoShape 24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5" name="AutoShape 25"/>
              <p:cNvCxnSpPr>
                <a:cxnSpLocks noChangeAspect="1" noChangeShapeType="1"/>
                <a:stCxn id="283" idx="3"/>
                <a:endCxn id="283" idx="1"/>
              </p:cNvCxnSpPr>
              <p:nvPr/>
            </p:nvCxnSpPr>
            <p:spPr bwMode="auto">
              <a:xfrm flipH="1" flipV="1">
                <a:off x="3280" y="2430"/>
                <a:ext cx="8" cy="4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6" name="AutoShape 26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7" name="AutoShape 27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8" name="AutoShape 28"/>
              <p:cNvCxnSpPr>
                <a:cxnSpLocks noChangeAspect="1" noChangeShapeType="1"/>
                <a:stCxn id="289" idx="1"/>
                <a:endCxn id="289" idx="1"/>
              </p:cNvCxnSpPr>
              <p:nvPr/>
            </p:nvCxnSpPr>
            <p:spPr bwMode="auto">
              <a:xfrm>
                <a:off x="2917" y="2118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99" name="AutoShape 29"/>
              <p:cNvCxnSpPr>
                <a:cxnSpLocks noChangeAspect="1" noChangeShapeType="1"/>
              </p:cNvCxnSpPr>
              <p:nvPr/>
            </p:nvCxnSpPr>
            <p:spPr bwMode="auto">
              <a:xfrm rot="2543020" flipV="1">
                <a:off x="2997" y="2091"/>
                <a:ext cx="36" cy="3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0" name="AutoShape 30"/>
              <p:cNvCxnSpPr>
                <a:cxnSpLocks noChangeAspect="1" noChangeShapeType="1"/>
              </p:cNvCxnSpPr>
              <p:nvPr/>
            </p:nvCxnSpPr>
            <p:spPr bwMode="auto">
              <a:xfrm rot="2543020" flipH="1" flipV="1">
                <a:off x="3243" y="2317"/>
                <a:ext cx="38" cy="31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01" name="AutoShape 31"/>
              <p:cNvCxnSpPr>
                <a:cxnSpLocks noChangeAspect="1" noChangeShapeType="1"/>
                <a:stCxn id="283" idx="1"/>
                <a:endCxn id="283" idx="1"/>
              </p:cNvCxnSpPr>
              <p:nvPr/>
            </p:nvCxnSpPr>
            <p:spPr bwMode="auto">
              <a:xfrm>
                <a:off x="3280" y="2430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302" name="Line 32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868" y="2421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3" name="Line 33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70" y="230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4" name="Line 34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2935" y="2482"/>
                <a:ext cx="0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5" name="Line 35"/>
              <p:cNvSpPr>
                <a:spLocks noChangeAspect="1" noChangeShapeType="1"/>
              </p:cNvSpPr>
              <p:nvPr/>
            </p:nvSpPr>
            <p:spPr bwMode="auto">
              <a:xfrm rot="2543020" flipV="1">
                <a:off x="3038" y="23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6" name="Line 36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9" y="2399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7" name="Line 37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91" y="2427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8" name="Line 38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335" y="2270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09" name="Line 39"/>
              <p:cNvSpPr>
                <a:spLocks noChangeAspect="1" noChangeShapeType="1"/>
              </p:cNvSpPr>
              <p:nvPr/>
            </p:nvSpPr>
            <p:spPr bwMode="auto">
              <a:xfrm rot="4897603" flipV="1">
                <a:off x="3185" y="2299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0" name="Line 40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893" y="1991"/>
                <a:ext cx="1" cy="9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1" name="Line 41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1" y="1984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2" name="Line 42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2900" y="2163"/>
                <a:ext cx="1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3" name="Line 43"/>
              <p:cNvSpPr>
                <a:spLocks noChangeAspect="1" noChangeShapeType="1"/>
              </p:cNvSpPr>
              <p:nvPr/>
            </p:nvSpPr>
            <p:spPr bwMode="auto">
              <a:xfrm rot="10916767" flipV="1">
                <a:off x="3029" y="2156"/>
                <a:ext cx="0" cy="9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314" name="Oval 44"/>
              <p:cNvSpPr>
                <a:spLocks noChangeAspect="1" noChangeArrowheads="1"/>
              </p:cNvSpPr>
              <p:nvPr/>
            </p:nvSpPr>
            <p:spPr bwMode="auto">
              <a:xfrm rot="2543020">
                <a:off x="2991" y="2406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5" name="Oval 45"/>
              <p:cNvSpPr>
                <a:spLocks noChangeAspect="1" noChangeArrowheads="1"/>
              </p:cNvSpPr>
              <p:nvPr/>
            </p:nvSpPr>
            <p:spPr bwMode="auto">
              <a:xfrm rot="2543020">
                <a:off x="2964" y="2382"/>
                <a:ext cx="20" cy="2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</p:grpSp>
        <p:grpSp>
          <p:nvGrpSpPr>
            <p:cNvPr id="7" name="Group 397"/>
            <p:cNvGrpSpPr>
              <a:grpSpLocks noChangeAspect="1"/>
            </p:cNvGrpSpPr>
            <p:nvPr/>
          </p:nvGrpSpPr>
          <p:grpSpPr bwMode="auto">
            <a:xfrm>
              <a:off x="1982621" y="5735053"/>
              <a:ext cx="1024036" cy="1019723"/>
              <a:chOff x="3600" y="1632"/>
              <a:chExt cx="1594" cy="1587"/>
            </a:xfrm>
          </p:grpSpPr>
          <p:sp>
            <p:nvSpPr>
              <p:cNvPr id="8" name="Line 141"/>
              <p:cNvSpPr>
                <a:spLocks noChangeAspect="1" noChangeShapeType="1"/>
              </p:cNvSpPr>
              <p:nvPr/>
            </p:nvSpPr>
            <p:spPr bwMode="auto">
              <a:xfrm>
                <a:off x="4215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9" name="Line 142"/>
              <p:cNvSpPr>
                <a:spLocks noChangeAspect="1" noChangeShapeType="1"/>
              </p:cNvSpPr>
              <p:nvPr/>
            </p:nvSpPr>
            <p:spPr bwMode="auto">
              <a:xfrm flipH="1">
                <a:off x="4593" y="171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0" name="Rectangle 126"/>
              <p:cNvSpPr>
                <a:spLocks noChangeAspect="1" noChangeArrowheads="1"/>
              </p:cNvSpPr>
              <p:nvPr/>
            </p:nvSpPr>
            <p:spPr bwMode="auto">
              <a:xfrm rot="8193398">
                <a:off x="4242" y="163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" name="Rectangle 127"/>
              <p:cNvSpPr>
                <a:spLocks noChangeAspect="1" noChangeArrowheads="1"/>
              </p:cNvSpPr>
              <p:nvPr/>
            </p:nvSpPr>
            <p:spPr bwMode="auto">
              <a:xfrm rot="2363874">
                <a:off x="4528" y="1647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" name="Rectangle 128"/>
              <p:cNvSpPr>
                <a:spLocks noChangeAspect="1" noChangeArrowheads="1"/>
              </p:cNvSpPr>
              <p:nvPr/>
            </p:nvSpPr>
            <p:spPr bwMode="auto">
              <a:xfrm>
                <a:off x="4217" y="1672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" name="Line 129"/>
              <p:cNvSpPr>
                <a:spLocks noChangeAspect="1" noChangeShapeType="1"/>
              </p:cNvSpPr>
              <p:nvPr/>
            </p:nvSpPr>
            <p:spPr bwMode="auto">
              <a:xfrm flipH="1" flipV="1">
                <a:off x="4107" y="2362"/>
                <a:ext cx="27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4" name="Line 130"/>
              <p:cNvSpPr>
                <a:spLocks noChangeAspect="1" noChangeShapeType="1"/>
              </p:cNvSpPr>
              <p:nvPr/>
            </p:nvSpPr>
            <p:spPr bwMode="auto">
              <a:xfrm flipH="1">
                <a:off x="4215" y="2741"/>
                <a:ext cx="378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" name="Line 131"/>
              <p:cNvSpPr>
                <a:spLocks noChangeAspect="1" noChangeShapeType="1"/>
              </p:cNvSpPr>
              <p:nvPr/>
            </p:nvSpPr>
            <p:spPr bwMode="auto">
              <a:xfrm flipH="1">
                <a:off x="4674" y="2389"/>
                <a:ext cx="28" cy="29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6" name="Line 132"/>
              <p:cNvSpPr>
                <a:spLocks noChangeAspect="1" noChangeShapeType="1"/>
              </p:cNvSpPr>
              <p:nvPr/>
            </p:nvSpPr>
            <p:spPr bwMode="auto">
              <a:xfrm>
                <a:off x="4485" y="2146"/>
                <a:ext cx="162" cy="162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7" name="Line 133"/>
              <p:cNvSpPr>
                <a:spLocks noChangeAspect="1" noChangeShapeType="1"/>
              </p:cNvSpPr>
              <p:nvPr/>
            </p:nvSpPr>
            <p:spPr bwMode="auto">
              <a:xfrm flipH="1">
                <a:off x="4161" y="2146"/>
                <a:ext cx="189" cy="135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8" name="Line 134"/>
              <p:cNvSpPr>
                <a:spLocks noChangeAspect="1" noChangeShapeType="1"/>
              </p:cNvSpPr>
              <p:nvPr/>
            </p:nvSpPr>
            <p:spPr bwMode="auto">
              <a:xfrm flipH="1">
                <a:off x="4458" y="2660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" name="Line 135"/>
              <p:cNvSpPr>
                <a:spLocks noChangeAspect="1" noChangeShapeType="1"/>
              </p:cNvSpPr>
              <p:nvPr/>
            </p:nvSpPr>
            <p:spPr bwMode="auto">
              <a:xfrm>
                <a:off x="4323" y="2633"/>
                <a:ext cx="27" cy="0"/>
              </a:xfrm>
              <a:prstGeom prst="line">
                <a:avLst/>
              </a:prstGeom>
              <a:noFill/>
              <a:ln w="28575">
                <a:solidFill>
                  <a:schemeClr val="hlink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" name="Line 136"/>
              <p:cNvSpPr>
                <a:spLocks noChangeAspect="1" noChangeShapeType="1"/>
              </p:cNvSpPr>
              <p:nvPr/>
            </p:nvSpPr>
            <p:spPr bwMode="auto">
              <a:xfrm flipH="1">
                <a:off x="4566" y="2470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1" name="Line 137"/>
              <p:cNvSpPr>
                <a:spLocks noChangeAspect="1" noChangeShapeType="1"/>
              </p:cNvSpPr>
              <p:nvPr/>
            </p:nvSpPr>
            <p:spPr bwMode="auto">
              <a:xfrm>
                <a:off x="4485" y="2281"/>
                <a:ext cx="27" cy="108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" name="Line 138"/>
              <p:cNvSpPr>
                <a:spLocks noChangeAspect="1" noChangeShapeType="1"/>
              </p:cNvSpPr>
              <p:nvPr/>
            </p:nvSpPr>
            <p:spPr bwMode="auto">
              <a:xfrm>
                <a:off x="4215" y="2470"/>
                <a:ext cx="27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3" name="Line 139"/>
              <p:cNvSpPr>
                <a:spLocks noChangeAspect="1" noChangeShapeType="1"/>
              </p:cNvSpPr>
              <p:nvPr/>
            </p:nvSpPr>
            <p:spPr bwMode="auto">
              <a:xfrm flipH="1">
                <a:off x="4296" y="2281"/>
                <a:ext cx="54" cy="81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4" name="Line 140"/>
              <p:cNvSpPr>
                <a:spLocks noChangeAspect="1" noChangeShapeType="1"/>
              </p:cNvSpPr>
              <p:nvPr/>
            </p:nvSpPr>
            <p:spPr bwMode="auto">
              <a:xfrm>
                <a:off x="4377" y="1902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5" name="AutoShape 143"/>
              <p:cNvCxnSpPr>
                <a:cxnSpLocks noChangeAspect="1" noChangeShapeType="1"/>
                <a:stCxn id="32" idx="0"/>
                <a:endCxn id="29" idx="0"/>
              </p:cNvCxnSpPr>
              <p:nvPr/>
            </p:nvCxnSpPr>
            <p:spPr bwMode="auto">
              <a:xfrm>
                <a:off x="4372" y="2038"/>
                <a:ext cx="91" cy="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6" name="Rectangle 144"/>
              <p:cNvSpPr>
                <a:spLocks noChangeAspect="1" noChangeArrowheads="1"/>
              </p:cNvSpPr>
              <p:nvPr/>
            </p:nvSpPr>
            <p:spPr bwMode="auto">
              <a:xfrm>
                <a:off x="4441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" name="Rectangle 145"/>
              <p:cNvSpPr>
                <a:spLocks noChangeAspect="1" noChangeArrowheads="1"/>
              </p:cNvSpPr>
              <p:nvPr/>
            </p:nvSpPr>
            <p:spPr bwMode="auto">
              <a:xfrm rot="2319409">
                <a:off x="4620" y="1713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8" name="Rectangle 146"/>
              <p:cNvSpPr>
                <a:spLocks noChangeAspect="1" noChangeArrowheads="1"/>
              </p:cNvSpPr>
              <p:nvPr/>
            </p:nvSpPr>
            <p:spPr bwMode="auto">
              <a:xfrm>
                <a:off x="4441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9" name="Rectangle 147"/>
              <p:cNvSpPr>
                <a:spLocks noChangeAspect="1" noChangeArrowheads="1"/>
              </p:cNvSpPr>
              <p:nvPr/>
            </p:nvSpPr>
            <p:spPr bwMode="auto">
              <a:xfrm>
                <a:off x="4441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0" name="Rectangle 148"/>
              <p:cNvSpPr>
                <a:spLocks noChangeAspect="1" noChangeArrowheads="1"/>
              </p:cNvSpPr>
              <p:nvPr/>
            </p:nvSpPr>
            <p:spPr bwMode="auto">
              <a:xfrm>
                <a:off x="4350" y="1902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1" name="Rectangle 149"/>
              <p:cNvSpPr>
                <a:spLocks noChangeAspect="1" noChangeArrowheads="1"/>
              </p:cNvSpPr>
              <p:nvPr/>
            </p:nvSpPr>
            <p:spPr bwMode="auto">
              <a:xfrm>
                <a:off x="4350" y="217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2" name="Rectangle 150"/>
              <p:cNvSpPr>
                <a:spLocks noChangeAspect="1" noChangeArrowheads="1"/>
              </p:cNvSpPr>
              <p:nvPr/>
            </p:nvSpPr>
            <p:spPr bwMode="auto">
              <a:xfrm>
                <a:off x="4350" y="203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33" name="Rectangle 151"/>
              <p:cNvSpPr>
                <a:spLocks noChangeAspect="1" noChangeArrowheads="1"/>
              </p:cNvSpPr>
              <p:nvPr/>
            </p:nvSpPr>
            <p:spPr bwMode="auto">
              <a:xfrm rot="8193398">
                <a:off x="4161" y="171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34" name="AutoShape 152"/>
              <p:cNvCxnSpPr>
                <a:cxnSpLocks noChangeAspect="1" noChangeShapeType="1"/>
                <a:stCxn id="33" idx="3"/>
                <a:endCxn id="33" idx="1"/>
              </p:cNvCxnSpPr>
              <p:nvPr/>
            </p:nvCxnSpPr>
            <p:spPr bwMode="auto">
              <a:xfrm flipV="1">
                <a:off x="4166" y="184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5" name="AutoShape 153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6" name="AutoShape 154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7" name="AutoShape 155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8" name="AutoShape 156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39" name="AutoShape 157"/>
              <p:cNvCxnSpPr>
                <a:cxnSpLocks noChangeAspect="1" noChangeShapeType="1"/>
                <a:stCxn id="27" idx="3"/>
                <a:endCxn id="27" idx="1"/>
              </p:cNvCxnSpPr>
              <p:nvPr/>
            </p:nvCxnSpPr>
            <p:spPr bwMode="auto">
              <a:xfrm flipH="1" flipV="1">
                <a:off x="4625" y="1834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0" name="AutoShape 158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1" name="AutoShape 159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2" name="AutoShape 160"/>
              <p:cNvCxnSpPr>
                <a:cxnSpLocks noChangeAspect="1" noChangeShapeType="1"/>
                <a:stCxn id="33" idx="1"/>
                <a:endCxn id="33" idx="1"/>
              </p:cNvCxnSpPr>
              <p:nvPr/>
            </p:nvCxnSpPr>
            <p:spPr bwMode="auto">
              <a:xfrm>
                <a:off x="4198" y="1847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3" name="AutoShape 161"/>
              <p:cNvCxnSpPr>
                <a:cxnSpLocks noChangeAspect="1" noChangeShapeType="1"/>
              </p:cNvCxnSpPr>
              <p:nvPr/>
            </p:nvCxnSpPr>
            <p:spPr bwMode="auto">
              <a:xfrm flipV="1">
                <a:off x="4242" y="176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4" name="AutoShape 162"/>
              <p:cNvCxnSpPr>
                <a:cxnSpLocks noChangeAspect="1" noChangeShapeType="1"/>
              </p:cNvCxnSpPr>
              <p:nvPr/>
            </p:nvCxnSpPr>
            <p:spPr bwMode="auto">
              <a:xfrm flipH="1" flipV="1">
                <a:off x="4539" y="1767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45" name="AutoShape 163"/>
              <p:cNvCxnSpPr>
                <a:cxnSpLocks noChangeAspect="1" noChangeShapeType="1"/>
                <a:stCxn id="27" idx="1"/>
                <a:endCxn id="27" idx="1"/>
              </p:cNvCxnSpPr>
              <p:nvPr/>
            </p:nvCxnSpPr>
            <p:spPr bwMode="auto">
              <a:xfrm>
                <a:off x="4625" y="183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46" name="Line 164"/>
              <p:cNvSpPr>
                <a:spLocks noChangeAspect="1" noChangeShapeType="1"/>
              </p:cNvSpPr>
              <p:nvPr/>
            </p:nvSpPr>
            <p:spPr bwMode="auto">
              <a:xfrm flipV="1">
                <a:off x="4377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7" name="Line 165"/>
              <p:cNvSpPr>
                <a:spLocks noChangeAspect="1" noChangeShapeType="1"/>
              </p:cNvSpPr>
              <p:nvPr/>
            </p:nvSpPr>
            <p:spPr bwMode="auto">
              <a:xfrm flipV="1">
                <a:off x="4377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8" name="Line 166"/>
              <p:cNvSpPr>
                <a:spLocks noChangeAspect="1" noChangeShapeType="1"/>
              </p:cNvSpPr>
              <p:nvPr/>
            </p:nvSpPr>
            <p:spPr bwMode="auto">
              <a:xfrm flipV="1">
                <a:off x="4377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49" name="Line 167"/>
              <p:cNvSpPr>
                <a:spLocks noChangeAspect="1" noChangeShapeType="1"/>
              </p:cNvSpPr>
              <p:nvPr/>
            </p:nvSpPr>
            <p:spPr bwMode="auto">
              <a:xfrm flipV="1">
                <a:off x="4458" y="220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0" name="Line 16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06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1" name="Line 169"/>
              <p:cNvSpPr>
                <a:spLocks noChangeAspect="1" noChangeShapeType="1"/>
              </p:cNvSpPr>
              <p:nvPr/>
            </p:nvSpPr>
            <p:spPr bwMode="auto">
              <a:xfrm flipV="1">
                <a:off x="4458" y="192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2" name="Line 170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674" y="176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3" name="Line 171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8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4" name="Line 172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93" y="1686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5" name="Line 173"/>
              <p:cNvSpPr>
                <a:spLocks noChangeAspect="1" noChangeShapeType="1"/>
              </p:cNvSpPr>
              <p:nvPr/>
            </p:nvSpPr>
            <p:spPr bwMode="auto">
              <a:xfrm rot="2354583" flipV="1">
                <a:off x="4512" y="179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6" name="Line 174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134" y="176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7" name="Line 175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15" y="168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8" name="Line 176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242" y="1875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59" name="Line 177"/>
              <p:cNvSpPr>
                <a:spLocks noChangeAspect="1" noChangeShapeType="1"/>
              </p:cNvSpPr>
              <p:nvPr/>
            </p:nvSpPr>
            <p:spPr bwMode="auto">
              <a:xfrm rot="8373747" flipV="1">
                <a:off x="4323" y="179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60" name="Oval 178"/>
              <p:cNvSpPr>
                <a:spLocks noChangeAspect="1" noChangeArrowheads="1"/>
              </p:cNvSpPr>
              <p:nvPr/>
            </p:nvSpPr>
            <p:spPr bwMode="auto">
              <a:xfrm>
                <a:off x="4470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1" name="Oval 179"/>
              <p:cNvSpPr>
                <a:spLocks noChangeAspect="1" noChangeArrowheads="1"/>
              </p:cNvSpPr>
              <p:nvPr/>
            </p:nvSpPr>
            <p:spPr bwMode="auto">
              <a:xfrm>
                <a:off x="4485" y="198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2" name="Oval 180"/>
              <p:cNvSpPr>
                <a:spLocks noChangeAspect="1" noChangeArrowheads="1"/>
              </p:cNvSpPr>
              <p:nvPr/>
            </p:nvSpPr>
            <p:spPr bwMode="auto">
              <a:xfrm>
                <a:off x="4323" y="19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Oval 181"/>
              <p:cNvSpPr>
                <a:spLocks noChangeAspect="1" noChangeArrowheads="1"/>
              </p:cNvSpPr>
              <p:nvPr/>
            </p:nvSpPr>
            <p:spPr bwMode="auto">
              <a:xfrm>
                <a:off x="4323" y="179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4" name="Oval 182"/>
              <p:cNvSpPr>
                <a:spLocks noChangeAspect="1" noChangeArrowheads="1"/>
              </p:cNvSpPr>
              <p:nvPr/>
            </p:nvSpPr>
            <p:spPr bwMode="auto">
              <a:xfrm>
                <a:off x="4485" y="211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5" name="Oval 183"/>
              <p:cNvSpPr>
                <a:spLocks noChangeAspect="1" noChangeArrowheads="1"/>
              </p:cNvSpPr>
              <p:nvPr/>
            </p:nvSpPr>
            <p:spPr bwMode="auto">
              <a:xfrm>
                <a:off x="4485" y="206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6" name="Oval 184"/>
              <p:cNvSpPr>
                <a:spLocks noChangeAspect="1" noChangeArrowheads="1"/>
              </p:cNvSpPr>
              <p:nvPr/>
            </p:nvSpPr>
            <p:spPr bwMode="auto">
              <a:xfrm>
                <a:off x="4323" y="21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7" name="Oval 185"/>
              <p:cNvSpPr>
                <a:spLocks noChangeAspect="1" noChangeArrowheads="1"/>
              </p:cNvSpPr>
              <p:nvPr/>
            </p:nvSpPr>
            <p:spPr bwMode="auto">
              <a:xfrm>
                <a:off x="4323" y="20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8" name="Oval 186"/>
              <p:cNvSpPr>
                <a:spLocks noChangeAspect="1" noChangeArrowheads="1"/>
              </p:cNvSpPr>
              <p:nvPr/>
            </p:nvSpPr>
            <p:spPr bwMode="auto">
              <a:xfrm>
                <a:off x="4485" y="225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9" name="Oval 187"/>
              <p:cNvSpPr>
                <a:spLocks noChangeAspect="1" noChangeArrowheads="1"/>
              </p:cNvSpPr>
              <p:nvPr/>
            </p:nvSpPr>
            <p:spPr bwMode="auto">
              <a:xfrm>
                <a:off x="4323" y="22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0" name="Line 188"/>
              <p:cNvSpPr>
                <a:spLocks noChangeAspect="1" noChangeShapeType="1"/>
              </p:cNvSpPr>
              <p:nvPr/>
            </p:nvSpPr>
            <p:spPr bwMode="auto">
              <a:xfrm rot="7964060">
                <a:off x="4769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1" name="Line 189"/>
              <p:cNvSpPr>
                <a:spLocks noChangeAspect="1" noChangeShapeType="1"/>
              </p:cNvSpPr>
              <p:nvPr/>
            </p:nvSpPr>
            <p:spPr bwMode="auto">
              <a:xfrm rot="7964060">
                <a:off x="5017" y="269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72" name="Line 190"/>
              <p:cNvSpPr>
                <a:spLocks noChangeAspect="1" noChangeShapeType="1"/>
              </p:cNvSpPr>
              <p:nvPr/>
            </p:nvSpPr>
            <p:spPr bwMode="auto">
              <a:xfrm rot="7964060" flipH="1">
                <a:off x="4760" y="2976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73" name="AutoShape 191"/>
              <p:cNvCxnSpPr>
                <a:cxnSpLocks noChangeAspect="1" noChangeShapeType="1"/>
                <a:stCxn id="82" idx="0"/>
                <a:endCxn id="78" idx="0"/>
              </p:cNvCxnSpPr>
              <p:nvPr/>
            </p:nvCxnSpPr>
            <p:spPr bwMode="auto">
              <a:xfrm flipH="1">
                <a:off x="4680" y="2752"/>
                <a:ext cx="62" cy="67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74" name="Rectangle 192"/>
              <p:cNvSpPr>
                <a:spLocks noChangeAspect="1" noChangeArrowheads="1"/>
              </p:cNvSpPr>
              <p:nvPr/>
            </p:nvSpPr>
            <p:spPr bwMode="auto">
              <a:xfrm rot="7964060">
                <a:off x="4509" y="2614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5" name="Rectangle 193"/>
              <p:cNvSpPr>
                <a:spLocks noChangeAspect="1" noChangeArrowheads="1"/>
              </p:cNvSpPr>
              <p:nvPr/>
            </p:nvSpPr>
            <p:spPr bwMode="auto">
              <a:xfrm rot="10327934">
                <a:off x="4786" y="2921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6" name="Rectangle 194"/>
              <p:cNvSpPr>
                <a:spLocks noChangeAspect="1" noChangeArrowheads="1"/>
              </p:cNvSpPr>
              <p:nvPr/>
            </p:nvSpPr>
            <p:spPr bwMode="auto">
              <a:xfrm rot="10283469">
                <a:off x="4675" y="2944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7" name="Rectangle 195"/>
              <p:cNvSpPr>
                <a:spLocks noChangeAspect="1" noChangeArrowheads="1"/>
              </p:cNvSpPr>
              <p:nvPr/>
            </p:nvSpPr>
            <p:spPr bwMode="auto">
              <a:xfrm rot="7964060">
                <a:off x="4708" y="279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8" name="Rectangle 196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70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79" name="Rectangle 197"/>
              <p:cNvSpPr>
                <a:spLocks noChangeAspect="1" noChangeArrowheads="1"/>
              </p:cNvSpPr>
              <p:nvPr/>
            </p:nvSpPr>
            <p:spPr bwMode="auto">
              <a:xfrm rot="7964060">
                <a:off x="4770" y="273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0" name="Rectangle 198"/>
              <p:cNvSpPr>
                <a:spLocks noChangeAspect="1" noChangeArrowheads="1"/>
              </p:cNvSpPr>
              <p:nvPr/>
            </p:nvSpPr>
            <p:spPr bwMode="auto">
              <a:xfrm rot="-5442543">
                <a:off x="4982" y="269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1" name="Rectangle 199"/>
              <p:cNvSpPr>
                <a:spLocks noChangeAspect="1" noChangeArrowheads="1"/>
              </p:cNvSpPr>
              <p:nvPr/>
            </p:nvSpPr>
            <p:spPr bwMode="auto">
              <a:xfrm rot="7964060">
                <a:off x="4571" y="2547"/>
                <a:ext cx="43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2" name="Rectangle 200"/>
              <p:cNvSpPr>
                <a:spLocks noChangeAspect="1" noChangeArrowheads="1"/>
              </p:cNvSpPr>
              <p:nvPr/>
            </p:nvSpPr>
            <p:spPr bwMode="auto">
              <a:xfrm rot="7964060">
                <a:off x="4670" y="2638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83" name="Rectangle 201"/>
              <p:cNvSpPr>
                <a:spLocks noChangeAspect="1" noChangeArrowheads="1"/>
              </p:cNvSpPr>
              <p:nvPr/>
            </p:nvSpPr>
            <p:spPr bwMode="auto">
              <a:xfrm rot="-5442543">
                <a:off x="4977" y="2583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84" name="AutoShape 202"/>
              <p:cNvCxnSpPr>
                <a:cxnSpLocks noChangeAspect="1" noChangeShapeType="1"/>
                <a:stCxn id="83" idx="3"/>
                <a:endCxn id="83" idx="1"/>
              </p:cNvCxnSpPr>
              <p:nvPr/>
            </p:nvCxnSpPr>
            <p:spPr bwMode="auto">
              <a:xfrm>
                <a:off x="4998" y="2710"/>
                <a:ext cx="1" cy="44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5" name="AutoShape 203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6" name="AutoShape 204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7" name="AutoShape 205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8" name="AutoShape 206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89" name="AutoShape 207"/>
              <p:cNvCxnSpPr>
                <a:cxnSpLocks noChangeAspect="1" noChangeShapeType="1"/>
                <a:stCxn id="76" idx="3"/>
                <a:endCxn id="76" idx="1"/>
              </p:cNvCxnSpPr>
              <p:nvPr/>
            </p:nvCxnSpPr>
            <p:spPr bwMode="auto">
              <a:xfrm flipV="1">
                <a:off x="4675" y="3076"/>
                <a:ext cx="43" cy="6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0" name="AutoShape 208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1" name="AutoShape 209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2" name="AutoShape 210"/>
              <p:cNvCxnSpPr>
                <a:cxnSpLocks noChangeAspect="1" noChangeShapeType="1"/>
                <a:stCxn id="83" idx="1"/>
                <a:endCxn id="83" idx="1"/>
              </p:cNvCxnSpPr>
              <p:nvPr/>
            </p:nvCxnSpPr>
            <p:spPr bwMode="auto">
              <a:xfrm>
                <a:off x="4999" y="275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3" name="AutoShape 211"/>
              <p:cNvCxnSpPr>
                <a:cxnSpLocks noChangeAspect="1" noChangeShapeType="1"/>
              </p:cNvCxnSpPr>
              <p:nvPr/>
            </p:nvCxnSpPr>
            <p:spPr bwMode="auto">
              <a:xfrm rot="7964060" flipV="1">
                <a:off x="4990" y="282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4" name="AutoShape 212"/>
              <p:cNvCxnSpPr>
                <a:cxnSpLocks noChangeAspect="1" noChangeShapeType="1"/>
              </p:cNvCxnSpPr>
              <p:nvPr/>
            </p:nvCxnSpPr>
            <p:spPr bwMode="auto">
              <a:xfrm rot="7964060" flipH="1" flipV="1">
                <a:off x="4786" y="3048"/>
                <a:ext cx="35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95" name="AutoShape 213"/>
              <p:cNvCxnSpPr>
                <a:cxnSpLocks noChangeAspect="1" noChangeShapeType="1"/>
                <a:stCxn id="76" idx="1"/>
                <a:endCxn id="76" idx="1"/>
              </p:cNvCxnSpPr>
              <p:nvPr/>
            </p:nvCxnSpPr>
            <p:spPr bwMode="auto">
              <a:xfrm>
                <a:off x="4718" y="3076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96" name="Line 214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89" y="257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7" name="Line 215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88" y="266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8" name="Line 216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88" y="276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99" name="Line 217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534" y="26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0" name="Line 218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634" y="272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1" name="Line 219"/>
              <p:cNvSpPr>
                <a:spLocks noChangeAspect="1" noChangeShapeType="1"/>
              </p:cNvSpPr>
              <p:nvPr/>
            </p:nvSpPr>
            <p:spPr bwMode="auto">
              <a:xfrm rot="7964060" flipV="1">
                <a:off x="4733" y="2820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2" name="Line 220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04" y="309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3" name="Line 221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680" y="29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4" name="Line 222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819" y="3085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5" name="Line 223"/>
              <p:cNvSpPr>
                <a:spLocks noChangeAspect="1" noChangeShapeType="1"/>
              </p:cNvSpPr>
              <p:nvPr/>
            </p:nvSpPr>
            <p:spPr bwMode="auto">
              <a:xfrm rot="10318642" flipV="1">
                <a:off x="4794" y="295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6" name="Line 224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2" y="269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7" name="Line 225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5077" y="280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8" name="Line 226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18" y="269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09" name="Line 227"/>
              <p:cNvSpPr>
                <a:spLocks noChangeAspect="1" noChangeShapeType="1"/>
              </p:cNvSpPr>
              <p:nvPr/>
            </p:nvSpPr>
            <p:spPr bwMode="auto">
              <a:xfrm rot="16337807" flipV="1">
                <a:off x="4923" y="281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10" name="Oval 228"/>
              <p:cNvSpPr>
                <a:spLocks noChangeAspect="1" noChangeArrowheads="1"/>
              </p:cNvSpPr>
              <p:nvPr/>
            </p:nvSpPr>
            <p:spPr bwMode="auto">
              <a:xfrm rot="7964060">
                <a:off x="4817" y="297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1" name="Oval 229"/>
              <p:cNvSpPr>
                <a:spLocks noChangeAspect="1" noChangeArrowheads="1"/>
              </p:cNvSpPr>
              <p:nvPr/>
            </p:nvSpPr>
            <p:spPr bwMode="auto">
              <a:xfrm rot="7964060">
                <a:off x="4668" y="285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2" name="Oval 230"/>
              <p:cNvSpPr>
                <a:spLocks noChangeAspect="1" noChangeArrowheads="1"/>
              </p:cNvSpPr>
              <p:nvPr/>
            </p:nvSpPr>
            <p:spPr bwMode="auto">
              <a:xfrm rot="7964060">
                <a:off x="4777" y="27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3" name="Oval 231"/>
              <p:cNvSpPr>
                <a:spLocks noChangeAspect="1" noChangeArrowheads="1"/>
              </p:cNvSpPr>
              <p:nvPr/>
            </p:nvSpPr>
            <p:spPr bwMode="auto">
              <a:xfrm rot="7964060">
                <a:off x="4917" y="28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4" name="Oval 232"/>
              <p:cNvSpPr>
                <a:spLocks noChangeAspect="1" noChangeArrowheads="1"/>
              </p:cNvSpPr>
              <p:nvPr/>
            </p:nvSpPr>
            <p:spPr bwMode="auto">
              <a:xfrm rot="7964060">
                <a:off x="4568" y="27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5" name="Oval 233"/>
              <p:cNvSpPr>
                <a:spLocks noChangeAspect="1" noChangeArrowheads="1"/>
              </p:cNvSpPr>
              <p:nvPr/>
            </p:nvSpPr>
            <p:spPr bwMode="auto">
              <a:xfrm rot="7964060">
                <a:off x="4608" y="2803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6" name="Oval 234"/>
              <p:cNvSpPr>
                <a:spLocks noChangeAspect="1" noChangeArrowheads="1"/>
              </p:cNvSpPr>
              <p:nvPr/>
            </p:nvSpPr>
            <p:spPr bwMode="auto">
              <a:xfrm rot="7964060">
                <a:off x="4679" y="2646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7" name="Oval 235"/>
              <p:cNvSpPr>
                <a:spLocks noChangeAspect="1" noChangeArrowheads="1"/>
              </p:cNvSpPr>
              <p:nvPr/>
            </p:nvSpPr>
            <p:spPr bwMode="auto">
              <a:xfrm rot="7964060">
                <a:off x="4718" y="268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8" name="Oval 236"/>
              <p:cNvSpPr>
                <a:spLocks noChangeAspect="1" noChangeArrowheads="1"/>
              </p:cNvSpPr>
              <p:nvPr/>
            </p:nvSpPr>
            <p:spPr bwMode="auto">
              <a:xfrm rot="7964060">
                <a:off x="4468" y="26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19" name="Oval 237"/>
              <p:cNvSpPr>
                <a:spLocks noChangeAspect="1" noChangeArrowheads="1"/>
              </p:cNvSpPr>
              <p:nvPr/>
            </p:nvSpPr>
            <p:spPr bwMode="auto">
              <a:xfrm rot="7964060">
                <a:off x="4580" y="255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0" name="Line 238"/>
              <p:cNvSpPr>
                <a:spLocks noChangeAspect="1" noChangeShapeType="1"/>
              </p:cNvSpPr>
              <p:nvPr/>
            </p:nvSpPr>
            <p:spPr bwMode="auto">
              <a:xfrm rot="-3140304">
                <a:off x="3898" y="2176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1" name="Line 239"/>
              <p:cNvSpPr>
                <a:spLocks noChangeAspect="1" noChangeShapeType="1"/>
              </p:cNvSpPr>
              <p:nvPr/>
            </p:nvSpPr>
            <p:spPr bwMode="auto">
              <a:xfrm rot="-3140304">
                <a:off x="3741" y="21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122" name="Line 240"/>
              <p:cNvSpPr>
                <a:spLocks noChangeAspect="1" noChangeShapeType="1"/>
              </p:cNvSpPr>
              <p:nvPr/>
            </p:nvSpPr>
            <p:spPr bwMode="auto">
              <a:xfrm rot="18459696" flipH="1">
                <a:off x="3972" y="1883"/>
                <a:ext cx="0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123" name="AutoShape 241"/>
              <p:cNvCxnSpPr>
                <a:cxnSpLocks noChangeAspect="1" noChangeShapeType="1"/>
                <a:stCxn id="132" idx="0"/>
                <a:endCxn id="128" idx="0"/>
              </p:cNvCxnSpPr>
              <p:nvPr/>
            </p:nvCxnSpPr>
            <p:spPr bwMode="auto">
              <a:xfrm flipV="1">
                <a:off x="4018" y="2222"/>
                <a:ext cx="56" cy="72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24" name="Rectangle 242"/>
              <p:cNvSpPr>
                <a:spLocks noChangeAspect="1" noChangeArrowheads="1"/>
              </p:cNvSpPr>
              <p:nvPr/>
            </p:nvSpPr>
            <p:spPr bwMode="auto">
              <a:xfrm rot="-3140304">
                <a:off x="4213" y="227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5" name="Rectangle 243"/>
              <p:cNvSpPr>
                <a:spLocks noChangeAspect="1" noChangeArrowheads="1"/>
              </p:cNvSpPr>
              <p:nvPr/>
            </p:nvSpPr>
            <p:spPr bwMode="auto">
              <a:xfrm rot="-776429">
                <a:off x="3903" y="1862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6" name="Rectangle 244"/>
              <p:cNvSpPr>
                <a:spLocks noChangeAspect="1" noChangeArrowheads="1"/>
              </p:cNvSpPr>
              <p:nvPr/>
            </p:nvSpPr>
            <p:spPr bwMode="auto">
              <a:xfrm rot="-820895">
                <a:off x="4011" y="1829"/>
                <a:ext cx="44" cy="271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7" name="Rectangle 245"/>
              <p:cNvSpPr>
                <a:spLocks noChangeAspect="1" noChangeArrowheads="1"/>
              </p:cNvSpPr>
              <p:nvPr/>
            </p:nvSpPr>
            <p:spPr bwMode="auto">
              <a:xfrm rot="-3140304">
                <a:off x="3999" y="2113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8" name="Rectangle 246"/>
              <p:cNvSpPr>
                <a:spLocks noChangeAspect="1" noChangeArrowheads="1"/>
              </p:cNvSpPr>
              <p:nvPr/>
            </p:nvSpPr>
            <p:spPr bwMode="auto">
              <a:xfrm rot="-3140304">
                <a:off x="4106" y="21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29" name="Rectangle 247"/>
              <p:cNvSpPr>
                <a:spLocks noChangeAspect="1" noChangeArrowheads="1"/>
              </p:cNvSpPr>
              <p:nvPr/>
            </p:nvSpPr>
            <p:spPr bwMode="auto">
              <a:xfrm rot="-3140304">
                <a:off x="3943" y="218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0" name="Rectangle 248"/>
              <p:cNvSpPr>
                <a:spLocks noChangeAspect="1" noChangeArrowheads="1"/>
              </p:cNvSpPr>
              <p:nvPr/>
            </p:nvSpPr>
            <p:spPr bwMode="auto">
              <a:xfrm rot="5053094">
                <a:off x="3727" y="2074"/>
                <a:ext cx="44" cy="298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1" name="Rectangle 249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350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2" name="Rectangle 250"/>
              <p:cNvSpPr>
                <a:spLocks noChangeAspect="1" noChangeArrowheads="1"/>
              </p:cNvSpPr>
              <p:nvPr/>
            </p:nvSpPr>
            <p:spPr bwMode="auto">
              <a:xfrm rot="-3140304">
                <a:off x="4050" y="226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33" name="Rectangle 251"/>
              <p:cNvSpPr>
                <a:spLocks noChangeAspect="1" noChangeArrowheads="1"/>
              </p:cNvSpPr>
              <p:nvPr/>
            </p:nvSpPr>
            <p:spPr bwMode="auto">
              <a:xfrm rot="5053094">
                <a:off x="3742" y="21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34" name="AutoShape 252"/>
              <p:cNvCxnSpPr>
                <a:cxnSpLocks noChangeAspect="1" noChangeShapeType="1"/>
                <a:stCxn id="133" idx="3"/>
                <a:endCxn id="133" idx="1"/>
              </p:cNvCxnSpPr>
              <p:nvPr/>
            </p:nvCxnSpPr>
            <p:spPr bwMode="auto">
              <a:xfrm flipH="1" flipV="1">
                <a:off x="3761" y="2315"/>
                <a:ext cx="4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5" name="AutoShape 253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6" name="AutoShape 254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7" name="AutoShape 255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8" name="AutoShape 256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39" name="AutoShape 257"/>
              <p:cNvCxnSpPr>
                <a:cxnSpLocks noChangeAspect="1" noChangeShapeType="1"/>
                <a:stCxn id="126" idx="3"/>
                <a:endCxn id="126" idx="1"/>
              </p:cNvCxnSpPr>
              <p:nvPr/>
            </p:nvCxnSpPr>
            <p:spPr bwMode="auto">
              <a:xfrm flipH="1">
                <a:off x="4012" y="1959"/>
                <a:ext cx="42" cy="10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0" name="AutoShape 258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1" name="AutoShape 259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2" name="AutoShape 260"/>
              <p:cNvCxnSpPr>
                <a:cxnSpLocks noChangeAspect="1" noChangeShapeType="1"/>
                <a:stCxn id="133" idx="1"/>
                <a:endCxn id="133" idx="1"/>
              </p:cNvCxnSpPr>
              <p:nvPr/>
            </p:nvCxnSpPr>
            <p:spPr bwMode="auto">
              <a:xfrm>
                <a:off x="3761" y="231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3" name="AutoShape 261"/>
              <p:cNvCxnSpPr>
                <a:cxnSpLocks noChangeAspect="1" noChangeShapeType="1"/>
              </p:cNvCxnSpPr>
              <p:nvPr/>
            </p:nvCxnSpPr>
            <p:spPr bwMode="auto">
              <a:xfrm rot="18459696" flipV="1">
                <a:off x="3730" y="2213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4" name="AutoShape 262"/>
              <p:cNvCxnSpPr>
                <a:cxnSpLocks noChangeAspect="1" noChangeShapeType="1"/>
              </p:cNvCxnSpPr>
              <p:nvPr/>
            </p:nvCxnSpPr>
            <p:spPr bwMode="auto">
              <a:xfrm rot="-3140304" flipH="1" flipV="1">
                <a:off x="3911" y="1977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45" name="AutoShape 263"/>
              <p:cNvCxnSpPr>
                <a:cxnSpLocks noChangeAspect="1" noChangeShapeType="1"/>
                <a:stCxn id="126" idx="1"/>
                <a:endCxn id="126" idx="1"/>
              </p:cNvCxnSpPr>
              <p:nvPr/>
            </p:nvCxnSpPr>
            <p:spPr bwMode="auto">
              <a:xfrm>
                <a:off x="4012" y="1969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46" name="Line 264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82" y="237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7" name="Line 265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75" y="2291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8" name="Line 266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3968" y="220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49" name="Line 267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232" y="230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0" name="Line 268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125" y="222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1" name="Line 269"/>
              <p:cNvSpPr>
                <a:spLocks noChangeAspect="1" noChangeShapeType="1"/>
              </p:cNvSpPr>
              <p:nvPr/>
            </p:nvSpPr>
            <p:spPr bwMode="auto">
              <a:xfrm rot="18459696" flipV="1">
                <a:off x="4018" y="214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2" name="Line 270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21" y="1874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3" name="Line 271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4057" y="2004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4" name="Line 272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07" y="188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5" name="Line 273"/>
              <p:cNvSpPr>
                <a:spLocks noChangeAspect="1" noChangeShapeType="1"/>
              </p:cNvSpPr>
              <p:nvPr/>
            </p:nvSpPr>
            <p:spPr bwMode="auto">
              <a:xfrm rot="20814279" flipV="1">
                <a:off x="3943" y="201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6" name="Line 274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91" y="230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7" name="Line 275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675" y="2188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8" name="Line 276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42" y="228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59" name="Line 277"/>
              <p:cNvSpPr>
                <a:spLocks noChangeAspect="1" noChangeShapeType="1"/>
              </p:cNvSpPr>
              <p:nvPr/>
            </p:nvSpPr>
            <p:spPr bwMode="auto">
              <a:xfrm rot="5233444" flipV="1">
                <a:off x="3828" y="216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60" name="Oval 278"/>
              <p:cNvSpPr>
                <a:spLocks noChangeAspect="1" noChangeArrowheads="1"/>
              </p:cNvSpPr>
              <p:nvPr/>
            </p:nvSpPr>
            <p:spPr bwMode="auto">
              <a:xfrm rot="-3140304">
                <a:off x="3892" y="2049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1" name="Oval 279"/>
              <p:cNvSpPr>
                <a:spLocks noChangeAspect="1" noChangeArrowheads="1"/>
              </p:cNvSpPr>
              <p:nvPr/>
            </p:nvSpPr>
            <p:spPr bwMode="auto">
              <a:xfrm rot="-3140304">
                <a:off x="4051" y="2154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2" name="Oval 280"/>
              <p:cNvSpPr>
                <a:spLocks noChangeAspect="1" noChangeArrowheads="1"/>
              </p:cNvSpPr>
              <p:nvPr/>
            </p:nvSpPr>
            <p:spPr bwMode="auto">
              <a:xfrm rot="-3140304">
                <a:off x="3951" y="2283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3" name="Oval 281"/>
              <p:cNvSpPr>
                <a:spLocks noChangeAspect="1" noChangeArrowheads="1"/>
              </p:cNvSpPr>
              <p:nvPr/>
            </p:nvSpPr>
            <p:spPr bwMode="auto">
              <a:xfrm rot="-3140304">
                <a:off x="3802" y="2167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4" name="Oval 282"/>
              <p:cNvSpPr>
                <a:spLocks noChangeAspect="1" noChangeArrowheads="1"/>
              </p:cNvSpPr>
              <p:nvPr/>
            </p:nvSpPr>
            <p:spPr bwMode="auto">
              <a:xfrm rot="-3140304">
                <a:off x="4157" y="223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5" name="Oval 283"/>
              <p:cNvSpPr>
                <a:spLocks noChangeAspect="1" noChangeArrowheads="1"/>
              </p:cNvSpPr>
              <p:nvPr/>
            </p:nvSpPr>
            <p:spPr bwMode="auto">
              <a:xfrm rot="-3140304">
                <a:off x="4114" y="220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6" name="Oval 284"/>
              <p:cNvSpPr>
                <a:spLocks noChangeAspect="1" noChangeArrowheads="1"/>
              </p:cNvSpPr>
              <p:nvPr/>
            </p:nvSpPr>
            <p:spPr bwMode="auto">
              <a:xfrm rot="-3140304">
                <a:off x="4059" y="236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7" name="Oval 285"/>
              <p:cNvSpPr>
                <a:spLocks noChangeAspect="1" noChangeArrowheads="1"/>
              </p:cNvSpPr>
              <p:nvPr/>
            </p:nvSpPr>
            <p:spPr bwMode="auto">
              <a:xfrm rot="-3140304">
                <a:off x="4016" y="2332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8" name="Oval 286"/>
              <p:cNvSpPr>
                <a:spLocks noChangeAspect="1" noChangeArrowheads="1"/>
              </p:cNvSpPr>
              <p:nvPr/>
            </p:nvSpPr>
            <p:spPr bwMode="auto">
              <a:xfrm rot="-3140304">
                <a:off x="4265" y="231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69" name="Oval 287"/>
              <p:cNvSpPr>
                <a:spLocks noChangeAspect="1" noChangeArrowheads="1"/>
              </p:cNvSpPr>
              <p:nvPr/>
            </p:nvSpPr>
            <p:spPr bwMode="auto">
              <a:xfrm rot="-3140304">
                <a:off x="4165" y="2448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0" name="Line 288"/>
              <p:cNvSpPr>
                <a:spLocks noChangeAspect="1" noChangeShapeType="1"/>
              </p:cNvSpPr>
              <p:nvPr/>
            </p:nvSpPr>
            <p:spPr bwMode="auto">
              <a:xfrm rot="-8328319">
                <a:off x="3985" y="2878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1" name="Line 289"/>
              <p:cNvSpPr>
                <a:spLocks noChangeAspect="1" noChangeShapeType="1"/>
              </p:cNvSpPr>
              <p:nvPr/>
            </p:nvSpPr>
            <p:spPr bwMode="auto">
              <a:xfrm rot="-8328319">
                <a:off x="4116" y="2987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72" name="Line 290"/>
              <p:cNvSpPr>
                <a:spLocks noChangeAspect="1" noChangeShapeType="1"/>
              </p:cNvSpPr>
              <p:nvPr/>
            </p:nvSpPr>
            <p:spPr bwMode="auto">
              <a:xfrm rot="13271681" flipH="1">
                <a:off x="3831" y="2738"/>
                <a:ext cx="0" cy="19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cxnSp>
            <p:nvCxnSpPr>
              <p:cNvPr id="173" name="AutoShape 291"/>
              <p:cNvCxnSpPr>
                <a:cxnSpLocks noChangeAspect="1" noChangeShapeType="1"/>
                <a:stCxn id="182" idx="0"/>
                <a:endCxn id="178" idx="0"/>
              </p:cNvCxnSpPr>
              <p:nvPr/>
            </p:nvCxnSpPr>
            <p:spPr bwMode="auto">
              <a:xfrm flipH="1" flipV="1">
                <a:off x="4079" y="2745"/>
                <a:ext cx="69" cy="60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74" name="Rectangle 292"/>
              <p:cNvSpPr>
                <a:spLocks noChangeAspect="1" noChangeArrowheads="1"/>
              </p:cNvSpPr>
              <p:nvPr/>
            </p:nvSpPr>
            <p:spPr bwMode="auto">
              <a:xfrm rot="-8328319">
                <a:off x="4192" y="2525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5" name="Rectangle 293"/>
              <p:cNvSpPr>
                <a:spLocks noChangeAspect="1" noChangeArrowheads="1"/>
              </p:cNvSpPr>
              <p:nvPr/>
            </p:nvSpPr>
            <p:spPr bwMode="auto">
              <a:xfrm rot="-5964445">
                <a:off x="3825" y="274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6" name="Rectangle 294"/>
              <p:cNvSpPr>
                <a:spLocks noChangeAspect="1" noChangeArrowheads="1"/>
              </p:cNvSpPr>
              <p:nvPr/>
            </p:nvSpPr>
            <p:spPr bwMode="auto">
              <a:xfrm rot="-6008910">
                <a:off x="3799" y="2635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7" name="Rectangle 295"/>
              <p:cNvSpPr>
                <a:spLocks noChangeAspect="1" noChangeArrowheads="1"/>
              </p:cNvSpPr>
              <p:nvPr/>
            </p:nvSpPr>
            <p:spPr bwMode="auto">
              <a:xfrm rot="-8328319">
                <a:off x="4014" y="272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8" name="Rectangle 296"/>
              <p:cNvSpPr>
                <a:spLocks noChangeAspect="1" noChangeArrowheads="1"/>
              </p:cNvSpPr>
              <p:nvPr/>
            </p:nvSpPr>
            <p:spPr bwMode="auto">
              <a:xfrm rot="-8328319">
                <a:off x="4103" y="26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79" name="Rectangle 297"/>
              <p:cNvSpPr>
                <a:spLocks noChangeAspect="1" noChangeArrowheads="1"/>
              </p:cNvSpPr>
              <p:nvPr/>
            </p:nvSpPr>
            <p:spPr bwMode="auto">
              <a:xfrm rot="-8328319">
                <a:off x="4082" y="2789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0" name="Rectangle 298"/>
              <p:cNvSpPr>
                <a:spLocks noChangeAspect="1" noChangeArrowheads="1"/>
              </p:cNvSpPr>
              <p:nvPr/>
            </p:nvSpPr>
            <p:spPr bwMode="auto">
              <a:xfrm rot="-134921">
                <a:off x="4039" y="2922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1" name="Rectangle 299"/>
              <p:cNvSpPr>
                <a:spLocks noChangeAspect="1" noChangeArrowheads="1"/>
              </p:cNvSpPr>
              <p:nvPr/>
            </p:nvSpPr>
            <p:spPr bwMode="auto">
              <a:xfrm rot="-8328319">
                <a:off x="4260" y="258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2" name="Rectangle 300"/>
              <p:cNvSpPr>
                <a:spLocks noChangeAspect="1" noChangeArrowheads="1"/>
              </p:cNvSpPr>
              <p:nvPr/>
            </p:nvSpPr>
            <p:spPr bwMode="auto">
              <a:xfrm rot="-8328319">
                <a:off x="4171" y="268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183" name="Rectangle 301"/>
              <p:cNvSpPr>
                <a:spLocks noChangeAspect="1" noChangeArrowheads="1"/>
              </p:cNvSpPr>
              <p:nvPr/>
            </p:nvSpPr>
            <p:spPr bwMode="auto">
              <a:xfrm rot="-134921">
                <a:off x="4154" y="2914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84" name="AutoShape 302"/>
              <p:cNvCxnSpPr>
                <a:cxnSpLocks noChangeAspect="1" noChangeShapeType="1"/>
                <a:stCxn id="183" idx="3"/>
                <a:endCxn id="183" idx="1"/>
              </p:cNvCxnSpPr>
              <p:nvPr/>
            </p:nvCxnSpPr>
            <p:spPr bwMode="auto">
              <a:xfrm flipH="1">
                <a:off x="4154" y="3061"/>
                <a:ext cx="43" cy="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5" name="AutoShape 303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6" name="AutoShape 304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7" name="AutoShape 305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8" name="AutoShape 306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89" name="AutoShape 307"/>
              <p:cNvCxnSpPr>
                <a:cxnSpLocks noChangeAspect="1" noChangeShapeType="1"/>
                <a:stCxn id="176" idx="3"/>
                <a:endCxn id="176" idx="1"/>
              </p:cNvCxnSpPr>
              <p:nvPr/>
            </p:nvCxnSpPr>
            <p:spPr bwMode="auto">
              <a:xfrm>
                <a:off x="3817" y="2748"/>
                <a:ext cx="7" cy="43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0" name="AutoShape 308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1" name="AutoShape 309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2" name="AutoShape 310"/>
              <p:cNvCxnSpPr>
                <a:cxnSpLocks noChangeAspect="1" noChangeShapeType="1"/>
                <a:stCxn id="183" idx="1"/>
                <a:endCxn id="183" idx="1"/>
              </p:cNvCxnSpPr>
              <p:nvPr/>
            </p:nvCxnSpPr>
            <p:spPr bwMode="auto">
              <a:xfrm>
                <a:off x="4154" y="3063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3" name="AutoShape 311"/>
              <p:cNvCxnSpPr>
                <a:cxnSpLocks noChangeAspect="1" noChangeShapeType="1"/>
              </p:cNvCxnSpPr>
              <p:nvPr/>
            </p:nvCxnSpPr>
            <p:spPr bwMode="auto">
              <a:xfrm rot="13271681" flipV="1">
                <a:off x="4050" y="305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4" name="AutoShape 312"/>
              <p:cNvCxnSpPr>
                <a:cxnSpLocks noChangeAspect="1" noChangeShapeType="1"/>
              </p:cNvCxnSpPr>
              <p:nvPr/>
            </p:nvCxnSpPr>
            <p:spPr bwMode="auto">
              <a:xfrm rot="-8328319" flipH="1" flipV="1">
                <a:off x="3824" y="2863"/>
                <a:ext cx="34" cy="28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195" name="AutoShape 313"/>
              <p:cNvCxnSpPr>
                <a:cxnSpLocks noChangeAspect="1" noChangeShapeType="1"/>
                <a:stCxn id="176" idx="1"/>
                <a:endCxn id="176" idx="1"/>
              </p:cNvCxnSpPr>
              <p:nvPr/>
            </p:nvCxnSpPr>
            <p:spPr bwMode="auto">
              <a:xfrm>
                <a:off x="3824" y="2791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196" name="Line 314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79" y="2609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7" name="Line 315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89" y="2711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8" name="Line 316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00" y="2813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199" name="Line 317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218" y="2556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0" name="Line 318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129" y="265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1" name="Line 319"/>
              <p:cNvSpPr>
                <a:spLocks noChangeAspect="1" noChangeShapeType="1"/>
              </p:cNvSpPr>
              <p:nvPr/>
            </p:nvSpPr>
            <p:spPr bwMode="auto">
              <a:xfrm rot="13271681" flipV="1">
                <a:off x="4039" y="27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2" name="Line 320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69" y="273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3" name="Line 321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1" y="271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4" name="Line 322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777" y="285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5" name="Line 323"/>
              <p:cNvSpPr>
                <a:spLocks noChangeAspect="1" noChangeShapeType="1"/>
              </p:cNvSpPr>
              <p:nvPr/>
            </p:nvSpPr>
            <p:spPr bwMode="auto">
              <a:xfrm rot="15626264" flipV="1">
                <a:off x="3909" y="282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6" name="Line 324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76" y="3094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7" name="Line 325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61" y="3102"/>
                <a:ext cx="1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8" name="Line 326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166" y="2942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09" name="Line 327"/>
              <p:cNvSpPr>
                <a:spLocks noChangeAspect="1" noChangeShapeType="1"/>
              </p:cNvSpPr>
              <p:nvPr/>
            </p:nvSpPr>
            <p:spPr bwMode="auto">
              <a:xfrm rot="45428" flipV="1">
                <a:off x="4051" y="295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10" name="Oval 328"/>
              <p:cNvSpPr>
                <a:spLocks noChangeAspect="1" noChangeArrowheads="1"/>
              </p:cNvSpPr>
              <p:nvPr/>
            </p:nvSpPr>
            <p:spPr bwMode="auto">
              <a:xfrm rot="-8328319">
                <a:off x="3898" y="2888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1" name="Oval 329"/>
              <p:cNvSpPr>
                <a:spLocks noChangeAspect="1" noChangeArrowheads="1"/>
              </p:cNvSpPr>
              <p:nvPr/>
            </p:nvSpPr>
            <p:spPr bwMode="auto">
              <a:xfrm rot="-8328319">
                <a:off x="4011" y="273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2" name="Oval 330"/>
              <p:cNvSpPr>
                <a:spLocks noChangeAspect="1" noChangeArrowheads="1"/>
              </p:cNvSpPr>
              <p:nvPr/>
            </p:nvSpPr>
            <p:spPr bwMode="auto">
              <a:xfrm rot="-8328319">
                <a:off x="4134" y="2842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3" name="Oval 331"/>
              <p:cNvSpPr>
                <a:spLocks noChangeAspect="1" noChangeArrowheads="1"/>
              </p:cNvSpPr>
              <p:nvPr/>
            </p:nvSpPr>
            <p:spPr bwMode="auto">
              <a:xfrm rot="-8328319">
                <a:off x="4009" y="298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4" name="Oval 332"/>
              <p:cNvSpPr>
                <a:spLocks noChangeAspect="1" noChangeArrowheads="1"/>
              </p:cNvSpPr>
              <p:nvPr/>
            </p:nvSpPr>
            <p:spPr bwMode="auto">
              <a:xfrm rot="-8328319">
                <a:off x="4100" y="2634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5" name="Oval 333"/>
              <p:cNvSpPr>
                <a:spLocks noChangeAspect="1" noChangeArrowheads="1"/>
              </p:cNvSpPr>
              <p:nvPr/>
            </p:nvSpPr>
            <p:spPr bwMode="auto">
              <a:xfrm rot="-8328319">
                <a:off x="4065" y="2674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6" name="Oval 334"/>
              <p:cNvSpPr>
                <a:spLocks noChangeAspect="1" noChangeArrowheads="1"/>
              </p:cNvSpPr>
              <p:nvPr/>
            </p:nvSpPr>
            <p:spPr bwMode="auto">
              <a:xfrm rot="-8328319">
                <a:off x="4223" y="2740"/>
                <a:ext cx="30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7" name="Oval 335"/>
              <p:cNvSpPr>
                <a:spLocks noChangeAspect="1" noChangeArrowheads="1"/>
              </p:cNvSpPr>
              <p:nvPr/>
            </p:nvSpPr>
            <p:spPr bwMode="auto">
              <a:xfrm rot="-8328319">
                <a:off x="4187" y="2781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8" name="Oval 336"/>
              <p:cNvSpPr>
                <a:spLocks noChangeAspect="1" noChangeArrowheads="1"/>
              </p:cNvSpPr>
              <p:nvPr/>
            </p:nvSpPr>
            <p:spPr bwMode="auto">
              <a:xfrm rot="-8328319">
                <a:off x="4189" y="2532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19" name="Oval 337"/>
              <p:cNvSpPr>
                <a:spLocks noChangeAspect="1" noChangeArrowheads="1"/>
              </p:cNvSpPr>
              <p:nvPr/>
            </p:nvSpPr>
            <p:spPr bwMode="auto">
              <a:xfrm rot="-8328319">
                <a:off x="4312" y="2639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0" name="Line 338"/>
              <p:cNvSpPr>
                <a:spLocks noChangeAspect="1" noChangeShapeType="1"/>
              </p:cNvSpPr>
              <p:nvPr/>
            </p:nvSpPr>
            <p:spPr bwMode="auto">
              <a:xfrm rot="3556658">
                <a:off x="4846" y="2231"/>
                <a:ext cx="81" cy="0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1" name="Line 339"/>
              <p:cNvSpPr>
                <a:spLocks noChangeAspect="1" noChangeShapeType="1"/>
              </p:cNvSpPr>
              <p:nvPr/>
            </p:nvSpPr>
            <p:spPr bwMode="auto">
              <a:xfrm rot="3556658">
                <a:off x="4865" y="1914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sp>
            <p:nvSpPr>
              <p:cNvPr id="222" name="Line 340"/>
              <p:cNvSpPr>
                <a:spLocks noChangeAspect="1" noChangeShapeType="1"/>
              </p:cNvSpPr>
              <p:nvPr/>
            </p:nvSpPr>
            <p:spPr bwMode="auto">
              <a:xfrm rot="3556658" flipH="1">
                <a:off x="5059" y="2239"/>
                <a:ext cx="1" cy="18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  <p:cxnSp>
            <p:nvCxnSpPr>
              <p:cNvPr id="223" name="AutoShape 341"/>
              <p:cNvCxnSpPr>
                <a:cxnSpLocks noChangeAspect="1" noChangeShapeType="1"/>
                <a:stCxn id="232" idx="0"/>
                <a:endCxn id="228" idx="0"/>
              </p:cNvCxnSpPr>
              <p:nvPr/>
            </p:nvCxnSpPr>
            <p:spPr bwMode="auto">
              <a:xfrm>
                <a:off x="4748" y="2260"/>
                <a:ext cx="47" cy="79"/>
              </a:xfrm>
              <a:prstGeom prst="straightConnector1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24" name="Rectangle 342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375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5" name="Rectangle 343"/>
              <p:cNvSpPr>
                <a:spLocks noChangeAspect="1" noChangeArrowheads="1"/>
              </p:cNvSpPr>
              <p:nvPr/>
            </p:nvSpPr>
            <p:spPr bwMode="auto">
              <a:xfrm rot="5920532">
                <a:off x="5037" y="2148"/>
                <a:ext cx="44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6" name="Rectangle 344"/>
              <p:cNvSpPr>
                <a:spLocks noChangeAspect="1" noChangeArrowheads="1"/>
              </p:cNvSpPr>
              <p:nvPr/>
            </p:nvSpPr>
            <p:spPr bwMode="auto">
              <a:xfrm rot="5876067">
                <a:off x="5027" y="2262"/>
                <a:ext cx="43" cy="270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7" name="Rectangle 345"/>
              <p:cNvSpPr>
                <a:spLocks noChangeAspect="1" noChangeArrowheads="1"/>
              </p:cNvSpPr>
              <p:nvPr/>
            </p:nvSpPr>
            <p:spPr bwMode="auto">
              <a:xfrm rot="3556658">
                <a:off x="4831" y="2237"/>
                <a:ext cx="44" cy="136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8" name="Rectangle 346"/>
              <p:cNvSpPr>
                <a:spLocks noChangeAspect="1" noChangeArrowheads="1"/>
              </p:cNvSpPr>
              <p:nvPr/>
            </p:nvSpPr>
            <p:spPr bwMode="auto">
              <a:xfrm rot="3556658">
                <a:off x="4715" y="230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29" name="Rectangle 347"/>
              <p:cNvSpPr>
                <a:spLocks noChangeAspect="1" noChangeArrowheads="1"/>
              </p:cNvSpPr>
              <p:nvPr/>
            </p:nvSpPr>
            <p:spPr bwMode="auto">
              <a:xfrm rot="3556658">
                <a:off x="4785" y="2158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0" name="Rectangle 348"/>
              <p:cNvSpPr>
                <a:spLocks noChangeAspect="1" noChangeArrowheads="1"/>
              </p:cNvSpPr>
              <p:nvPr/>
            </p:nvSpPr>
            <p:spPr bwMode="auto">
              <a:xfrm rot="-9849944">
                <a:off x="4892" y="1888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1" name="Rectangle 349"/>
              <p:cNvSpPr>
                <a:spLocks noChangeAspect="1" noChangeArrowheads="1"/>
              </p:cNvSpPr>
              <p:nvPr/>
            </p:nvSpPr>
            <p:spPr bwMode="auto">
              <a:xfrm rot="3556658">
                <a:off x="4552" y="2296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2" name="Rectangle 350"/>
              <p:cNvSpPr>
                <a:spLocks noChangeAspect="1" noChangeArrowheads="1"/>
              </p:cNvSpPr>
              <p:nvPr/>
            </p:nvSpPr>
            <p:spPr bwMode="auto">
              <a:xfrm rot="3556658">
                <a:off x="4669" y="2227"/>
                <a:ext cx="44" cy="135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33" name="Rectangle 351"/>
              <p:cNvSpPr>
                <a:spLocks noChangeAspect="1" noChangeArrowheads="1"/>
              </p:cNvSpPr>
              <p:nvPr/>
            </p:nvSpPr>
            <p:spPr bwMode="auto">
              <a:xfrm rot="-9849944">
                <a:off x="4780" y="1860"/>
                <a:ext cx="44" cy="297"/>
              </a:xfrm>
              <a:prstGeom prst="rect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spcBef>
                    <a:spcPct val="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None/>
                </a:pPr>
                <a:endParaRPr lang="en-US" altLang="en-US"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234" name="AutoShape 352"/>
              <p:cNvCxnSpPr>
                <a:cxnSpLocks noChangeAspect="1" noChangeShapeType="1"/>
                <a:stCxn id="233" idx="3"/>
                <a:endCxn id="233" idx="1"/>
              </p:cNvCxnSpPr>
              <p:nvPr/>
            </p:nvCxnSpPr>
            <p:spPr bwMode="auto">
              <a:xfrm>
                <a:off x="4781" y="2002"/>
                <a:ext cx="42" cy="12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5" name="AutoShape 353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6" name="AutoShape 354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7" name="AutoShape 355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8" name="AutoShape 356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39" name="AutoShape 357"/>
              <p:cNvCxnSpPr>
                <a:cxnSpLocks noChangeAspect="1" noChangeShapeType="1"/>
                <a:stCxn id="226" idx="3"/>
                <a:endCxn id="226" idx="1"/>
              </p:cNvCxnSpPr>
              <p:nvPr/>
            </p:nvCxnSpPr>
            <p:spPr bwMode="auto">
              <a:xfrm flipV="1">
                <a:off x="5046" y="2375"/>
                <a:ext cx="6" cy="43"/>
              </a:xfrm>
              <a:prstGeom prst="straightConnector1">
                <a:avLst/>
              </a:prstGeom>
              <a:solidFill>
                <a:srgbClr val="F589A3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0" name="AutoShape 358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1" name="AutoShape 359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2" name="AutoShape 360"/>
              <p:cNvCxnSpPr>
                <a:cxnSpLocks noChangeAspect="1" noChangeShapeType="1"/>
                <a:stCxn id="233" idx="1"/>
                <a:endCxn id="233" idx="1"/>
              </p:cNvCxnSpPr>
              <p:nvPr/>
            </p:nvCxnSpPr>
            <p:spPr bwMode="auto">
              <a:xfrm>
                <a:off x="4823" y="2014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3" name="AutoShape 361"/>
              <p:cNvCxnSpPr>
                <a:cxnSpLocks noChangeAspect="1" noChangeShapeType="1"/>
              </p:cNvCxnSpPr>
              <p:nvPr/>
            </p:nvCxnSpPr>
            <p:spPr bwMode="auto">
              <a:xfrm rot="3556658" flipV="1">
                <a:off x="4893" y="2017"/>
                <a:ext cx="32" cy="3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4" name="AutoShape 362"/>
              <p:cNvCxnSpPr>
                <a:cxnSpLocks noChangeAspect="1" noChangeShapeType="1"/>
              </p:cNvCxnSpPr>
              <p:nvPr/>
            </p:nvCxnSpPr>
            <p:spPr bwMode="auto">
              <a:xfrm rot="3556658" flipH="1" flipV="1">
                <a:off x="5046" y="2274"/>
                <a:ext cx="34" cy="27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cxnSp>
            <p:nvCxnSpPr>
              <p:cNvPr id="245" name="AutoShape 363"/>
              <p:cNvCxnSpPr>
                <a:cxnSpLocks noChangeAspect="1" noChangeShapeType="1"/>
                <a:stCxn id="226" idx="1"/>
                <a:endCxn id="226" idx="1"/>
              </p:cNvCxnSpPr>
              <p:nvPr/>
            </p:nvCxnSpPr>
            <p:spPr bwMode="auto">
              <a:xfrm>
                <a:off x="5052" y="2375"/>
                <a:ext cx="0" cy="0"/>
              </a:xfrm>
              <a:prstGeom prst="straightConnector1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cxnSp>
          <p:sp>
            <p:nvSpPr>
              <p:cNvPr id="246" name="Line 364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576" y="232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7" name="Line 365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94" y="2259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8" name="Line 366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09" y="219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49" name="Line 367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618" y="2398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0" name="Line 368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734" y="2329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1" name="Line 369"/>
              <p:cNvSpPr>
                <a:spLocks noChangeAspect="1" noChangeShapeType="1"/>
              </p:cNvSpPr>
              <p:nvPr/>
            </p:nvSpPr>
            <p:spPr bwMode="auto">
              <a:xfrm rot="3556658" flipV="1">
                <a:off x="4850" y="2260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2" name="Line 370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00" y="2363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3" name="Line 371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67" y="2348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4" name="Line 372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5129" y="2252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5" name="Line 373"/>
              <p:cNvSpPr>
                <a:spLocks noChangeAspect="1" noChangeShapeType="1"/>
              </p:cNvSpPr>
              <p:nvPr/>
            </p:nvSpPr>
            <p:spPr bwMode="auto">
              <a:xfrm rot="5911241" flipV="1">
                <a:off x="4995" y="223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6" name="Line 374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24" y="1898"/>
                <a:ext cx="0" cy="82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7" name="Line 375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935" y="1927"/>
                <a:ext cx="0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8" name="Line 376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786" y="2047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59" name="Line 377"/>
              <p:cNvSpPr>
                <a:spLocks noChangeAspect="1" noChangeShapeType="1"/>
              </p:cNvSpPr>
              <p:nvPr/>
            </p:nvSpPr>
            <p:spPr bwMode="auto">
              <a:xfrm rot="11930405" flipV="1">
                <a:off x="4897" y="2075"/>
                <a:ext cx="1" cy="81"/>
              </a:xfrm>
              <a:prstGeom prst="line">
                <a:avLst/>
              </a:prstGeom>
              <a:noFill/>
              <a:ln w="38100">
                <a:solidFill>
                  <a:srgbClr val="80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60" name="Oval 378"/>
              <p:cNvSpPr>
                <a:spLocks noChangeAspect="1" noChangeArrowheads="1"/>
              </p:cNvSpPr>
              <p:nvPr/>
            </p:nvSpPr>
            <p:spPr bwMode="auto">
              <a:xfrm rot="3556658">
                <a:off x="4987" y="222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1" name="Oval 379"/>
              <p:cNvSpPr>
                <a:spLocks noChangeAspect="1" noChangeArrowheads="1"/>
              </p:cNvSpPr>
              <p:nvPr/>
            </p:nvSpPr>
            <p:spPr bwMode="auto">
              <a:xfrm rot="3556658">
                <a:off x="4832" y="2336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2" name="Oval 380"/>
              <p:cNvSpPr>
                <a:spLocks noChangeAspect="1" noChangeArrowheads="1"/>
              </p:cNvSpPr>
              <p:nvPr/>
            </p:nvSpPr>
            <p:spPr bwMode="auto">
              <a:xfrm rot="3556658">
                <a:off x="4748" y="2197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3" name="Oval 381"/>
              <p:cNvSpPr>
                <a:spLocks noChangeAspect="1" noChangeArrowheads="1"/>
              </p:cNvSpPr>
              <p:nvPr/>
            </p:nvSpPr>
            <p:spPr bwMode="auto">
              <a:xfrm rot="3556658">
                <a:off x="4912" y="2100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4" name="Oval 382"/>
              <p:cNvSpPr>
                <a:spLocks noChangeAspect="1" noChangeArrowheads="1"/>
              </p:cNvSpPr>
              <p:nvPr/>
            </p:nvSpPr>
            <p:spPr bwMode="auto">
              <a:xfrm rot="3556658">
                <a:off x="4716" y="240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5" name="Oval 383"/>
              <p:cNvSpPr>
                <a:spLocks noChangeAspect="1" noChangeArrowheads="1"/>
              </p:cNvSpPr>
              <p:nvPr/>
            </p:nvSpPr>
            <p:spPr bwMode="auto">
              <a:xfrm rot="3556658">
                <a:off x="4762" y="2377"/>
                <a:ext cx="31" cy="31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6" name="Oval 384"/>
              <p:cNvSpPr>
                <a:spLocks noChangeAspect="1" noChangeArrowheads="1"/>
              </p:cNvSpPr>
              <p:nvPr/>
            </p:nvSpPr>
            <p:spPr bwMode="auto">
              <a:xfrm rot="3556658">
                <a:off x="4633" y="2266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7" name="Oval 385"/>
              <p:cNvSpPr>
                <a:spLocks noChangeAspect="1" noChangeArrowheads="1"/>
              </p:cNvSpPr>
              <p:nvPr/>
            </p:nvSpPr>
            <p:spPr bwMode="auto">
              <a:xfrm rot="3556658">
                <a:off x="4679" y="2239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8" name="Oval 386"/>
              <p:cNvSpPr>
                <a:spLocks noChangeAspect="1" noChangeArrowheads="1"/>
              </p:cNvSpPr>
              <p:nvPr/>
            </p:nvSpPr>
            <p:spPr bwMode="auto">
              <a:xfrm rot="3556658">
                <a:off x="4599" y="2475"/>
                <a:ext cx="31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69" name="Oval 387"/>
              <p:cNvSpPr>
                <a:spLocks noChangeAspect="1" noChangeArrowheads="1"/>
              </p:cNvSpPr>
              <p:nvPr/>
            </p:nvSpPr>
            <p:spPr bwMode="auto">
              <a:xfrm rot="3556658">
                <a:off x="4517" y="2335"/>
                <a:ext cx="30" cy="30"/>
              </a:xfrm>
              <a:prstGeom prst="ellipse">
                <a:avLst/>
              </a:prstGeom>
              <a:solidFill>
                <a:schemeClr val="tx2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1800"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0" name="Line 388"/>
              <p:cNvSpPr>
                <a:spLocks noChangeAspect="1" noChangeShapeType="1"/>
              </p:cNvSpPr>
              <p:nvPr/>
            </p:nvSpPr>
            <p:spPr bwMode="auto">
              <a:xfrm flipV="1">
                <a:off x="4458" y="2529"/>
                <a:ext cx="0" cy="136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1" name="Line 389"/>
              <p:cNvSpPr>
                <a:spLocks noChangeAspect="1" noChangeShapeType="1"/>
              </p:cNvSpPr>
              <p:nvPr/>
            </p:nvSpPr>
            <p:spPr bwMode="auto">
              <a:xfrm flipV="1">
                <a:off x="4350" y="2529"/>
                <a:ext cx="0" cy="109"/>
              </a:xfrm>
              <a:prstGeom prst="line">
                <a:avLst/>
              </a:pr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/>
              <a:lstStyle/>
              <a:p>
                <a:endParaRPr lang="en-GB"/>
              </a:p>
            </p:txBody>
          </p:sp>
          <p:sp>
            <p:nvSpPr>
              <p:cNvPr id="272" name="Text Box 391"/>
              <p:cNvSpPr txBox="1">
                <a:spLocks noChangeAspect="1" noChangeArrowheads="1"/>
              </p:cNvSpPr>
              <p:nvPr/>
            </p:nvSpPr>
            <p:spPr bwMode="auto">
              <a:xfrm>
                <a:off x="4701" y="1781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3" name="Text Box 392"/>
              <p:cNvSpPr txBox="1">
                <a:spLocks noChangeAspect="1" noChangeArrowheads="1"/>
              </p:cNvSpPr>
              <p:nvPr/>
            </p:nvSpPr>
            <p:spPr bwMode="auto">
              <a:xfrm>
                <a:off x="4620" y="1915"/>
                <a:ext cx="107" cy="123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 baseline="-25000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4" name="Text Box 393"/>
              <p:cNvSpPr txBox="1">
                <a:spLocks noChangeAspect="1" noChangeArrowheads="1"/>
              </p:cNvSpPr>
              <p:nvPr/>
            </p:nvSpPr>
            <p:spPr bwMode="auto">
              <a:xfrm>
                <a:off x="4307" y="1713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5" name="Text Box 394"/>
              <p:cNvSpPr txBox="1">
                <a:spLocks noChangeAspect="1" noChangeArrowheads="1"/>
              </p:cNvSpPr>
              <p:nvPr/>
            </p:nvSpPr>
            <p:spPr bwMode="auto">
              <a:xfrm>
                <a:off x="4527" y="1984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6" name="Text Box 395"/>
              <p:cNvSpPr txBox="1">
                <a:spLocks noChangeAspect="1" noChangeArrowheads="1"/>
              </p:cNvSpPr>
              <p:nvPr/>
            </p:nvSpPr>
            <p:spPr bwMode="auto">
              <a:xfrm>
                <a:off x="4527" y="2092"/>
                <a:ext cx="107" cy="15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ts val="800"/>
                  </a:spcBef>
                  <a:spcAft>
                    <a:spcPts val="800"/>
                  </a:spcAft>
                  <a:buClr>
                    <a:srgbClr val="0072C6"/>
                  </a:buClr>
                  <a:buFont typeface="Arial" panose="020B0604020202020204" pitchFamily="34" charset="0"/>
                  <a:buChar char="•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marL="742950" indent="-285750">
                  <a:spcBef>
                    <a:spcPts val="400"/>
                  </a:spcBef>
                  <a:buFont typeface="Arial" panose="020B0604020202020204" pitchFamily="34" charset="0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marL="11430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marL="16002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marL="2057400" indent="-228600">
                  <a:spcBef>
                    <a:spcPts val="400"/>
                  </a:spcBef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marL="25146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marL="29718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marL="34290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marL="3886200" indent="-228600" fontAlgn="base">
                  <a:spcBef>
                    <a:spcPts val="400"/>
                  </a:spcBef>
                  <a:spcAft>
                    <a:spcPct val="0"/>
                  </a:spcAft>
                  <a:buFont typeface="Lucida Grande"/>
                  <a:buChar char="–"/>
                  <a:defRPr sz="2200"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spcBef>
                    <a:spcPct val="0"/>
                  </a:spcBef>
                  <a:buFont typeface="Arial" panose="020B0604020202020204" pitchFamily="34" charset="0"/>
                  <a:buNone/>
                </a:pPr>
                <a:endParaRPr lang="en-US" altLang="en-US" sz="700" b="1">
                  <a:solidFill>
                    <a:schemeClr val="tx2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277" name="Arc 396"/>
              <p:cNvSpPr>
                <a:spLocks noChangeAspect="1"/>
              </p:cNvSpPr>
              <p:nvPr/>
            </p:nvSpPr>
            <p:spPr bwMode="auto">
              <a:xfrm>
                <a:off x="4350" y="2477"/>
                <a:ext cx="107" cy="54"/>
              </a:xfrm>
              <a:custGeom>
                <a:avLst/>
                <a:gdLst>
                  <a:gd name="T0" fmla="*/ 0 w 43194"/>
                  <a:gd name="T1" fmla="*/ 0 h 21600"/>
                  <a:gd name="T2" fmla="*/ 0 w 43194"/>
                  <a:gd name="T3" fmla="*/ 0 h 21600"/>
                  <a:gd name="T4" fmla="*/ 0 w 43194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194" h="21600" fill="none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</a:path>
                  <a:path w="43194" h="21600" stroke="0" extrusionOk="0">
                    <a:moveTo>
                      <a:pt x="-1" y="21109"/>
                    </a:moveTo>
                    <a:cubicBezTo>
                      <a:pt x="265" y="9374"/>
                      <a:pt x="9855" y="-1"/>
                      <a:pt x="21594" y="0"/>
                    </a:cubicBezTo>
                    <a:cubicBezTo>
                      <a:pt x="33523" y="0"/>
                      <a:pt x="43194" y="9670"/>
                      <a:pt x="43194" y="21600"/>
                    </a:cubicBezTo>
                    <a:lnTo>
                      <a:pt x="21594" y="21600"/>
                    </a:lnTo>
                    <a:lnTo>
                      <a:pt x="-1" y="21109"/>
                    </a:lnTo>
                    <a:close/>
                  </a:path>
                </a:pathLst>
              </a:custGeom>
              <a:noFill/>
              <a:ln w="28575">
                <a:solidFill>
                  <a:srgbClr val="FF0000"/>
                </a:solidFill>
                <a:miter lim="800000"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GB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0322280"/>
      </p:ext>
    </p:extLst>
  </p:cSld>
  <p:clrMapOvr>
    <a:masterClrMapping/>
  </p:clrMapOvr>
  <p:transition>
    <p:blinds dir="vert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85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85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85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85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85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85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85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8594" grpId="0" build="p" bldLvl="5" autoUpdateAnimBg="0"/>
    </p:bld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Presentation2" id="{F1F61812-3C96-4037-A938-8B1FC8E39FD9}" vid="{5437DD78-4D0B-40AB-AA2E-D9894ED35301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Malcolm Needs</Template>
  <TotalTime>376</TotalTime>
  <Words>2483</Words>
  <Application>Microsoft Office PowerPoint</Application>
  <PresentationFormat>Widescreen</PresentationFormat>
  <Paragraphs>547</Paragraphs>
  <Slides>106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106</vt:i4>
      </vt:variant>
    </vt:vector>
  </HeadingPairs>
  <TitlesOfParts>
    <vt:vector size="113" baseType="lpstr">
      <vt:lpstr>Arial</vt:lpstr>
      <vt:lpstr>Calibri</vt:lpstr>
      <vt:lpstr>Calibri Light</vt:lpstr>
      <vt:lpstr>Times New Roman</vt:lpstr>
      <vt:lpstr>Verdana</vt:lpstr>
      <vt:lpstr>Wingdings</vt:lpstr>
      <vt:lpstr>Office Theme</vt:lpstr>
      <vt:lpstr>Clinical Aspects of Transfusion Reactions.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This lecture is designed to give an overview of:</vt:lpstr>
      <vt:lpstr>Acute Haemolytic Transfusion Reaction.</vt:lpstr>
      <vt:lpstr>PowerPoint Presentation</vt:lpstr>
      <vt:lpstr>PowerPoint Presentation</vt:lpstr>
      <vt:lpstr>Investigation of Serious Reactions.</vt:lpstr>
      <vt:lpstr>PowerPoint Presentation</vt:lpstr>
      <vt:lpstr>PowerPoint Presentation</vt:lpstr>
      <vt:lpstr>Example.</vt:lpstr>
      <vt:lpstr>PowerPoint Presentation</vt:lpstr>
      <vt:lpstr>PowerPoint Presentation</vt:lpstr>
      <vt:lpstr>Renal Failure.</vt:lpstr>
      <vt:lpstr>PowerPoint Presentation</vt:lpstr>
      <vt:lpstr>Management of an ABO Incompatible Transfusion.</vt:lpstr>
      <vt:lpstr>PowerPoint Presentation</vt:lpstr>
      <vt:lpstr>PowerPoint Presentation</vt:lpstr>
      <vt:lpstr>Delayed Haemolytic Transfusion Reaction.</vt:lpstr>
      <vt:lpstr>PowerPoint Presentation</vt:lpstr>
      <vt:lpstr>PowerPoint Presentation</vt:lpstr>
      <vt:lpstr>Haematological and Serological Features.</vt:lpstr>
      <vt:lpstr>PowerPoint Presentation</vt:lpstr>
      <vt:lpstr>Bacterial Contamination.</vt:lpstr>
      <vt:lpstr>Bacterial Contamination of Blood Components.</vt:lpstr>
      <vt:lpstr>PowerPoint Presentation</vt:lpstr>
      <vt:lpstr>PowerPoint Presentation</vt:lpstr>
      <vt:lpstr>PowerPoint Presentation</vt:lpstr>
      <vt:lpstr>Implicated Components/Organisms.</vt:lpstr>
      <vt:lpstr>PowerPoint Presentation</vt:lpstr>
      <vt:lpstr>Transfusion-associated Acute Lung Injury (TRALI).</vt:lpstr>
      <vt:lpstr>See separate lecture on TRALI.</vt:lpstr>
      <vt:lpstr>Transfusion-associated Graft-versus-host Disease (TAGvHD).</vt:lpstr>
      <vt:lpstr>PowerPoint Presentation</vt:lpstr>
      <vt:lpstr>PowerPoint Presentation</vt:lpstr>
      <vt:lpstr>Clinical Features.</vt:lpstr>
      <vt:lpstr>PowerPoint Presentation</vt:lpstr>
      <vt:lpstr>PowerPoint Presentation</vt:lpstr>
      <vt:lpstr>Investigations.</vt:lpstr>
      <vt:lpstr>PowerPoint Presentation</vt:lpstr>
      <vt:lpstr>PowerPoint Presentation</vt:lpstr>
      <vt:lpstr>Gamma Irradiation; Indications.</vt:lpstr>
      <vt:lpstr>PowerPoint Presentation</vt:lpstr>
      <vt:lpstr>PowerPoint Presentation</vt:lpstr>
      <vt:lpstr>PowerPoint Presentation</vt:lpstr>
      <vt:lpstr>PowerPoint Presentation</vt:lpstr>
      <vt:lpstr>Components Needing Irradiation  for Patients at Risk.</vt:lpstr>
      <vt:lpstr>PowerPoint Presentation</vt:lpstr>
      <vt:lpstr>Shelf-life                 Post-irradiation.</vt:lpstr>
      <vt:lpstr>PowerPoint Presentation</vt:lpstr>
      <vt:lpstr>Not Necessary to Irradiate.</vt:lpstr>
      <vt:lpstr>PowerPoint Presentation</vt:lpstr>
      <vt:lpstr>IgA Deficiency with  Anti-IgA.</vt:lpstr>
      <vt:lpstr>Signs and Symptoms.</vt:lpstr>
      <vt:lpstr>PowerPoint Presentation</vt:lpstr>
      <vt:lpstr>PowerPoint Presentation</vt:lpstr>
      <vt:lpstr>Treatment of Anaphylactic Reaction.</vt:lpstr>
      <vt:lpstr>PowerPoint Presentation</vt:lpstr>
      <vt:lpstr>PowerPoint Presentation</vt:lpstr>
      <vt:lpstr>Antigen-antibody Reactions.</vt:lpstr>
      <vt:lpstr>PowerPoint Presentation</vt:lpstr>
      <vt:lpstr>IgA Deficient Patient with a History of Severe Anaphylactic Reaction.</vt:lpstr>
      <vt:lpstr>Use IgA-deficient components irrespective of IgA antibody status.</vt:lpstr>
      <vt:lpstr>IgA Deficient Patients With Anti-IgA.</vt:lpstr>
      <vt:lpstr>PowerPoint Presentation</vt:lpstr>
      <vt:lpstr>IgA Deficient Patients Without Anti-IgA.</vt:lpstr>
      <vt:lpstr>PowerPoint Presentation</vt:lpstr>
      <vt:lpstr>Febrile Non-haemolytic Transfusion Reaction (FNHTR).</vt:lpstr>
      <vt:lpstr>PowerPoint Presentation</vt:lpstr>
      <vt:lpstr>PowerPoint Presentation</vt:lpstr>
      <vt:lpstr>Causes of FNHTR.</vt:lpstr>
      <vt:lpstr>PowerPoint Presentation</vt:lpstr>
      <vt:lpstr>PowerPoint Presentation</vt:lpstr>
      <vt:lpstr>Cytokine Generation.</vt:lpstr>
      <vt:lpstr>PowerPoint Presentation</vt:lpstr>
      <vt:lpstr>The Role of Cytokines in the Pathogenesis of Fever.</vt:lpstr>
      <vt:lpstr>PowerPoint Presentation</vt:lpstr>
      <vt:lpstr>Aspirin/indomethacin block the generation of fever (PG inhibitors).</vt:lpstr>
      <vt:lpstr>PowerPoint Presentation</vt:lpstr>
      <vt:lpstr>PowerPoint Presentation</vt:lpstr>
      <vt:lpstr>Hypotensive Reactions.</vt:lpstr>
      <vt:lpstr>PowerPoint Presentation</vt:lpstr>
      <vt:lpstr>PowerPoint Presentation</vt:lpstr>
      <vt:lpstr>Post-transfusion Purpura (PTP).</vt:lpstr>
      <vt:lpstr>PTP is an acute episode of severe thrombocytopenia occurring about a week after a blood transfusion.  It usually effects HPA-1a negative women who have previously been alloimmunised by pregnancy.</vt:lpstr>
      <vt:lpstr>The transfusion precipitating PTP cause a secondary immune response, boosting the HPA-1a antibodies.</vt:lpstr>
      <vt:lpstr>PTP typically occurs in middle-aged or elderly women (average 57 years, range 21 to 80 years).</vt:lpstr>
      <vt:lpstr>Mechanism of Autologous Platelet Destruction.</vt:lpstr>
      <vt:lpstr>PowerPoint Presentation</vt:lpstr>
      <vt:lpstr>Differential Diagnosis.</vt:lpstr>
      <vt:lpstr>PowerPoint Presentation</vt:lpstr>
      <vt:lpstr>PowerPoint Presentation</vt:lpstr>
      <vt:lpstr>Course of the Disease.</vt:lpstr>
      <vt:lpstr>PowerPoint Presentation</vt:lpstr>
      <vt:lpstr>Management.</vt:lpstr>
      <vt:lpstr>PowerPoint Presentation</vt:lpstr>
      <vt:lpstr>Prevention.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Denise Needs</dc:creator>
  <cp:lastModifiedBy>MALCOLM NEEDS</cp:lastModifiedBy>
  <cp:revision>30</cp:revision>
  <dcterms:created xsi:type="dcterms:W3CDTF">2016-09-25T14:19:41Z</dcterms:created>
  <dcterms:modified xsi:type="dcterms:W3CDTF">2022-08-01T13:28:43Z</dcterms:modified>
</cp:coreProperties>
</file>