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8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74" r:id="rId14"/>
    <p:sldId id="275" r:id="rId15"/>
    <p:sldId id="276" r:id="rId16"/>
    <p:sldId id="277" r:id="rId17"/>
    <p:sldId id="278" r:id="rId18"/>
    <p:sldId id="279" r:id="rId19"/>
    <p:sldId id="280" r:id="rId20"/>
    <p:sldId id="281" r:id="rId21"/>
    <p:sldId id="282" r:id="rId22"/>
    <p:sldId id="283" r:id="rId23"/>
    <p:sldId id="284" r:id="rId24"/>
    <p:sldId id="285" r:id="rId25"/>
    <p:sldId id="286" r:id="rId26"/>
    <p:sldId id="287" r:id="rId27"/>
    <p:sldId id="288" r:id="rId28"/>
    <p:sldId id="289" r:id="rId29"/>
    <p:sldId id="290" r:id="rId30"/>
    <p:sldId id="291" r:id="rId31"/>
    <p:sldId id="292" r:id="rId32"/>
    <p:sldId id="293" r:id="rId33"/>
    <p:sldId id="294" r:id="rId34"/>
    <p:sldId id="295" r:id="rId35"/>
    <p:sldId id="296" r:id="rId36"/>
    <p:sldId id="297" r:id="rId37"/>
    <p:sldId id="298" r:id="rId38"/>
    <p:sldId id="299" r:id="rId39"/>
    <p:sldId id="300" r:id="rId40"/>
    <p:sldId id="301" r:id="rId41"/>
    <p:sldId id="302" r:id="rId42"/>
    <p:sldId id="303" r:id="rId43"/>
    <p:sldId id="304" r:id="rId44"/>
    <p:sldId id="305" r:id="rId45"/>
    <p:sldId id="306" r:id="rId46"/>
    <p:sldId id="307" r:id="rId47"/>
    <p:sldId id="308" r:id="rId48"/>
    <p:sldId id="309" r:id="rId49"/>
    <p:sldId id="310" r:id="rId50"/>
    <p:sldId id="311" r:id="rId51"/>
    <p:sldId id="312" r:id="rId52"/>
    <p:sldId id="313" r:id="rId53"/>
    <p:sldId id="314" r:id="rId54"/>
    <p:sldId id="315" r:id="rId55"/>
    <p:sldId id="316" r:id="rId56"/>
    <p:sldId id="317" r:id="rId57"/>
    <p:sldId id="318" r:id="rId58"/>
    <p:sldId id="319" r:id="rId59"/>
    <p:sldId id="320" r:id="rId60"/>
    <p:sldId id="321" r:id="rId61"/>
    <p:sldId id="322" r:id="rId62"/>
    <p:sldId id="323" r:id="rId63"/>
    <p:sldId id="324" r:id="rId64"/>
    <p:sldId id="325" r:id="rId65"/>
    <p:sldId id="326" r:id="rId66"/>
    <p:sldId id="327" r:id="rId67"/>
    <p:sldId id="328" r:id="rId68"/>
    <p:sldId id="329" r:id="rId69"/>
    <p:sldId id="330" r:id="rId70"/>
    <p:sldId id="331" r:id="rId71"/>
    <p:sldId id="332" r:id="rId72"/>
    <p:sldId id="333" r:id="rId73"/>
    <p:sldId id="334" r:id="rId74"/>
    <p:sldId id="335" r:id="rId75"/>
    <p:sldId id="336" r:id="rId76"/>
    <p:sldId id="337" r:id="rId77"/>
    <p:sldId id="338" r:id="rId78"/>
    <p:sldId id="339" r:id="rId79"/>
    <p:sldId id="340" r:id="rId80"/>
    <p:sldId id="341" r:id="rId81"/>
    <p:sldId id="342" r:id="rId82"/>
    <p:sldId id="343" r:id="rId83"/>
    <p:sldId id="344" r:id="rId84"/>
    <p:sldId id="345" r:id="rId85"/>
    <p:sldId id="346" r:id="rId86"/>
    <p:sldId id="347" r:id="rId87"/>
    <p:sldId id="348" r:id="rId88"/>
    <p:sldId id="349" r:id="rId89"/>
    <p:sldId id="350" r:id="rId90"/>
    <p:sldId id="351" r:id="rId91"/>
    <p:sldId id="352" r:id="rId92"/>
    <p:sldId id="353" r:id="rId93"/>
    <p:sldId id="354" r:id="rId94"/>
    <p:sldId id="355" r:id="rId95"/>
    <p:sldId id="356" r:id="rId96"/>
    <p:sldId id="357" r:id="rId97"/>
    <p:sldId id="358" r:id="rId98"/>
    <p:sldId id="359" r:id="rId99"/>
    <p:sldId id="360" r:id="rId100"/>
    <p:sldId id="361" r:id="rId101"/>
    <p:sldId id="362" r:id="rId102"/>
    <p:sldId id="363" r:id="rId103"/>
    <p:sldId id="364" r:id="rId104"/>
    <p:sldId id="365" r:id="rId105"/>
    <p:sldId id="366" r:id="rId106"/>
    <p:sldId id="367" r:id="rId10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18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2296" userDrawn="1">
          <p15:clr>
            <a:srgbClr val="A4A3A4"/>
          </p15:clr>
        </p15:guide>
        <p15:guide id="4" orient="horz" pos="200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FFF6D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16" autoAdjust="0"/>
    <p:restoredTop sz="94660"/>
  </p:normalViewPr>
  <p:slideViewPr>
    <p:cSldViewPr snapToGrid="0" showGuides="1">
      <p:cViewPr varScale="1">
        <p:scale>
          <a:sx n="114" d="100"/>
          <a:sy n="114" d="100"/>
        </p:scale>
        <p:origin x="354" y="108"/>
      </p:cViewPr>
      <p:guideLst>
        <p:guide orient="horz" pos="618"/>
        <p:guide pos="3840"/>
        <p:guide orient="horz" pos="2296"/>
        <p:guide orient="horz" pos="2001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presProps" Target="pres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1BA9721-793A-49FC-B847-08E41C12F9DC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C215E2D-BA68-42DA-9C1C-EAF99F336437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832190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9679394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11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427344236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42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5950309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630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89059519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93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734837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14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48693574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3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193761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65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85067319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96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7533647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16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98760329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89819860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37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4019913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78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9236580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508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81158279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39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3943832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484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908051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152500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19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86303018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5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6204037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70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2164745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/>
          <p:cNvSpPr>
            <a:spLocks noRo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070337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82155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9029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0403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40514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4707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155320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63628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0474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87801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85742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57529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39C88D-FB36-4DF7-84C8-45D373833483}" type="datetimeFigureOut">
              <a:rPr lang="en-GB" smtClean="0"/>
              <a:t>25/09/2016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29799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/>
          </p:cNvSpPr>
          <p:nvPr>
            <p:ph type="title" idx="4294967295"/>
          </p:nvPr>
        </p:nvSpPr>
        <p:spPr>
          <a:xfrm>
            <a:off x="2173545" y="2362549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sz="72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Aspects of Transfusion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1321657"/>
      </p:ext>
    </p:extLst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8003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79627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Cytokine generation.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role of cytokines in the pathogenesis of 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Hypotensive reactions.</a:t>
            </a:r>
          </a:p>
          <a:p>
            <a:pPr lvl="1"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4163551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003" grpId="0" build="p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462254"/>
            <a:ext cx="7772400" cy="2968625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Heparin-induced thrombocytopenia (HIT).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Drug-related thrombocytopenia.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components implicating PTP: Most reported cases involve RBCs.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268104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642" grpId="0" build="p" bldLvl="5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Course of the Disease.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5284606"/>
      </p:ext>
    </p:extLst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702957"/>
            <a:ext cx="7772400" cy="4751387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Usually self-limiting.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Mortality 7-10% (early in the course).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If not treated, lasts, on average 2 weeks (range 1 to 4 weeks).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Remission (platelet count &gt;100x10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 is, on average, 24 days (range 6 to 70 days).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872399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4" grpId="0" build="p" bldLvl="5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0427880"/>
      </p:ext>
    </p:extLst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58750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IVIgG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(2gdL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over 2 days).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85% respond.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 steroids/plasma exchange.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5795498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786" grpId="0" build="p" bldLvl="5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Prevention.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2373964"/>
      </p:ext>
    </p:extLst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858984"/>
            <a:ext cx="7772400" cy="2635207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HPA-compatible blood.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Leukodepleted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blood.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08606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58" grpId="0" build="p" bldLvl="5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9027" name="Rectangle 3"/>
          <p:cNvSpPr>
            <a:spLocks noGrp="1"/>
          </p:cNvSpPr>
          <p:nvPr>
            <p:ph type="body" idx="4294967295"/>
          </p:nvPr>
        </p:nvSpPr>
        <p:spPr>
          <a:xfrm>
            <a:off x="2215984" y="155546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purpura (PTP).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Mechanism of autologous platelet destruction.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514902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7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30051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83949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Course of the disease.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Prevention.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817993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051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/>
          </p:cNvSpPr>
          <p:nvPr>
            <p:ph type="title" idx="4294967295"/>
          </p:nvPr>
        </p:nvSpPr>
        <p:spPr>
          <a:xfrm>
            <a:off x="219948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Acute Haemolytic Transfusion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76322403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4022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Symptoms: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Apprehension.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Flushing.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Pain at VP site.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Pain in chest, abdomen, loin.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631924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194" grpId="0" build="p" bldLvl="5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744816"/>
            <a:ext cx="7772400" cy="48958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Generalised bleeding.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Haemoglobinaemia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Haemoglobinuria.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523727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242" grpId="0" build="p" bldLvl="5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 of Serious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447217"/>
      </p:ext>
    </p:extLst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14022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Re-check patient identity and ABO group.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Expiry date.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Urine output.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Volume, haemoglobinuria,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etc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en-GB" altLang="en-US" b="1" i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558798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314" grpId="0" build="p" bldLvl="5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64827"/>
            <a:ext cx="7772400" cy="5456238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samples from patient.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ABO group, antibody screen and cross-match.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DAT and eluate, even if the DAT is negative.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FBC and platelets.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Coagulation screen.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culture.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Biochemistry.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994893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338" grpId="0" build="p" bldLvl="5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Example.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88868655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19811" name="Rectangle 3"/>
          <p:cNvSpPr>
            <a:spLocks noGrp="1"/>
          </p:cNvSpPr>
          <p:nvPr>
            <p:ph type="body" idx="4294967295"/>
          </p:nvPr>
        </p:nvSpPr>
        <p:spPr>
          <a:xfrm>
            <a:off x="2223520" y="1598082"/>
            <a:ext cx="7772400" cy="4114800"/>
          </a:xfrm>
        </p:spPr>
        <p:txBody>
          <a:bodyPr/>
          <a:lstStyle/>
          <a:p>
            <a:pPr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Acute haemolytic transfusion reaction.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 of serious reactions.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Example.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085940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1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921544"/>
            <a:ext cx="7772400" cy="4510087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Anti-A reacts with the A antigen.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activates the complement cascade from C1q to C9a.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causes membrane damage.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Resulting in intravascular haemolysis.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298764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386" grpId="0" build="p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10" name="Group 2"/>
          <p:cNvGrpSpPr>
            <a:grpSpLocks/>
          </p:cNvGrpSpPr>
          <p:nvPr/>
        </p:nvGrpSpPr>
        <p:grpSpPr bwMode="auto">
          <a:xfrm>
            <a:off x="1470450" y="830138"/>
            <a:ext cx="9251100" cy="4638676"/>
            <a:chOff x="-88" y="686"/>
            <a:chExt cx="6313" cy="2922"/>
          </a:xfrm>
        </p:grpSpPr>
        <p:sp>
          <p:nvSpPr>
            <p:cNvPr id="145411" name="Text Box 3"/>
            <p:cNvSpPr txBox="1">
              <a:spLocks noChangeArrowheads="1"/>
            </p:cNvSpPr>
            <p:nvPr/>
          </p:nvSpPr>
          <p:spPr bwMode="auto">
            <a:xfrm>
              <a:off x="2407" y="686"/>
              <a:ext cx="1734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Neutrophils</a:t>
              </a:r>
            </a:p>
          </p:txBody>
        </p:sp>
        <p:sp>
          <p:nvSpPr>
            <p:cNvPr id="145412" name="Text Box 4"/>
            <p:cNvSpPr txBox="1">
              <a:spLocks noChangeArrowheads="1"/>
            </p:cNvSpPr>
            <p:nvPr/>
          </p:nvSpPr>
          <p:spPr bwMode="auto">
            <a:xfrm>
              <a:off x="7" y="1079"/>
              <a:ext cx="185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Complement</a:t>
              </a:r>
            </a:p>
          </p:txBody>
        </p:sp>
        <p:sp>
          <p:nvSpPr>
            <p:cNvPr id="145413" name="Text Box 5"/>
            <p:cNvSpPr txBox="1">
              <a:spLocks noChangeArrowheads="1"/>
            </p:cNvSpPr>
            <p:nvPr/>
          </p:nvSpPr>
          <p:spPr bwMode="auto">
            <a:xfrm>
              <a:off x="4748" y="1079"/>
              <a:ext cx="147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Cytokines</a:t>
              </a:r>
            </a:p>
          </p:txBody>
        </p:sp>
        <p:sp>
          <p:nvSpPr>
            <p:cNvPr id="145414" name="Text Box 6"/>
            <p:cNvSpPr txBox="1">
              <a:spLocks noChangeArrowheads="1"/>
            </p:cNvSpPr>
            <p:nvPr/>
          </p:nvSpPr>
          <p:spPr bwMode="auto">
            <a:xfrm>
              <a:off x="2301" y="1448"/>
              <a:ext cx="1947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Macrophages</a:t>
              </a:r>
            </a:p>
          </p:txBody>
        </p:sp>
        <p:sp>
          <p:nvSpPr>
            <p:cNvPr id="145415" name="Text Box 7"/>
            <p:cNvSpPr txBox="1">
              <a:spLocks noChangeArrowheads="1"/>
            </p:cNvSpPr>
            <p:nvPr/>
          </p:nvSpPr>
          <p:spPr bwMode="auto">
            <a:xfrm>
              <a:off x="1321" y="1886"/>
              <a:ext cx="357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Activates clotting factors</a:t>
              </a:r>
            </a:p>
          </p:txBody>
        </p:sp>
        <p:sp>
          <p:nvSpPr>
            <p:cNvPr id="145416" name="Text Box 8"/>
            <p:cNvSpPr txBox="1">
              <a:spLocks noChangeArrowheads="1"/>
            </p:cNvSpPr>
            <p:nvPr/>
          </p:nvSpPr>
          <p:spPr bwMode="auto">
            <a:xfrm>
              <a:off x="-3" y="2318"/>
              <a:ext cx="173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Thrombosis</a:t>
              </a:r>
            </a:p>
          </p:txBody>
        </p:sp>
        <p:sp>
          <p:nvSpPr>
            <p:cNvPr id="145417" name="Text Box 9"/>
            <p:cNvSpPr txBox="1">
              <a:spLocks noChangeArrowheads="1"/>
            </p:cNvSpPr>
            <p:nvPr/>
          </p:nvSpPr>
          <p:spPr bwMode="auto">
            <a:xfrm>
              <a:off x="3921" y="2318"/>
              <a:ext cx="2294" cy="6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Consumption of</a:t>
              </a:r>
            </a:p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clotting factors</a:t>
              </a:r>
            </a:p>
          </p:txBody>
        </p:sp>
        <p:sp>
          <p:nvSpPr>
            <p:cNvPr id="145418" name="Text Box 10"/>
            <p:cNvSpPr txBox="1">
              <a:spLocks noChangeArrowheads="1"/>
            </p:cNvSpPr>
            <p:nvPr/>
          </p:nvSpPr>
          <p:spPr bwMode="auto">
            <a:xfrm>
              <a:off x="-88" y="3087"/>
              <a:ext cx="194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Organ failure</a:t>
              </a:r>
            </a:p>
          </p:txBody>
        </p:sp>
        <p:sp>
          <p:nvSpPr>
            <p:cNvPr id="145419" name="Text Box 11"/>
            <p:cNvSpPr txBox="1">
              <a:spLocks noChangeArrowheads="1"/>
            </p:cNvSpPr>
            <p:nvPr/>
          </p:nvSpPr>
          <p:spPr bwMode="auto">
            <a:xfrm>
              <a:off x="4899" y="3278"/>
              <a:ext cx="132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Bleeding</a:t>
              </a:r>
            </a:p>
          </p:txBody>
        </p:sp>
        <p:sp>
          <p:nvSpPr>
            <p:cNvPr id="145420" name="AutoShape 12"/>
            <p:cNvSpPr>
              <a:spLocks noChangeArrowheads="1"/>
            </p:cNvSpPr>
            <p:nvPr/>
          </p:nvSpPr>
          <p:spPr bwMode="auto">
            <a:xfrm>
              <a:off x="1968" y="1113"/>
              <a:ext cx="666" cy="306"/>
            </a:xfrm>
            <a:prstGeom prst="rightArrow">
              <a:avLst>
                <a:gd name="adj1" fmla="val 50000"/>
                <a:gd name="adj2" fmla="val 5441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1" name="AutoShape 13"/>
            <p:cNvSpPr>
              <a:spLocks noChangeArrowheads="1"/>
            </p:cNvSpPr>
            <p:nvPr/>
          </p:nvSpPr>
          <p:spPr bwMode="auto">
            <a:xfrm>
              <a:off x="4048" y="1113"/>
              <a:ext cx="666" cy="306"/>
            </a:xfrm>
            <a:prstGeom prst="rightArrow">
              <a:avLst>
                <a:gd name="adj1" fmla="val 50000"/>
                <a:gd name="adj2" fmla="val 5441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2" name="AutoShape 14"/>
            <p:cNvSpPr>
              <a:spLocks noChangeAspect="1" noChangeArrowheads="1"/>
            </p:cNvSpPr>
            <p:nvPr/>
          </p:nvSpPr>
          <p:spPr bwMode="auto">
            <a:xfrm rot="3000000">
              <a:off x="890" y="1495"/>
              <a:ext cx="615" cy="332"/>
            </a:xfrm>
            <a:prstGeom prst="rightArrow">
              <a:avLst>
                <a:gd name="adj1" fmla="val 50000"/>
                <a:gd name="adj2" fmla="val 4631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3" name="AutoShape 15"/>
            <p:cNvSpPr>
              <a:spLocks noChangeAspect="1" noChangeArrowheads="1"/>
            </p:cNvSpPr>
            <p:nvPr/>
          </p:nvSpPr>
          <p:spPr bwMode="auto">
            <a:xfrm rot="7500000">
              <a:off x="4906" y="1532"/>
              <a:ext cx="615" cy="331"/>
            </a:xfrm>
            <a:prstGeom prst="rightArrow">
              <a:avLst>
                <a:gd name="adj1" fmla="val 50000"/>
                <a:gd name="adj2" fmla="val 4645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4" name="AutoShape 16"/>
            <p:cNvSpPr>
              <a:spLocks noChangeArrowheads="1"/>
            </p:cNvSpPr>
            <p:nvPr/>
          </p:nvSpPr>
          <p:spPr bwMode="auto">
            <a:xfrm rot="1311451">
              <a:off x="3424" y="2217"/>
              <a:ext cx="453" cy="306"/>
            </a:xfrm>
            <a:prstGeom prst="rightArrow">
              <a:avLst>
                <a:gd name="adj1" fmla="val 50000"/>
                <a:gd name="adj2" fmla="val 3701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5" name="AutoShape 17"/>
            <p:cNvSpPr>
              <a:spLocks noChangeAspect="1" noChangeArrowheads="1"/>
            </p:cNvSpPr>
            <p:nvPr/>
          </p:nvSpPr>
          <p:spPr bwMode="auto">
            <a:xfrm rot="8383076">
              <a:off x="1714" y="2215"/>
              <a:ext cx="423" cy="332"/>
            </a:xfrm>
            <a:prstGeom prst="rightArrow">
              <a:avLst>
                <a:gd name="adj1" fmla="val 50000"/>
                <a:gd name="adj2" fmla="val 3185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6" name="AutoShape 18"/>
            <p:cNvSpPr>
              <a:spLocks noChangeAspect="1" noChangeArrowheads="1"/>
            </p:cNvSpPr>
            <p:nvPr/>
          </p:nvSpPr>
          <p:spPr bwMode="auto">
            <a:xfrm rot="5400000">
              <a:off x="656" y="2761"/>
              <a:ext cx="460" cy="332"/>
            </a:xfrm>
            <a:prstGeom prst="rightArrow">
              <a:avLst>
                <a:gd name="adj1" fmla="val 50000"/>
                <a:gd name="adj2" fmla="val 34639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7" name="AutoShape 19"/>
            <p:cNvSpPr>
              <a:spLocks noChangeAspect="1" noChangeArrowheads="1"/>
            </p:cNvSpPr>
            <p:nvPr/>
          </p:nvSpPr>
          <p:spPr bwMode="auto">
            <a:xfrm rot="5400000">
              <a:off x="5360" y="2977"/>
              <a:ext cx="412" cy="332"/>
            </a:xfrm>
            <a:prstGeom prst="rightArrow">
              <a:avLst>
                <a:gd name="adj1" fmla="val 50000"/>
                <a:gd name="adj2" fmla="val 3102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21" name="Rectangle 20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22" name="Oval 21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23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95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6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7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8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9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1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2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3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4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5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6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07" name="AutoShape 20"/>
              <p:cNvCxnSpPr>
                <a:cxnSpLocks noChangeAspect="1" noChangeShapeType="1"/>
                <a:stCxn id="306" idx="3"/>
                <a:endCxn id="306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8" name="AutoShape 21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AutoShape 22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AutoShape 23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AutoShape 24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AutoShape 25"/>
              <p:cNvCxnSpPr>
                <a:cxnSpLocks noChangeAspect="1" noChangeShapeType="1"/>
                <a:stCxn id="300" idx="3"/>
                <a:endCxn id="300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AutoShape 26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4" name="AutoShape 27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5" name="AutoShape 28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6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7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8" name="AutoShape 31"/>
              <p:cNvCxnSpPr>
                <a:cxnSpLocks noChangeAspect="1" noChangeShapeType="1"/>
                <a:stCxn id="300" idx="1"/>
                <a:endCxn id="300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9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0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1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2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3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4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5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6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7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8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9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30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31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2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4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25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6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7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1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3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4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5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6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7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8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9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40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41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42" name="AutoShape 143"/>
              <p:cNvCxnSpPr>
                <a:cxnSpLocks noChangeAspect="1" noChangeShapeType="1"/>
                <a:stCxn id="49" idx="0"/>
                <a:endCxn id="46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3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51" name="AutoShape 152"/>
              <p:cNvCxnSpPr>
                <a:cxnSpLocks noChangeAspect="1" noChangeShapeType="1"/>
                <a:stCxn id="50" idx="3"/>
                <a:endCxn id="50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2" name="AutoShape 153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3" name="AutoShape 154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4" name="AutoShape 155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5" name="AutoShape 156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6" name="AutoShape 157"/>
              <p:cNvCxnSpPr>
                <a:cxnSpLocks noChangeAspect="1" noChangeShapeType="1"/>
                <a:stCxn id="44" idx="3"/>
                <a:endCxn id="44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7" name="AutoShape 158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8" name="AutoShape 159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9" name="AutoShape 160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0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1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2" name="AutoShape 163"/>
              <p:cNvCxnSpPr>
                <a:cxnSpLocks noChangeAspect="1" noChangeShapeType="1"/>
                <a:stCxn id="44" idx="1"/>
                <a:endCxn id="44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63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4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5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6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7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8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9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0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4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5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6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7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6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7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8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9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90" name="AutoShape 191"/>
              <p:cNvCxnSpPr>
                <a:cxnSpLocks noChangeAspect="1" noChangeShapeType="1"/>
                <a:stCxn id="99" idx="0"/>
                <a:endCxn id="95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1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6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7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8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9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0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1" name="AutoShape 202"/>
              <p:cNvCxnSpPr>
                <a:cxnSpLocks noChangeAspect="1" noChangeShapeType="1"/>
                <a:stCxn id="100" idx="3"/>
                <a:endCxn id="100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2" name="AutoShape 203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3" name="AutoShape 204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4" name="AutoShape 205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5" name="AutoShape 206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6" name="AutoShape 207"/>
              <p:cNvCxnSpPr>
                <a:cxnSpLocks noChangeAspect="1" noChangeShapeType="1"/>
                <a:stCxn id="93" idx="3"/>
                <a:endCxn id="93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7" name="AutoShape 208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8" name="AutoShape 209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9" name="AutoShape 210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0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1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2" name="AutoShape 213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3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4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5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6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7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8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9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0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1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2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3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4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5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6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7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5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7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8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9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40" name="AutoShape 241"/>
              <p:cNvCxnSpPr>
                <a:cxnSpLocks noChangeAspect="1" noChangeShapeType="1"/>
                <a:stCxn id="149" idx="0"/>
                <a:endCxn id="145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1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3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4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5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6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7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8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9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0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51" name="AutoShape 252"/>
              <p:cNvCxnSpPr>
                <a:cxnSpLocks noChangeAspect="1" noChangeShapeType="1"/>
                <a:stCxn id="150" idx="3"/>
                <a:endCxn id="150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2" name="AutoShape 253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3" name="AutoShape 254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4" name="AutoShape 255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5" name="AutoShape 256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6" name="AutoShape 257"/>
              <p:cNvCxnSpPr>
                <a:cxnSpLocks noChangeAspect="1" noChangeShapeType="1"/>
                <a:stCxn id="143" idx="3"/>
                <a:endCxn id="143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7" name="AutoShape 258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8" name="AutoShape 259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9" name="AutoShape 260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0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1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2" name="AutoShape 263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63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4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5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6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7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8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9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0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4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5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6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7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8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9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90" name="AutoShape 291"/>
              <p:cNvCxnSpPr>
                <a:cxnSpLocks noChangeAspect="1" noChangeShapeType="1"/>
                <a:stCxn id="199" idx="0"/>
                <a:endCxn id="195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1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2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3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6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8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0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01" name="AutoShape 302"/>
              <p:cNvCxnSpPr>
                <a:cxnSpLocks noChangeAspect="1" noChangeShapeType="1"/>
                <a:stCxn id="200" idx="3"/>
                <a:endCxn id="200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2" name="AutoShape 303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3" name="AutoShape 304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AutoShape 305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AutoShape 306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6" name="AutoShape 307"/>
              <p:cNvCxnSpPr>
                <a:cxnSpLocks noChangeAspect="1" noChangeShapeType="1"/>
                <a:stCxn id="193" idx="3"/>
                <a:endCxn id="193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7" name="AutoShape 308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8" name="AutoShape 309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9" name="AutoShape 310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0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1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2" name="AutoShape 313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3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4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5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6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7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8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9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0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1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2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3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4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5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6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7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6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7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8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9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40" name="AutoShape 341"/>
              <p:cNvCxnSpPr>
                <a:cxnSpLocks noChangeAspect="1" noChangeShapeType="1"/>
                <a:stCxn id="249" idx="0"/>
                <a:endCxn id="245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1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2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3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4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5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6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7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8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9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0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51" name="AutoShape 352"/>
              <p:cNvCxnSpPr>
                <a:cxnSpLocks noChangeAspect="1" noChangeShapeType="1"/>
                <a:stCxn id="250" idx="3"/>
                <a:endCxn id="250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AutoShape 353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AutoShape 354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4" name="AutoShape 355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5" name="AutoShape 356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6" name="AutoShape 357"/>
              <p:cNvCxnSpPr>
                <a:cxnSpLocks noChangeAspect="1" noChangeShapeType="1"/>
                <a:stCxn id="243" idx="3"/>
                <a:endCxn id="243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7" name="AutoShape 358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8" name="AutoShape 359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9" name="AutoShape 360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0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1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2" name="AutoShape 363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3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4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5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6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7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8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9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0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4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5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6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7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1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8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9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1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2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3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4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2204999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9041420"/>
      </p:ext>
    </p:extLst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002410"/>
            <a:ext cx="7772400" cy="44196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Hypotension, Shock.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Free haemoglobin binds nitric oxide.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 excessive vasoconstriction.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492134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58" grpId="0" build="p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 of an ABO Incompatible Transfusion.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1886018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951774"/>
            <a:ext cx="7772400" cy="4495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 saline infusion.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 shock.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Monitor urine output.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Maintain urine output &gt;100mL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hour.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485113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530" grpId="0" build="p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373346"/>
            <a:ext cx="7772400" cy="362267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Frusemide if urine output &lt;100mL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hour.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Dialysis for renal failure.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components for DIC with bleeding.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87887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554" grpId="0" build="p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Delayed Haemolytic Transfusion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5781770"/>
      </p:ext>
    </p:extLst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783828"/>
            <a:ext cx="7772400" cy="2817813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Occurs 24 hours or more after the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Usually &gt;7-10 days due to anamnestic response of red cell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alloantigens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to which the patient has been previously sensitised.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998518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02" grpId="0" build="p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939015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sz="24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Fall in haemoglobin.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Jaundice.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Haemoglobinuria.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 (very rarely).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41296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6" grpId="0" build="p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0835" name="Rectangle 3"/>
          <p:cNvSpPr>
            <a:spLocks noGrp="1"/>
          </p:cNvSpPr>
          <p:nvPr>
            <p:ph type="body" idx="4294967295"/>
          </p:nvPr>
        </p:nvSpPr>
        <p:spPr>
          <a:xfrm>
            <a:off x="2223520" y="1589690"/>
            <a:ext cx="7772400" cy="4114800"/>
          </a:xfrm>
        </p:spPr>
        <p:txBody>
          <a:bodyPr/>
          <a:lstStyle/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 of an ABO incompatible transfusion.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8375099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5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Haematological and Serological Features.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68035142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939015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Spherocytosis.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Positive DAT.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 in serum (usually).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 eluted from red cells.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171975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74" grpId="0" build="p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358895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 of Blood Components.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03235081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955768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Feeling unwell.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905034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6" grpId="0" build="p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392024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Nausea.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Vomiting.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Dyspnoea.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Shock.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39467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770" grpId="0" build="p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714105"/>
            <a:ext cx="7772400" cy="2944813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Death.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2572361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4" grpId="0" build="p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/>
          </p:cNvSpPr>
          <p:nvPr>
            <p:ph type="title" idx="4294967295"/>
          </p:nvPr>
        </p:nvSpPr>
        <p:spPr>
          <a:xfrm>
            <a:off x="2096331" y="2681288"/>
            <a:ext cx="8091882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Components/Organisms.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753986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945864"/>
            <a:ext cx="7772400" cy="4495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units; RBC/platelets.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Organism depends upon type and storage of components.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culture, culture of bag.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Contact donor; arm swab culture.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7434657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2" grpId="0" build="p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/>
          </p:cNvSpPr>
          <p:nvPr>
            <p:ph type="title" idx="4294967295"/>
          </p:nvPr>
        </p:nvSpPr>
        <p:spPr>
          <a:xfrm>
            <a:off x="2239888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Transfusion-associated Acute Lung Injury (TRALI).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590606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1859" name="Rectangle 3"/>
          <p:cNvSpPr>
            <a:spLocks noGrp="1"/>
          </p:cNvSpPr>
          <p:nvPr>
            <p:ph type="body" idx="4294967295"/>
          </p:nvPr>
        </p:nvSpPr>
        <p:spPr>
          <a:xfrm>
            <a:off x="2209800" y="1590298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Delayed haemolytic transfusion reaction.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Definition.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Haematological and serological features.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60381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59" grpId="0" build="p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See separate lecture on TRALI.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76587835"/>
      </p:ext>
    </p:extLst>
  </p:cSld>
  <p:clrMapOvr>
    <a:masterClrMapping/>
  </p:clrMapOvr>
  <p:transition>
    <p:blinds dir="vert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/>
          </p:cNvSpPr>
          <p:nvPr>
            <p:ph type="title" idx="4294967295"/>
          </p:nvPr>
        </p:nvSpPr>
        <p:spPr>
          <a:xfrm>
            <a:off x="2198689" y="2857500"/>
            <a:ext cx="7793037" cy="11430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/>
              <a:t>Transfusion-associated Graft-</a:t>
            </a:r>
            <a:r>
              <a:rPr lang="en-GB" altLang="en-US" i="1"/>
              <a:t>versus</a:t>
            </a:r>
            <a:r>
              <a:rPr lang="en-GB" altLang="en-US"/>
              <a:t>-host Disease (TAG</a:t>
            </a:r>
            <a:r>
              <a:rPr lang="en-GB" altLang="en-US" i="1"/>
              <a:t>v</a:t>
            </a:r>
            <a:r>
              <a:rPr lang="en-GB" altLang="en-US"/>
              <a:t>HD).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8171064"/>
      </p:ext>
    </p:extLst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552133"/>
            <a:ext cx="7772400" cy="3260510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Caused by engraftment and proliferation of donor T lymphocytes in the recipient.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Activated donor T lymphocytes produce cytokines, causing inflammation and tissue damage.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74220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938" grpId="0" build="p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995737"/>
            <a:ext cx="7772400" cy="23685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Sharing of HLA haplotypes.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Defective recipient cell-mediated immunity.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28624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962" grpId="0" build="p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90979052"/>
      </p:ext>
    </p:extLst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699711"/>
            <a:ext cx="7772400" cy="4999038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Onset 1 to 2 weeks                     post-transfusion.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Fever, skin rash.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Diarrhoea.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Hepatitis.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Pancytopenia.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&gt;90% mortality.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495654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0" grpId="0" build="p" bldLvl="5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936542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Diagnosis.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Skin biopsy.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DNA analysis.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24307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4" grpId="0" build="p" bldLvl="5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1385519"/>
      </p:ext>
    </p:extLst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754643"/>
            <a:ext cx="7772400" cy="4846638"/>
          </a:xfrm>
        </p:spPr>
        <p:txBody>
          <a:bodyPr/>
          <a:lstStyle/>
          <a:p>
            <a:pPr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Donor samples.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Fresh sample – 10-20mL EDTA.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Recipient sample.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Pre-transfusion (whatever is available).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– 10-20mL EDTA.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Hair follicles, nail clippings, e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tc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as an alternative source of pre-transfusion DNA.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345131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2" grpId="0" build="p" bldLvl="5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652267"/>
            <a:ext cx="7772400" cy="3062288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Skin, affected and unaffected areas.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Spleen (post-mortem).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326722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6" grpId="0" build="p" bldLvl="5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2883" name="Rectangle 3"/>
          <p:cNvSpPr>
            <a:spLocks noGrp="1"/>
          </p:cNvSpPr>
          <p:nvPr>
            <p:ph type="body" idx="4294967295"/>
          </p:nvPr>
        </p:nvSpPr>
        <p:spPr>
          <a:xfrm>
            <a:off x="2209800" y="158200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components/organisms.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8012057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883" grpId="0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/>
          </p:cNvSpPr>
          <p:nvPr>
            <p:ph type="title" idx="4294967295"/>
          </p:nvPr>
        </p:nvSpPr>
        <p:spPr>
          <a:xfrm>
            <a:off x="2230559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Gamma Irradiation; Indications.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3654159"/>
      </p:ext>
    </p:extLst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615086"/>
            <a:ext cx="7772400" cy="3146425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Donations from first or second degree relatives.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 HLA selected platelets.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Foetus IUT and subsequent exchange/top-up transfusions.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167587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4" grpId="0" build="p" bldLvl="5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792459"/>
            <a:ext cx="7772400" cy="3817938"/>
          </a:xfrm>
        </p:spPr>
        <p:txBody>
          <a:bodyPr>
            <a:no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Infants receiving exchange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Granulocyte transfusion (Buffy coat).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with evidence of an underlying state (except 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muco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-cutaneous candidiasis and HIV).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211615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78" grpId="0" build="p" bldLvl="5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942919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Allogeneic BMT from conditioning therapy until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prophylaxis is completed (usually 6 months) or until the lymphocyte count is &gt;1x10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can be immunosuppressive.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Active 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 continue irradiation.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03544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02" grpId="0" build="p" bldLvl="5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/>
          </p:cNvSpPr>
          <p:nvPr>
            <p:ph type="body" idx="4294967295"/>
          </p:nvPr>
        </p:nvSpPr>
        <p:spPr>
          <a:xfrm>
            <a:off x="2230559" y="1741838"/>
            <a:ext cx="7772400" cy="287972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 donors.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transfused to bone marrow donors prior to, or during the harvest.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on purine analogues.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54655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6" grpId="0" build="p" bldLvl="5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Components Needing Irradiation</a:t>
            </a:r>
            <a:b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for Patients at Risk.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7581723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668914"/>
            <a:ext cx="7772400" cy="302577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Red cells.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Any other cellular components.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029551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74" grpId="0" build="p" bldLvl="5" autoUpdateAnimBg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Shelf-life                 Post-irradiation.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3608570"/>
      </p:ext>
    </p:extLst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733947"/>
            <a:ext cx="7772400" cy="29273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Exchange and IUT RBCs = 24 hours.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Top-up and other RBCs  = 14 days.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		 	    =   5 days.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08091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22" grpId="0" build="p" bldLvl="5" autoUpdateAnimBg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Not Necessary to Irradiate.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5616889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3907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9031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Transfusion-associated graft-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versus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-host disease (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558334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7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/>
          </p:cNvSpPr>
          <p:nvPr>
            <p:ph type="body" idx="4294967295"/>
          </p:nvPr>
        </p:nvSpPr>
        <p:spPr>
          <a:xfrm>
            <a:off x="2199872" y="346122"/>
            <a:ext cx="7772400" cy="5694362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Fresh frozen plasma.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Cryoprecipitate.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Frozen red cells.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Fractionated blood products.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Albumin.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Clotting factors.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Anti-D immunoglobulin.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731209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70" grpId="0" build="p" bldLvl="5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Deficiency with </a:t>
            </a:r>
            <a:b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6069185"/>
      </p:ext>
    </p:extLst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3890556"/>
      </p:ext>
    </p:extLst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13036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Immediate reaction.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Dyspnoea.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Wheeze.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0747721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442" grpId="0" build="p" bldLvl="5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/>
          </p:cNvSpPr>
          <p:nvPr>
            <p:ph type="body" idx="4294967295"/>
          </p:nvPr>
        </p:nvSpPr>
        <p:spPr>
          <a:xfrm>
            <a:off x="2247188" y="113315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Stridor.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Rash.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Angioedema.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459064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466" grpId="0" build="p" bldLvl="5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 of Anaphylactic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5669430"/>
      </p:ext>
    </p:extLst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13036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Stop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Maintain venous access.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Adrenaline.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Piriton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894327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14" grpId="0" build="p" bldLvl="5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3538" name="Group 2"/>
          <p:cNvGraphicFramePr>
            <a:graphicFrameLocks noGrp="1"/>
          </p:cNvGraphicFramePr>
          <p:nvPr>
            <p:ph type="tbl" idx="4294967295"/>
            <p:extLst>
              <p:ext uri="{D42A27DB-BD31-4B8C-83A1-F6EECF244321}">
                <p14:modId xmlns:p14="http://schemas.microsoft.com/office/powerpoint/2010/main" val="424425005"/>
              </p:ext>
            </p:extLst>
          </p:nvPr>
        </p:nvGraphicFramePr>
        <p:xfrm>
          <a:off x="2191411" y="807902"/>
          <a:ext cx="7772400" cy="4259263"/>
        </p:xfrm>
        <a:graphic>
          <a:graphicData uri="http://schemas.openxmlformats.org/drawingml/2006/table">
            <a:tbl>
              <a:tblPr/>
              <a:tblGrid>
                <a:gridCol w="3886200">
                  <a:extLst>
                    <a:ext uri="{9D8B030D-6E8A-4147-A177-3AD203B41FA5}">
                      <a16:colId xmlns:a16="http://schemas.microsoft.com/office/drawing/2014/main" val="501512417"/>
                    </a:ext>
                  </a:extLst>
                </a:gridCol>
                <a:gridCol w="3886200">
                  <a:extLst>
                    <a:ext uri="{9D8B030D-6E8A-4147-A177-3AD203B41FA5}">
                      <a16:colId xmlns:a16="http://schemas.microsoft.com/office/drawing/2014/main" val="2575102851"/>
                    </a:ext>
                  </a:extLst>
                </a:gridCol>
              </a:tblGrid>
              <a:tr h="1516063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IgA Deficiency.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700.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800253"/>
                  </a:ext>
                </a:extLst>
              </a:tr>
              <a:tr h="1371600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IgA Deficiency with Antibodies.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2, 300.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50350"/>
                  </a:ext>
                </a:extLst>
              </a:tr>
              <a:tr h="1371600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Anaphylactic Reactions.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20x10</a:t>
                      </a:r>
                      <a:r>
                        <a:rPr kumimoji="0" lang="en-GB" altLang="en-US" sz="2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3</a:t>
                      </a: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 to 1 in 50x10</a:t>
                      </a:r>
                      <a:r>
                        <a:rPr kumimoji="0" lang="en-GB" altLang="en-US" sz="2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3</a:t>
                      </a: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2519830"/>
                  </a:ext>
                </a:extLst>
              </a:tr>
            </a:tbl>
          </a:graphicData>
        </a:graphic>
      </p:graphicFrame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9883226"/>
      </p:ext>
    </p:extLst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Antigen-antibody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9203745"/>
      </p:ext>
    </p:extLst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586" name="Group 2"/>
          <p:cNvGrpSpPr>
            <a:grpSpLocks/>
          </p:cNvGrpSpPr>
          <p:nvPr/>
        </p:nvGrpSpPr>
        <p:grpSpPr bwMode="auto">
          <a:xfrm>
            <a:off x="1958806" y="1311654"/>
            <a:ext cx="8271456" cy="3767138"/>
            <a:chOff x="297" y="1299"/>
            <a:chExt cx="5645" cy="2373"/>
          </a:xfrm>
        </p:grpSpPr>
        <p:sp>
          <p:nvSpPr>
            <p:cNvPr id="195587" name="Text Box 3"/>
            <p:cNvSpPr txBox="1">
              <a:spLocks noChangeArrowheads="1"/>
            </p:cNvSpPr>
            <p:nvPr/>
          </p:nvSpPr>
          <p:spPr bwMode="auto">
            <a:xfrm>
              <a:off x="1047" y="1299"/>
              <a:ext cx="4143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Anti-IgA bound to mast cells reacts with IgA.</a:t>
              </a:r>
            </a:p>
          </p:txBody>
        </p:sp>
        <p:sp>
          <p:nvSpPr>
            <p:cNvPr id="195588" name="Text Box 4"/>
            <p:cNvSpPr txBox="1">
              <a:spLocks noChangeArrowheads="1"/>
            </p:cNvSpPr>
            <p:nvPr/>
          </p:nvSpPr>
          <p:spPr bwMode="auto">
            <a:xfrm>
              <a:off x="2033" y="1731"/>
              <a:ext cx="21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Mast cells </a:t>
              </a:r>
              <a:r>
                <a:rPr lang="en-GB" altLang="en-US" b="1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degranulate</a:t>
              </a:r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95589" name="Text Box 5"/>
            <p:cNvSpPr txBox="1">
              <a:spLocks noChangeArrowheads="1"/>
            </p:cNvSpPr>
            <p:nvPr/>
          </p:nvSpPr>
          <p:spPr bwMode="auto">
            <a:xfrm>
              <a:off x="2513" y="2259"/>
              <a:ext cx="1218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Histamines.</a:t>
              </a:r>
            </a:p>
            <a:p>
              <a:pPr algn="ctr"/>
              <a:r>
                <a:rPr lang="en-GB" altLang="en-US" b="1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Leucotrines</a:t>
              </a:r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Cytokines.</a:t>
              </a:r>
            </a:p>
          </p:txBody>
        </p:sp>
        <p:sp>
          <p:nvSpPr>
            <p:cNvPr id="195590" name="Text Box 6"/>
            <p:cNvSpPr txBox="1">
              <a:spLocks noChangeArrowheads="1"/>
            </p:cNvSpPr>
            <p:nvPr/>
          </p:nvSpPr>
          <p:spPr bwMode="auto">
            <a:xfrm>
              <a:off x="2433" y="3439"/>
              <a:ext cx="137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Brochospasm</a:t>
              </a:r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95591" name="Text Box 7"/>
            <p:cNvSpPr txBox="1">
              <a:spLocks noChangeArrowheads="1"/>
            </p:cNvSpPr>
            <p:nvPr/>
          </p:nvSpPr>
          <p:spPr bwMode="auto">
            <a:xfrm>
              <a:off x="297" y="3439"/>
              <a:ext cx="129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Endothelium.</a:t>
              </a:r>
            </a:p>
          </p:txBody>
        </p:sp>
        <p:sp>
          <p:nvSpPr>
            <p:cNvPr id="195592" name="Line 8"/>
            <p:cNvSpPr>
              <a:spLocks noChangeShapeType="1"/>
            </p:cNvSpPr>
            <p:nvPr/>
          </p:nvSpPr>
          <p:spPr bwMode="auto">
            <a:xfrm>
              <a:off x="3120" y="1968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3" name="Line 9"/>
            <p:cNvSpPr>
              <a:spLocks noChangeShapeType="1"/>
            </p:cNvSpPr>
            <p:nvPr/>
          </p:nvSpPr>
          <p:spPr bwMode="auto">
            <a:xfrm>
              <a:off x="3120" y="2832"/>
              <a:ext cx="0" cy="62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4" name="Text Box 10"/>
            <p:cNvSpPr txBox="1">
              <a:spLocks noChangeArrowheads="1"/>
            </p:cNvSpPr>
            <p:nvPr/>
          </p:nvSpPr>
          <p:spPr bwMode="auto">
            <a:xfrm>
              <a:off x="4663" y="3439"/>
              <a:ext cx="127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Vasodilation.</a:t>
              </a:r>
            </a:p>
          </p:txBody>
        </p:sp>
        <p:sp>
          <p:nvSpPr>
            <p:cNvPr id="195595" name="Line 11"/>
            <p:cNvSpPr>
              <a:spLocks noChangeShapeType="1"/>
            </p:cNvSpPr>
            <p:nvPr/>
          </p:nvSpPr>
          <p:spPr bwMode="auto">
            <a:xfrm flipH="1">
              <a:off x="936" y="2592"/>
              <a:ext cx="1612" cy="8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6" name="Line 12"/>
            <p:cNvSpPr>
              <a:spLocks noChangeShapeType="1"/>
            </p:cNvSpPr>
            <p:nvPr/>
          </p:nvSpPr>
          <p:spPr bwMode="auto">
            <a:xfrm>
              <a:off x="3640" y="2592"/>
              <a:ext cx="156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14" name="Rectangle 1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15" name="Oval 1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1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8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00" name="AutoShape 20"/>
              <p:cNvCxnSpPr>
                <a:cxnSpLocks noChangeAspect="1" noChangeShapeType="1"/>
                <a:stCxn id="299" idx="3"/>
                <a:endCxn id="29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21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22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3" name="AutoShape 23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4" name="AutoShape 24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5" name="AutoShape 25"/>
              <p:cNvCxnSpPr>
                <a:cxnSpLocks noChangeAspect="1" noChangeShapeType="1"/>
                <a:stCxn id="293" idx="3"/>
                <a:endCxn id="29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6" name="AutoShape 26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7" name="AutoShape 27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8" name="AutoShape 28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AutoShape 31"/>
              <p:cNvCxnSpPr>
                <a:cxnSpLocks noChangeAspect="1" noChangeShapeType="1"/>
                <a:stCxn id="293" idx="1"/>
                <a:endCxn id="29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1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35" name="AutoShape 143"/>
              <p:cNvCxnSpPr>
                <a:cxnSpLocks noChangeAspect="1" noChangeShapeType="1"/>
                <a:stCxn id="42" idx="0"/>
                <a:endCxn id="3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44" name="AutoShape 152"/>
              <p:cNvCxnSpPr>
                <a:cxnSpLocks noChangeAspect="1" noChangeShapeType="1"/>
                <a:stCxn id="43" idx="3"/>
                <a:endCxn id="4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53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54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" name="AutoShape 155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8" name="AutoShape 156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9" name="AutoShape 157"/>
              <p:cNvCxnSpPr>
                <a:cxnSpLocks noChangeAspect="1" noChangeShapeType="1"/>
                <a:stCxn id="37" idx="3"/>
                <a:endCxn id="3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0" name="AutoShape 158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1" name="AutoShape 159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2" name="AutoShape 160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5" name="AutoShape 163"/>
              <p:cNvCxnSpPr>
                <a:cxnSpLocks noChangeAspect="1" noChangeShapeType="1"/>
                <a:stCxn id="37" idx="1"/>
                <a:endCxn id="3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83" name="AutoShape 191"/>
              <p:cNvCxnSpPr>
                <a:cxnSpLocks noChangeAspect="1" noChangeShapeType="1"/>
                <a:stCxn id="92" idx="0"/>
                <a:endCxn id="8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8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94" name="AutoShape 202"/>
              <p:cNvCxnSpPr>
                <a:cxnSpLocks noChangeAspect="1" noChangeShapeType="1"/>
                <a:stCxn id="93" idx="3"/>
                <a:endCxn id="9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03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04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7" name="AutoShape 205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8" name="AutoShape 206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9" name="AutoShape 207"/>
              <p:cNvCxnSpPr>
                <a:cxnSpLocks noChangeAspect="1" noChangeShapeType="1"/>
                <a:stCxn id="86" idx="3"/>
                <a:endCxn id="8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0" name="AutoShape 208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1" name="AutoShape 209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2" name="AutoShape 210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5" name="AutoShape 213"/>
              <p:cNvCxnSpPr>
                <a:cxnSpLocks noChangeAspect="1" noChangeShapeType="1"/>
                <a:stCxn id="86" idx="1"/>
                <a:endCxn id="8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0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33" name="AutoShape 241"/>
              <p:cNvCxnSpPr>
                <a:cxnSpLocks noChangeAspect="1" noChangeShapeType="1"/>
                <a:stCxn id="142" idx="0"/>
                <a:endCxn id="13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3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44" name="AutoShape 252"/>
              <p:cNvCxnSpPr>
                <a:cxnSpLocks noChangeAspect="1" noChangeShapeType="1"/>
                <a:stCxn id="143" idx="3"/>
                <a:endCxn id="14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53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54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7" name="AutoShape 255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8" name="AutoShape 256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9" name="AutoShape 257"/>
              <p:cNvCxnSpPr>
                <a:cxnSpLocks noChangeAspect="1" noChangeShapeType="1"/>
                <a:stCxn id="136" idx="3"/>
                <a:endCxn id="13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0" name="AutoShape 258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1" name="AutoShape 259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2" name="AutoShape 260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5" name="AutoShape 263"/>
              <p:cNvCxnSpPr>
                <a:cxnSpLocks noChangeAspect="1" noChangeShapeType="1"/>
                <a:stCxn id="136" idx="1"/>
                <a:endCxn id="13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5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83" name="AutoShape 291"/>
              <p:cNvCxnSpPr>
                <a:cxnSpLocks noChangeAspect="1" noChangeShapeType="1"/>
                <a:stCxn id="192" idx="0"/>
                <a:endCxn id="18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8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94" name="AutoShape 302"/>
              <p:cNvCxnSpPr>
                <a:cxnSpLocks noChangeAspect="1" noChangeShapeType="1"/>
                <a:stCxn id="193" idx="3"/>
                <a:endCxn id="19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03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04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7" name="AutoShape 305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8" name="AutoShape 306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" name="AutoShape 307"/>
              <p:cNvCxnSpPr>
                <a:cxnSpLocks noChangeAspect="1" noChangeShapeType="1"/>
                <a:stCxn id="186" idx="3"/>
                <a:endCxn id="18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0" name="AutoShape 308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1" name="AutoShape 309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2" name="AutoShape 310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AutoShape 313"/>
              <p:cNvCxnSpPr>
                <a:cxnSpLocks noChangeAspect="1" noChangeShapeType="1"/>
                <a:stCxn id="186" idx="1"/>
                <a:endCxn id="18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0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33" name="AutoShape 341"/>
              <p:cNvCxnSpPr>
                <a:cxnSpLocks noChangeAspect="1" noChangeShapeType="1"/>
                <a:stCxn id="242" idx="0"/>
                <a:endCxn id="23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3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44" name="AutoShape 352"/>
              <p:cNvCxnSpPr>
                <a:cxnSpLocks noChangeAspect="1" noChangeShapeType="1"/>
                <a:stCxn id="243" idx="3"/>
                <a:endCxn id="24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53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54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7" name="AutoShape 355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8" name="AutoShape 356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9" name="AutoShape 357"/>
              <p:cNvCxnSpPr>
                <a:cxnSpLocks noChangeAspect="1" noChangeShapeType="1"/>
                <a:stCxn id="236" idx="3"/>
                <a:endCxn id="23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0" name="AutoShape 358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1" name="AutoShape 359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AutoShape 360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5" name="AutoShape 363"/>
              <p:cNvCxnSpPr>
                <a:cxnSpLocks noChangeAspect="1" noChangeShapeType="1"/>
                <a:stCxn id="236" idx="1"/>
                <a:endCxn id="23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5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2700589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504583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4931" name="Rectangle 3"/>
          <p:cNvSpPr>
            <a:spLocks noGrp="1"/>
          </p:cNvSpPr>
          <p:nvPr>
            <p:ph type="body" idx="4294967295"/>
          </p:nvPr>
        </p:nvSpPr>
        <p:spPr>
          <a:xfrm>
            <a:off x="2191411" y="1582225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Indications for gamma irradiation.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Components requiring irradiation.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Shelf-life post-irradiation.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5157762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931" grpId="0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 with a History of Severe Anaphylactic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42133141"/>
      </p:ext>
    </p:extLst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Use IgA-deficient components irrespective of IgA antibody status.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216329"/>
      </p:ext>
    </p:extLst>
  </p:cSld>
  <p:clrMapOvr>
    <a:masterClrMapping/>
  </p:clrMapOvr>
  <p:transition>
    <p:blinds dir="vert"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Patients With 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3224934"/>
      </p:ext>
    </p:extLst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59031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Red cells - IgA deficient or washed.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FFP          - IgA deficient.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  - IgA deficient or PSM.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367685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2" grpId="0" build="p" autoUpdateAnimBg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Patients Without 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27182959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121858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Regular transfusions.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Occasional transfusions.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Urgent.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Elective.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55270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0" grpId="0" build="p" bldLvl="5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Febrile Non-haemolytic Transfusion Reaction (FNHTR).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1173452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1499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 experiences chills.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fever may develop between ½ hour to several hours after the start of the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 is usually self-limiting.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105290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78" grpId="0" build="p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901808"/>
            <a:ext cx="7772400" cy="25781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Haemolysis of transfused red cells.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 of blood components.</a:t>
            </a:r>
          </a:p>
          <a:p>
            <a:pPr>
              <a:buClr>
                <a:srgbClr val="0066CC"/>
              </a:buClr>
              <a:buFont typeface="Wingdings" panose="05000000000000000000" pitchFamily="2" charset="2"/>
              <a:buChar char="§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496212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02" grpId="0" build="p" bldLvl="5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 of FNHTR.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663186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5955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8222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deficiency with anti-IgA.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 of anaphylactic reaction.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Antibody-antigen reactions.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422314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955" grpId="0" build="p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Antibodies directed towards granulocyte and HLA antigens have been implicated as major causes of this immune-mediated event.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30% of patients have no detectable antibody in their plasma.</a:t>
            </a:r>
          </a:p>
          <a:p>
            <a:pPr>
              <a:lnSpc>
                <a:spcPct val="90000"/>
              </a:lnSpc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3004511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850" grpId="0" build="p" bldLvl="5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30367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 is not uncommon for patients who have had no previous transfusions or pregnancies to have an FNHTR during their first platelet 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is inconsistent with an immune-mediated response.</a:t>
            </a:r>
          </a:p>
          <a:p>
            <a:pPr>
              <a:lnSpc>
                <a:spcPct val="90000"/>
              </a:lnSpc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435569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874" grpId="0" build="p" bldLvl="5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Cytokine Generation.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8186691"/>
      </p:ext>
    </p:extLst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RBCs stored at 4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 (+/-2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 stored at 22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 (+/-2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levels of cytokines measured in stored blood were lower, compared with cytokines measured in stored platelet concentrates.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5302116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46" grpId="0" build="p" bldLvl="5" autoUpdateAnimBg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Role of Cytokines in the Pathogenesis of Fever.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8469801"/>
      </p:ext>
    </p:extLst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/>
          </p:cNvSpPr>
          <p:nvPr>
            <p:ph type="body" idx="4294967295"/>
          </p:nvPr>
        </p:nvSpPr>
        <p:spPr>
          <a:xfrm>
            <a:off x="2239888" y="1460389"/>
            <a:ext cx="7772400" cy="3419475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Circulatory pyrogenic cytokines    IL-1β, IL-6 and TNF-α stimulate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prostoglandin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(PG) E</a:t>
            </a:r>
            <a:r>
              <a:rPr lang="en-GB" altLang="en-US" b="1" baseline="-25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production in the anterior hypothalamus.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PG reach the thermoregulatory neurons in the preoptic area of the anterior hypothalamus by diffusion.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810188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18" grpId="0" build="p" bldLvl="5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2"/>
          <p:cNvSpPr>
            <a:spLocks noGrp="1"/>
          </p:cNvSpPr>
          <p:nvPr>
            <p:ph type="title" idx="4294967295"/>
          </p:nvPr>
        </p:nvSpPr>
        <p:spPr>
          <a:xfrm>
            <a:off x="222352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Aspirin/indomethacin block the generation of fever (PG inhibitors).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3252412"/>
      </p:ext>
    </p:extLst>
  </p:cSld>
  <p:clrMapOvr>
    <a:masterClrMapping/>
  </p:clrMapOvr>
  <p:transition>
    <p:blinds dir="vert"/>
  </p:transition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967813"/>
            <a:ext cx="7772400" cy="4433888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Most reactions occur during, or immediately after 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frequency of NHFTR with platelet transfusions is up to 30%.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incidence is higher with pooled platelet products than with apheresis units.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1613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14" grpId="0" build="p" bldLvl="5" autoUpdateAnimBg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577888"/>
            <a:ext cx="7772400" cy="3205162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Frequency of NHFTR with RBC transfusion: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General hospital population = 0.5%.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with haematological malignancies = 0.6%.</a:t>
            </a:r>
          </a:p>
          <a:p>
            <a:pPr>
              <a:buClr>
                <a:srgbClr val="0066CC"/>
              </a:buClr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883261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162" grpId="0" build="p" bldLvl="5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Hypotensive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5760283"/>
      </p:ext>
    </p:extLst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6979" name="Rectangle 3"/>
          <p:cNvSpPr>
            <a:spLocks noGrp="1"/>
          </p:cNvSpPr>
          <p:nvPr>
            <p:ph type="body" idx="4294967295"/>
          </p:nvPr>
        </p:nvSpPr>
        <p:spPr>
          <a:xfrm>
            <a:off x="2198184" y="157114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Febrile non-haemolytic transfusion reaction (FNHTR).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576665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979" grpId="0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121858"/>
            <a:ext cx="7772400" cy="4114800"/>
          </a:xfrm>
        </p:spPr>
        <p:txBody>
          <a:bodyPr>
            <a:normAutofit fontScale="85000" lnSpcReduction="20000"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30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Recently described.  Blood pressure &lt;10mmHg baseline.  Resolved quickly when transfusion discontinued.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3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30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Causes: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Associated with ACE drugs (breakdown bradykinin).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8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Filters with net negative charge (activates </a:t>
            </a:r>
            <a:r>
              <a:rPr lang="en-GB" altLang="en-US" sz="2800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kallikrein</a:t>
            </a: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causing bradykinin release).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07986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234" grpId="0" build="p" bldLvl="5" autoUpdateAnimBg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Treatment: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Positioning.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Normal saline.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816442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2" grpId="0" build="p" bldLvl="5" autoUpdateAnimBg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Purpura (PTP).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7017275"/>
      </p:ext>
    </p:extLst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2"/>
          <p:cNvSpPr>
            <a:spLocks noGrp="1"/>
          </p:cNvSpPr>
          <p:nvPr>
            <p:ph type="title" idx="4294967295"/>
          </p:nvPr>
        </p:nvSpPr>
        <p:spPr>
          <a:xfrm>
            <a:off x="2230559" y="2337004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PTP is an acute episode of severe thrombocytopenia occurring about a week after a blood transfusion.  It usually effects HPA-1a negative women who have previously been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alloimmunised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by pregnancy.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9340646"/>
      </p:ext>
    </p:extLst>
  </p:cSld>
  <p:clrMapOvr>
    <a:masterClrMapping/>
  </p:clrMapOvr>
  <p:transition>
    <p:blinds dir="vert"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transfusion precipitating PTP cause a secondary immune response, boosting the HPA-1a antibodies.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08012297"/>
      </p:ext>
    </p:extLst>
  </p:cSld>
  <p:clrMapOvr>
    <a:masterClrMapping/>
  </p:clrMapOvr>
  <p:transition>
    <p:blinds dir="vert"/>
  </p:transition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PTP typically occurs in middle-aged or elderly women (average 57 years, range 21 to 80 years).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31487"/>
      </p:ext>
    </p:extLst>
  </p:cSld>
  <p:clrMapOvr>
    <a:masterClrMapping/>
  </p:clrMapOvr>
  <p:transition>
    <p:blinds dir="vert"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Mechanism of Autologous Platelet Destruction.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7977065"/>
      </p:ext>
    </p:extLst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/>
          <p:cNvSpPr>
            <a:spLocks noGrp="1"/>
          </p:cNvSpPr>
          <p:nvPr>
            <p:ph type="body" idx="4294967295"/>
          </p:nvPr>
        </p:nvSpPr>
        <p:spPr>
          <a:xfrm>
            <a:off x="2180169" y="1121858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Bystander mechanism (immune destruction).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Adsorption of soluble platelet antigens from donor plasma.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Immune complexes bind to autologous platelets.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Transient auto-antibody formation.</a:t>
            </a:r>
          </a:p>
          <a:p>
            <a:pPr>
              <a:lnSpc>
                <a:spcPct val="90000"/>
              </a:lnSpc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604403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2" grpId="0" build="p" bldLvl="5" autoUpdateAnimBg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9068946"/>
      </p:ext>
    </p:extLst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572587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ITP, TTP.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Marrow failure.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Malcolm Needs </a:t>
              </a:r>
              <a:r>
                <a:rPr lang="en-GB" sz="2400" b="1" dirty="0" err="1">
                  <a:solidFill>
                    <a:srgbClr val="FF0000"/>
                  </a:solidFill>
                </a:rPr>
                <a:t>CSci</a:t>
              </a:r>
              <a:r>
                <a:rPr lang="en-GB" sz="2400" b="1" dirty="0">
                  <a:solidFill>
                    <a:srgbClr val="FF0000"/>
                  </a:solidFill>
                </a:rPr>
                <a:t> FIBMS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032228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4" grpId="0" build="p" bldLvl="5" autoUpdateAnimBg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2" id="{F1F61812-3C96-4037-A938-8B1FC8E39FD9}" vid="{5437DD78-4D0B-40AB-AA2E-D9894ED35301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Malcolm Needs</Template>
  <TotalTime>167</TotalTime>
  <Words>1604</Words>
  <Application>Microsoft Office PowerPoint</Application>
  <PresentationFormat>Widescreen</PresentationFormat>
  <Paragraphs>547</Paragraphs>
  <Slides>106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106</vt:i4>
      </vt:variant>
    </vt:vector>
  </HeadingPairs>
  <TitlesOfParts>
    <vt:vector size="113" baseType="lpstr">
      <vt:lpstr>Arial</vt:lpstr>
      <vt:lpstr>Calibri</vt:lpstr>
      <vt:lpstr>Calibri Light</vt:lpstr>
      <vt:lpstr>Times New Roman</vt:lpstr>
      <vt:lpstr>Verdana</vt:lpstr>
      <vt:lpstr>Wingdings</vt:lpstr>
      <vt:lpstr>Office Theme</vt:lpstr>
      <vt:lpstr>Clinical Aspects of Transfusion Reactions.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Acute Haemolytic Transfusion Reaction.</vt:lpstr>
      <vt:lpstr>PowerPoint Presentation</vt:lpstr>
      <vt:lpstr>PowerPoint Presentation</vt:lpstr>
      <vt:lpstr>Investigation of Serious Reactions.</vt:lpstr>
      <vt:lpstr>PowerPoint Presentation</vt:lpstr>
      <vt:lpstr>PowerPoint Presentation</vt:lpstr>
      <vt:lpstr>Example.</vt:lpstr>
      <vt:lpstr>PowerPoint Presentation</vt:lpstr>
      <vt:lpstr>PowerPoint Presentation</vt:lpstr>
      <vt:lpstr>Renal Failure.</vt:lpstr>
      <vt:lpstr>PowerPoint Presentation</vt:lpstr>
      <vt:lpstr>Management of an ABO Incompatible Transfusion.</vt:lpstr>
      <vt:lpstr>PowerPoint Presentation</vt:lpstr>
      <vt:lpstr>PowerPoint Presentation</vt:lpstr>
      <vt:lpstr>Delayed Haemolytic Transfusion Reaction.</vt:lpstr>
      <vt:lpstr>PowerPoint Presentation</vt:lpstr>
      <vt:lpstr>PowerPoint Presentation</vt:lpstr>
      <vt:lpstr>Haematological and Serological Features.</vt:lpstr>
      <vt:lpstr>PowerPoint Presentation</vt:lpstr>
      <vt:lpstr>Bacterial Contamination.</vt:lpstr>
      <vt:lpstr>Bacterial Contamination of Blood Components.</vt:lpstr>
      <vt:lpstr>PowerPoint Presentation</vt:lpstr>
      <vt:lpstr>PowerPoint Presentation</vt:lpstr>
      <vt:lpstr>PowerPoint Presentation</vt:lpstr>
      <vt:lpstr>Implicated Components/Organisms.</vt:lpstr>
      <vt:lpstr>PowerPoint Presentation</vt:lpstr>
      <vt:lpstr>Transfusion-associated Acute Lung Injury (TRALI).</vt:lpstr>
      <vt:lpstr>See separate lecture on TRALI.</vt:lpstr>
      <vt:lpstr>Transfusion-associated Graft-versus-host Disease (TAGvHD).</vt:lpstr>
      <vt:lpstr>PowerPoint Presentation</vt:lpstr>
      <vt:lpstr>PowerPoint Presentation</vt:lpstr>
      <vt:lpstr>Clinical Features.</vt:lpstr>
      <vt:lpstr>PowerPoint Presentation</vt:lpstr>
      <vt:lpstr>PowerPoint Presentation</vt:lpstr>
      <vt:lpstr>Investigations.</vt:lpstr>
      <vt:lpstr>PowerPoint Presentation</vt:lpstr>
      <vt:lpstr>PowerPoint Presentation</vt:lpstr>
      <vt:lpstr>Gamma Irradiation; Indications.</vt:lpstr>
      <vt:lpstr>PowerPoint Presentation</vt:lpstr>
      <vt:lpstr>PowerPoint Presentation</vt:lpstr>
      <vt:lpstr>PowerPoint Presentation</vt:lpstr>
      <vt:lpstr>PowerPoint Presentation</vt:lpstr>
      <vt:lpstr>Components Needing Irradiation  for Patients at Risk.</vt:lpstr>
      <vt:lpstr>PowerPoint Presentation</vt:lpstr>
      <vt:lpstr>Shelf-life                 Post-irradiation.</vt:lpstr>
      <vt:lpstr>PowerPoint Presentation</vt:lpstr>
      <vt:lpstr>Not Necessary to Irradiate.</vt:lpstr>
      <vt:lpstr>PowerPoint Presentation</vt:lpstr>
      <vt:lpstr>IgA Deficiency with  Anti-IgA.</vt:lpstr>
      <vt:lpstr>Signs and Symptoms.</vt:lpstr>
      <vt:lpstr>PowerPoint Presentation</vt:lpstr>
      <vt:lpstr>PowerPoint Presentation</vt:lpstr>
      <vt:lpstr>Treatment of Anaphylactic Reaction.</vt:lpstr>
      <vt:lpstr>PowerPoint Presentation</vt:lpstr>
      <vt:lpstr>PowerPoint Presentation</vt:lpstr>
      <vt:lpstr>Antigen-antibody Reactions.</vt:lpstr>
      <vt:lpstr>PowerPoint Presentation</vt:lpstr>
      <vt:lpstr>IgA Deficient Patient with a History of Severe Anaphylactic Reaction.</vt:lpstr>
      <vt:lpstr>Use IgA-deficient components irrespective of IgA antibody status.</vt:lpstr>
      <vt:lpstr>IgA Deficient Patients With Anti-IgA.</vt:lpstr>
      <vt:lpstr>PowerPoint Presentation</vt:lpstr>
      <vt:lpstr>IgA Deficient Patients Without Anti-IgA.</vt:lpstr>
      <vt:lpstr>PowerPoint Presentation</vt:lpstr>
      <vt:lpstr>Febrile Non-haemolytic Transfusion Reaction (FNHTR).</vt:lpstr>
      <vt:lpstr>PowerPoint Presentation</vt:lpstr>
      <vt:lpstr>PowerPoint Presentation</vt:lpstr>
      <vt:lpstr>Causes of FNHTR.</vt:lpstr>
      <vt:lpstr>PowerPoint Presentation</vt:lpstr>
      <vt:lpstr>PowerPoint Presentation</vt:lpstr>
      <vt:lpstr>Cytokine Generation.</vt:lpstr>
      <vt:lpstr>PowerPoint Presentation</vt:lpstr>
      <vt:lpstr>The Role of Cytokines in the Pathogenesis of Fever.</vt:lpstr>
      <vt:lpstr>PowerPoint Presentation</vt:lpstr>
      <vt:lpstr>Aspirin/indomethacin block the generation of fever (PG inhibitors).</vt:lpstr>
      <vt:lpstr>PowerPoint Presentation</vt:lpstr>
      <vt:lpstr>PowerPoint Presentation</vt:lpstr>
      <vt:lpstr>Hypotensive Reactions.</vt:lpstr>
      <vt:lpstr>PowerPoint Presentation</vt:lpstr>
      <vt:lpstr>PowerPoint Presentation</vt:lpstr>
      <vt:lpstr>Post-transfusion Purpura (PTP).</vt:lpstr>
      <vt:lpstr>PTP is an acute episode of severe thrombocytopenia occurring about a week after a blood transfusion.  It usually effects HPA-1a negative women who have previously been alloimmunised by pregnancy.</vt:lpstr>
      <vt:lpstr>The transfusion precipitating PTP cause a secondary immune response, boosting the HPA-1a antibodies.</vt:lpstr>
      <vt:lpstr>PTP typically occurs in middle-aged or elderly women (average 57 years, range 21 to 80 years).</vt:lpstr>
      <vt:lpstr>Mechanism of Autologous Platelet Destruction.</vt:lpstr>
      <vt:lpstr>PowerPoint Presentation</vt:lpstr>
      <vt:lpstr>Differential Diagnosis.</vt:lpstr>
      <vt:lpstr>PowerPoint Presentation</vt:lpstr>
      <vt:lpstr>PowerPoint Presentation</vt:lpstr>
      <vt:lpstr>Course of the Disease.</vt:lpstr>
      <vt:lpstr>PowerPoint Presentation</vt:lpstr>
      <vt:lpstr>Management.</vt:lpstr>
      <vt:lpstr>PowerPoint Presentation</vt:lpstr>
      <vt:lpstr>Prevention.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Denise Needs</dc:creator>
  <cp:lastModifiedBy>Denise Needs</cp:lastModifiedBy>
  <cp:revision>22</cp:revision>
  <dcterms:created xsi:type="dcterms:W3CDTF">2016-09-25T14:19:41Z</dcterms:created>
  <dcterms:modified xsi:type="dcterms:W3CDTF">2016-09-25T17:06:52Z</dcterms:modified>
</cp:coreProperties>
</file>