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4"/>
  </p:notesMasterIdLst>
  <p:sldIdLst>
    <p:sldId id="257" r:id="rId2"/>
    <p:sldId id="258" r:id="rId3"/>
    <p:sldId id="259" r:id="rId4"/>
    <p:sldId id="260" r:id="rId5"/>
    <p:sldId id="261" r:id="rId6"/>
    <p:sldId id="262" r:id="rId7"/>
    <p:sldId id="267" r:id="rId8"/>
    <p:sldId id="268" r:id="rId9"/>
    <p:sldId id="269" r:id="rId10"/>
    <p:sldId id="271" r:id="rId11"/>
    <p:sldId id="272" r:id="rId12"/>
    <p:sldId id="273" r:id="rId13"/>
    <p:sldId id="274" r:id="rId14"/>
    <p:sldId id="275" r:id="rId15"/>
    <p:sldId id="276" r:id="rId16"/>
    <p:sldId id="277" r:id="rId17"/>
    <p:sldId id="278" r:id="rId18"/>
    <p:sldId id="279" r:id="rId19"/>
    <p:sldId id="280" r:id="rId20"/>
    <p:sldId id="281" r:id="rId21"/>
    <p:sldId id="282" r:id="rId22"/>
    <p:sldId id="283" r:id="rId23"/>
    <p:sldId id="284" r:id="rId24"/>
    <p:sldId id="285" r:id="rId25"/>
    <p:sldId id="286" r:id="rId26"/>
    <p:sldId id="287" r:id="rId27"/>
    <p:sldId id="288" r:id="rId28"/>
    <p:sldId id="324" r:id="rId29"/>
    <p:sldId id="290" r:id="rId30"/>
    <p:sldId id="291" r:id="rId31"/>
    <p:sldId id="325" r:id="rId32"/>
    <p:sldId id="326" r:id="rId33"/>
    <p:sldId id="327" r:id="rId34"/>
    <p:sldId id="295" r:id="rId35"/>
    <p:sldId id="296" r:id="rId36"/>
    <p:sldId id="297" r:id="rId37"/>
    <p:sldId id="298" r:id="rId38"/>
    <p:sldId id="299" r:id="rId39"/>
    <p:sldId id="300" r:id="rId40"/>
    <p:sldId id="301" r:id="rId41"/>
    <p:sldId id="302" r:id="rId42"/>
    <p:sldId id="303" r:id="rId43"/>
    <p:sldId id="304" r:id="rId44"/>
    <p:sldId id="305" r:id="rId45"/>
    <p:sldId id="306" r:id="rId46"/>
    <p:sldId id="307" r:id="rId47"/>
    <p:sldId id="308" r:id="rId48"/>
    <p:sldId id="309" r:id="rId49"/>
    <p:sldId id="310" r:id="rId50"/>
    <p:sldId id="311" r:id="rId51"/>
    <p:sldId id="312" r:id="rId52"/>
    <p:sldId id="313" r:id="rId53"/>
    <p:sldId id="314" r:id="rId54"/>
    <p:sldId id="315" r:id="rId55"/>
    <p:sldId id="316" r:id="rId56"/>
    <p:sldId id="317" r:id="rId57"/>
    <p:sldId id="318" r:id="rId58"/>
    <p:sldId id="319" r:id="rId59"/>
    <p:sldId id="320" r:id="rId60"/>
    <p:sldId id="321" r:id="rId61"/>
    <p:sldId id="322" r:id="rId62"/>
    <p:sldId id="323" r:id="rId6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865" userDrawn="1">
          <p15:clr>
            <a:srgbClr val="A4A3A4"/>
          </p15:clr>
        </p15:guide>
        <p15:guide id="2" pos="3840" userDrawn="1">
          <p15:clr>
            <a:srgbClr val="A4A3A4"/>
          </p15:clr>
        </p15:guide>
        <p15:guide id="3" orient="horz" pos="459" userDrawn="1">
          <p15:clr>
            <a:srgbClr val="A4A3A4"/>
          </p15:clr>
        </p15:guide>
        <p15:guide id="4" orient="horz" pos="229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FF99CC"/>
    <a:srgbClr val="FF6600"/>
    <a:srgbClr val="FFF6D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varScale="1">
        <p:scale>
          <a:sx n="110" d="100"/>
          <a:sy n="110" d="100"/>
        </p:scale>
        <p:origin x="492" y="108"/>
      </p:cViewPr>
      <p:guideLst>
        <p:guide orient="horz" pos="1865"/>
        <p:guide pos="3840"/>
        <p:guide orient="horz" pos="459"/>
        <p:guide orient="horz" pos="2296"/>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EF385EC-DC19-4291-A851-A9B810697DCD}" type="datetimeFigureOut">
              <a:rPr lang="en-GB" smtClean="0"/>
              <a:t>12/08/2022</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F1A639B-DF43-403C-8F3B-D49ACF4F8047}" type="slidenum">
              <a:rPr lang="en-GB" smtClean="0"/>
              <a:t>‹#›</a:t>
            </a:fld>
            <a:endParaRPr lang="en-GB"/>
          </a:p>
        </p:txBody>
      </p:sp>
    </p:spTree>
    <p:extLst>
      <p:ext uri="{BB962C8B-B14F-4D97-AF65-F5344CB8AC3E}">
        <p14:creationId xmlns:p14="http://schemas.microsoft.com/office/powerpoint/2010/main" val="18264041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06D9FC59-92EF-489C-BF53-37FB53D50753}" type="slidenum">
              <a:rPr lang="en-GB" altLang="en-US" sz="1200">
                <a:latin typeface="Tahoma" panose="020B0604030504040204" pitchFamily="34" charset="0"/>
              </a:rPr>
              <a:pPr algn="r" defTabSz="914400"/>
              <a:t>1</a:t>
            </a:fld>
            <a:endParaRPr lang="en-GB" altLang="en-US" sz="1200">
              <a:latin typeface="Tahoma" panose="020B0604030504040204" pitchFamily="34" charset="0"/>
            </a:endParaRPr>
          </a:p>
        </p:txBody>
      </p:sp>
      <p:sp>
        <p:nvSpPr>
          <p:cNvPr id="119811" name="Rectangle 2"/>
          <p:cNvSpPr>
            <a:spLocks noGrp="1" noRot="1" noChangeAspect="1" noChangeArrowheads="1" noTextEdit="1"/>
          </p:cNvSpPr>
          <p:nvPr>
            <p:ph type="sldImg"/>
          </p:nvPr>
        </p:nvSpPr>
        <p:spPr>
          <a:xfrm>
            <a:off x="92075" y="744538"/>
            <a:ext cx="6615113" cy="3722687"/>
          </a:xfrm>
          <a:ln/>
        </p:spPr>
      </p:sp>
      <p:sp>
        <p:nvSpPr>
          <p:cNvPr id="119812" name="Rectangle 3"/>
          <p:cNvSpPr>
            <a:spLocks noGrp="1" noChangeArrowheads="1"/>
          </p:cNvSpPr>
          <p:nvPr>
            <p:ph type="body" idx="1"/>
          </p:nvPr>
        </p:nvSpPr>
        <p:spPr>
          <a:xfrm>
            <a:off x="906463" y="4714875"/>
            <a:ext cx="4984750" cy="4468813"/>
          </a:xfrm>
        </p:spPr>
        <p:txBody>
          <a:bodyPr/>
          <a:lstStyle/>
          <a:p>
            <a:endParaRPr lang="en-US" altLang="en-US"/>
          </a:p>
        </p:txBody>
      </p:sp>
    </p:spTree>
    <p:extLst>
      <p:ext uri="{BB962C8B-B14F-4D97-AF65-F5344CB8AC3E}">
        <p14:creationId xmlns:p14="http://schemas.microsoft.com/office/powerpoint/2010/main" val="11975085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4450BC00-B0B2-401A-9ED0-13A5BDC50B5C}" type="slidenum">
              <a:rPr lang="en-GB" altLang="en-US" sz="1200">
                <a:latin typeface="Tahoma" panose="020B0604030504040204" pitchFamily="34" charset="0"/>
              </a:rPr>
              <a:pPr algn="r" defTabSz="914400"/>
              <a:t>25</a:t>
            </a:fld>
            <a:endParaRPr lang="en-GB" altLang="en-US" sz="1200">
              <a:latin typeface="Tahoma" panose="020B0604030504040204" pitchFamily="34" charset="0"/>
            </a:endParaRPr>
          </a:p>
        </p:txBody>
      </p:sp>
      <p:sp>
        <p:nvSpPr>
          <p:cNvPr id="158723" name="Rectangle 2"/>
          <p:cNvSpPr>
            <a:spLocks noGrp="1" noRot="1" noChangeAspect="1" noChangeArrowheads="1" noTextEdit="1"/>
          </p:cNvSpPr>
          <p:nvPr>
            <p:ph type="sldImg"/>
          </p:nvPr>
        </p:nvSpPr>
        <p:spPr>
          <a:xfrm>
            <a:off x="92075" y="744538"/>
            <a:ext cx="6615113" cy="3722687"/>
          </a:xfrm>
          <a:solidFill>
            <a:srgbClr val="FFFFFF"/>
          </a:solidFill>
          <a:ln/>
        </p:spPr>
      </p:sp>
      <p:sp>
        <p:nvSpPr>
          <p:cNvPr id="158724"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373821527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6F6EED28-BAC5-4F4E-BCF5-C8527A51F098}" type="slidenum">
              <a:rPr lang="en-GB" altLang="en-US" sz="1200">
                <a:latin typeface="Tahoma" panose="020B0604030504040204" pitchFamily="34" charset="0"/>
              </a:rPr>
              <a:pPr algn="r" defTabSz="914400"/>
              <a:t>27</a:t>
            </a:fld>
            <a:endParaRPr lang="en-GB" altLang="en-US" sz="1200">
              <a:latin typeface="Tahoma" panose="020B0604030504040204" pitchFamily="34" charset="0"/>
            </a:endParaRPr>
          </a:p>
        </p:txBody>
      </p:sp>
      <p:sp>
        <p:nvSpPr>
          <p:cNvPr id="161795" name="Rectangle 2"/>
          <p:cNvSpPr>
            <a:spLocks noGrp="1" noRot="1" noChangeAspect="1" noChangeArrowheads="1" noTextEdit="1"/>
          </p:cNvSpPr>
          <p:nvPr>
            <p:ph type="sldImg"/>
          </p:nvPr>
        </p:nvSpPr>
        <p:spPr>
          <a:xfrm>
            <a:off x="92075" y="744538"/>
            <a:ext cx="6615113" cy="3722687"/>
          </a:xfrm>
          <a:ln/>
        </p:spPr>
      </p:sp>
      <p:sp>
        <p:nvSpPr>
          <p:cNvPr id="161796" name="Rectangle 3"/>
          <p:cNvSpPr>
            <a:spLocks noGrp="1" noChangeArrowheads="1"/>
          </p:cNvSpPr>
          <p:nvPr>
            <p:ph type="body" idx="1"/>
          </p:nvPr>
        </p:nvSpPr>
        <p:spPr>
          <a:xfrm>
            <a:off x="906463" y="4714875"/>
            <a:ext cx="4984750" cy="4468813"/>
          </a:xfrm>
        </p:spPr>
        <p:txBody>
          <a:bodyPr/>
          <a:lstStyle/>
          <a:p>
            <a:endParaRPr lang="en-US" altLang="en-US"/>
          </a:p>
        </p:txBody>
      </p:sp>
    </p:spTree>
    <p:extLst>
      <p:ext uri="{BB962C8B-B14F-4D97-AF65-F5344CB8AC3E}">
        <p14:creationId xmlns:p14="http://schemas.microsoft.com/office/powerpoint/2010/main" val="34010154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6F6EED28-BAC5-4F4E-BCF5-C8527A51F098}" type="slidenum">
              <a:rPr lang="en-GB" altLang="en-US" sz="1200">
                <a:latin typeface="Tahoma" panose="020B0604030504040204" pitchFamily="34" charset="0"/>
              </a:rPr>
              <a:pPr algn="r" defTabSz="914400"/>
              <a:t>28</a:t>
            </a:fld>
            <a:endParaRPr lang="en-GB" altLang="en-US" sz="1200">
              <a:latin typeface="Tahoma" panose="020B0604030504040204" pitchFamily="34" charset="0"/>
            </a:endParaRPr>
          </a:p>
        </p:txBody>
      </p:sp>
      <p:sp>
        <p:nvSpPr>
          <p:cNvPr id="161795" name="Rectangle 2"/>
          <p:cNvSpPr>
            <a:spLocks noGrp="1" noRot="1" noChangeAspect="1" noChangeArrowheads="1" noTextEdit="1"/>
          </p:cNvSpPr>
          <p:nvPr>
            <p:ph type="sldImg"/>
          </p:nvPr>
        </p:nvSpPr>
        <p:spPr>
          <a:xfrm>
            <a:off x="92075" y="744538"/>
            <a:ext cx="6615113" cy="3722687"/>
          </a:xfrm>
          <a:ln/>
        </p:spPr>
      </p:sp>
      <p:sp>
        <p:nvSpPr>
          <p:cNvPr id="161796" name="Rectangle 3"/>
          <p:cNvSpPr>
            <a:spLocks noGrp="1" noChangeArrowheads="1"/>
          </p:cNvSpPr>
          <p:nvPr>
            <p:ph type="body" idx="1"/>
          </p:nvPr>
        </p:nvSpPr>
        <p:spPr>
          <a:xfrm>
            <a:off x="906463" y="4714875"/>
            <a:ext cx="4984750" cy="4468813"/>
          </a:xfrm>
        </p:spPr>
        <p:txBody>
          <a:bodyPr/>
          <a:lstStyle/>
          <a:p>
            <a:endParaRPr lang="en-US" altLang="en-US"/>
          </a:p>
        </p:txBody>
      </p:sp>
    </p:spTree>
    <p:extLst>
      <p:ext uri="{BB962C8B-B14F-4D97-AF65-F5344CB8AC3E}">
        <p14:creationId xmlns:p14="http://schemas.microsoft.com/office/powerpoint/2010/main" val="40459928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B6C42470-A5DB-4E8E-97E3-36C8AE97B11B}" type="slidenum">
              <a:rPr lang="en-GB" altLang="en-US" sz="1200">
                <a:latin typeface="Tahoma" panose="020B0604030504040204" pitchFamily="34" charset="0"/>
              </a:rPr>
              <a:pPr algn="r" defTabSz="914400"/>
              <a:t>37</a:t>
            </a:fld>
            <a:endParaRPr lang="en-GB" altLang="en-US" sz="1200">
              <a:latin typeface="Tahoma" panose="020B0604030504040204" pitchFamily="34" charset="0"/>
            </a:endParaRPr>
          </a:p>
        </p:txBody>
      </p:sp>
      <p:sp>
        <p:nvSpPr>
          <p:cNvPr id="174083" name="Rectangle 2"/>
          <p:cNvSpPr>
            <a:spLocks noGrp="1" noRot="1" noChangeAspect="1" noChangeArrowheads="1" noTextEdit="1"/>
          </p:cNvSpPr>
          <p:nvPr>
            <p:ph type="sldImg"/>
          </p:nvPr>
        </p:nvSpPr>
        <p:spPr>
          <a:xfrm>
            <a:off x="92075" y="744538"/>
            <a:ext cx="6615113" cy="3722687"/>
          </a:xfrm>
          <a:solidFill>
            <a:srgbClr val="FFFFFF"/>
          </a:solidFill>
          <a:ln/>
        </p:spPr>
      </p:sp>
      <p:sp>
        <p:nvSpPr>
          <p:cNvPr id="174084"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16777855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C88B4C8E-8D09-4595-A889-82CC8D709CA0}" type="slidenum">
              <a:rPr lang="en-GB" altLang="en-US" sz="1200">
                <a:latin typeface="Tahoma" panose="020B0604030504040204" pitchFamily="34" charset="0"/>
              </a:rPr>
              <a:pPr algn="r" defTabSz="914400"/>
              <a:t>40</a:t>
            </a:fld>
            <a:endParaRPr lang="en-GB" altLang="en-US" sz="1200">
              <a:latin typeface="Tahoma" panose="020B0604030504040204" pitchFamily="34" charset="0"/>
            </a:endParaRPr>
          </a:p>
        </p:txBody>
      </p:sp>
      <p:sp>
        <p:nvSpPr>
          <p:cNvPr id="178179" name="Rectangle 2"/>
          <p:cNvSpPr>
            <a:spLocks noGrp="1" noRot="1" noChangeAspect="1" noChangeArrowheads="1" noTextEdit="1"/>
          </p:cNvSpPr>
          <p:nvPr>
            <p:ph type="sldImg"/>
          </p:nvPr>
        </p:nvSpPr>
        <p:spPr>
          <a:xfrm>
            <a:off x="92075" y="744538"/>
            <a:ext cx="6615113" cy="3722687"/>
          </a:xfrm>
          <a:solidFill>
            <a:srgbClr val="FFFFFF"/>
          </a:solidFill>
          <a:ln/>
        </p:spPr>
      </p:sp>
      <p:sp>
        <p:nvSpPr>
          <p:cNvPr id="178180"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5545246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132FD830-2B74-4927-AF3A-C7D678FAECBD}" type="slidenum">
              <a:rPr lang="en-GB" altLang="en-US" sz="1200">
                <a:latin typeface="Tahoma" panose="020B0604030504040204" pitchFamily="34" charset="0"/>
              </a:rPr>
              <a:pPr algn="r" defTabSz="914400"/>
              <a:t>43</a:t>
            </a:fld>
            <a:endParaRPr lang="en-GB" altLang="en-US" sz="1200">
              <a:latin typeface="Tahoma" panose="020B0604030504040204" pitchFamily="34" charset="0"/>
            </a:endParaRPr>
          </a:p>
        </p:txBody>
      </p:sp>
      <p:sp>
        <p:nvSpPr>
          <p:cNvPr id="182275" name="Rectangle 2"/>
          <p:cNvSpPr>
            <a:spLocks noGrp="1" noRot="1" noChangeAspect="1" noChangeArrowheads="1" noTextEdit="1"/>
          </p:cNvSpPr>
          <p:nvPr>
            <p:ph type="sldImg"/>
          </p:nvPr>
        </p:nvSpPr>
        <p:spPr>
          <a:xfrm>
            <a:off x="92075" y="744538"/>
            <a:ext cx="6615113" cy="3722687"/>
          </a:xfrm>
          <a:solidFill>
            <a:srgbClr val="FFFFFF"/>
          </a:solidFill>
          <a:ln/>
        </p:spPr>
      </p:sp>
      <p:sp>
        <p:nvSpPr>
          <p:cNvPr id="182276"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19355930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D067DDBC-3E55-4BC2-B4A7-AA8972E82AF5}" type="slidenum">
              <a:rPr lang="en-GB" altLang="en-US" sz="1200">
                <a:latin typeface="Tahoma" panose="020B0604030504040204" pitchFamily="34" charset="0"/>
              </a:rPr>
              <a:pPr algn="r" defTabSz="914400"/>
              <a:t>44</a:t>
            </a:fld>
            <a:endParaRPr lang="en-GB" altLang="en-US" sz="1200">
              <a:latin typeface="Tahoma" panose="020B0604030504040204" pitchFamily="34" charset="0"/>
            </a:endParaRPr>
          </a:p>
        </p:txBody>
      </p:sp>
      <p:sp>
        <p:nvSpPr>
          <p:cNvPr id="184323" name="Rectangle 2"/>
          <p:cNvSpPr>
            <a:spLocks noGrp="1" noRot="1" noChangeAspect="1" noChangeArrowheads="1" noTextEdit="1"/>
          </p:cNvSpPr>
          <p:nvPr>
            <p:ph type="sldImg"/>
          </p:nvPr>
        </p:nvSpPr>
        <p:spPr>
          <a:xfrm>
            <a:off x="92075" y="744538"/>
            <a:ext cx="6615113" cy="3722687"/>
          </a:xfrm>
          <a:solidFill>
            <a:srgbClr val="FFFFFF"/>
          </a:solidFill>
          <a:ln/>
        </p:spPr>
      </p:sp>
      <p:sp>
        <p:nvSpPr>
          <p:cNvPr id="184324"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18813327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904A6994-A637-4768-BD36-F3E08327F3D8}" type="slidenum">
              <a:rPr lang="en-GB" altLang="en-US" sz="1200">
                <a:latin typeface="Tahoma" panose="020B0604030504040204" pitchFamily="34" charset="0"/>
              </a:rPr>
              <a:pPr algn="r" defTabSz="914400"/>
              <a:t>50</a:t>
            </a:fld>
            <a:endParaRPr lang="en-GB" altLang="en-US" sz="1200">
              <a:latin typeface="Tahoma" panose="020B0604030504040204" pitchFamily="34" charset="0"/>
            </a:endParaRPr>
          </a:p>
        </p:txBody>
      </p:sp>
      <p:sp>
        <p:nvSpPr>
          <p:cNvPr id="191491" name="Rectangle 2"/>
          <p:cNvSpPr>
            <a:spLocks noGrp="1" noRot="1" noChangeAspect="1" noChangeArrowheads="1" noTextEdit="1"/>
          </p:cNvSpPr>
          <p:nvPr>
            <p:ph type="sldImg"/>
          </p:nvPr>
        </p:nvSpPr>
        <p:spPr>
          <a:xfrm>
            <a:off x="73025" y="762000"/>
            <a:ext cx="6637338" cy="3733800"/>
          </a:xfrm>
          <a:ln/>
        </p:spPr>
      </p:sp>
      <p:sp>
        <p:nvSpPr>
          <p:cNvPr id="191492" name="Rectangle 3"/>
          <p:cNvSpPr>
            <a:spLocks noGrp="1" noChangeArrowheads="1"/>
          </p:cNvSpPr>
          <p:nvPr>
            <p:ph type="body" idx="1"/>
          </p:nvPr>
        </p:nvSpPr>
        <p:spPr>
          <a:xfrm>
            <a:off x="914400" y="4724400"/>
            <a:ext cx="4953000" cy="4497388"/>
          </a:xfrm>
        </p:spPr>
        <p:txBody>
          <a:bodyPr/>
          <a:lstStyle/>
          <a:p>
            <a:endParaRPr lang="en-US" altLang="en-US"/>
          </a:p>
        </p:txBody>
      </p:sp>
    </p:spTree>
    <p:extLst>
      <p:ext uri="{BB962C8B-B14F-4D97-AF65-F5344CB8AC3E}">
        <p14:creationId xmlns:p14="http://schemas.microsoft.com/office/powerpoint/2010/main" val="23818214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FEBE55C6-EB9E-477E-BB07-358A336F6813}" type="slidenum">
              <a:rPr lang="en-GB" altLang="en-US" sz="1200">
                <a:latin typeface="Tahoma" panose="020B0604030504040204" pitchFamily="34" charset="0"/>
              </a:rPr>
              <a:pPr algn="r" defTabSz="914400"/>
              <a:t>8</a:t>
            </a:fld>
            <a:endParaRPr lang="en-GB" altLang="en-US" sz="1200">
              <a:latin typeface="Tahoma" panose="020B0604030504040204" pitchFamily="34" charset="0"/>
            </a:endParaRPr>
          </a:p>
        </p:txBody>
      </p:sp>
      <p:sp>
        <p:nvSpPr>
          <p:cNvPr id="131075" name="Rectangle 2"/>
          <p:cNvSpPr>
            <a:spLocks noGrp="1" noRot="1" noChangeAspect="1" noChangeArrowheads="1" noTextEdit="1"/>
          </p:cNvSpPr>
          <p:nvPr>
            <p:ph type="sldImg"/>
          </p:nvPr>
        </p:nvSpPr>
        <p:spPr>
          <a:xfrm>
            <a:off x="92075" y="744538"/>
            <a:ext cx="6615113" cy="3722687"/>
          </a:xfrm>
          <a:solidFill>
            <a:srgbClr val="FFFFFF"/>
          </a:solidFill>
          <a:ln/>
        </p:spPr>
      </p:sp>
      <p:sp>
        <p:nvSpPr>
          <p:cNvPr id="131076"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5155606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E646CC1B-71C0-4666-8128-A07DD8B9F123}" type="slidenum">
              <a:rPr lang="en-GB" altLang="en-US" sz="1200">
                <a:latin typeface="Times New Roman" panose="02020603050405020304" pitchFamily="18" charset="0"/>
              </a:rPr>
              <a:pPr algn="r" defTabSz="914400" eaLnBrk="0" hangingPunct="0"/>
              <a:t>11</a:t>
            </a:fld>
            <a:endParaRPr lang="en-GB" altLang="en-US" sz="1200">
              <a:latin typeface="Times New Roman" panose="02020603050405020304" pitchFamily="18" charset="0"/>
            </a:endParaRPr>
          </a:p>
        </p:txBody>
      </p:sp>
      <p:sp>
        <p:nvSpPr>
          <p:cNvPr id="137219" name="Rectangle 2"/>
          <p:cNvSpPr>
            <a:spLocks noGrp="1" noRot="1" noChangeAspect="1" noChangeArrowheads="1" noTextEdit="1"/>
          </p:cNvSpPr>
          <p:nvPr>
            <p:ph type="sldImg"/>
          </p:nvPr>
        </p:nvSpPr>
        <p:spPr>
          <a:xfrm>
            <a:off x="92075" y="744538"/>
            <a:ext cx="6615113" cy="3722687"/>
          </a:xfrm>
          <a:ln/>
        </p:spPr>
      </p:sp>
      <p:sp>
        <p:nvSpPr>
          <p:cNvPr id="137220"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41518005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9919D44A-E44F-46E5-A81E-BC5D67838B44}" type="slidenum">
              <a:rPr lang="en-GB" altLang="en-US" sz="1200">
                <a:latin typeface="Times New Roman" panose="02020603050405020304" pitchFamily="18" charset="0"/>
              </a:rPr>
              <a:pPr algn="r" defTabSz="914400" eaLnBrk="0" hangingPunct="0"/>
              <a:t>12</a:t>
            </a:fld>
            <a:endParaRPr lang="en-GB" altLang="en-US" sz="1200">
              <a:latin typeface="Times New Roman" panose="02020603050405020304" pitchFamily="18" charset="0"/>
            </a:endParaRPr>
          </a:p>
        </p:txBody>
      </p:sp>
      <p:sp>
        <p:nvSpPr>
          <p:cNvPr id="139267" name="Rectangle 2"/>
          <p:cNvSpPr>
            <a:spLocks noGrp="1" noRot="1" noChangeAspect="1" noChangeArrowheads="1" noTextEdit="1"/>
          </p:cNvSpPr>
          <p:nvPr>
            <p:ph type="sldImg"/>
          </p:nvPr>
        </p:nvSpPr>
        <p:spPr>
          <a:xfrm>
            <a:off x="92075" y="744538"/>
            <a:ext cx="6615113" cy="3722687"/>
          </a:xfrm>
          <a:ln/>
        </p:spPr>
      </p:sp>
      <p:sp>
        <p:nvSpPr>
          <p:cNvPr id="139268"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13905409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0E3759E9-E00A-409E-821C-9FA67DD8738E}" type="slidenum">
              <a:rPr lang="en-GB" altLang="en-US" sz="1200">
                <a:latin typeface="Tahoma" panose="020B0604030504040204" pitchFamily="34" charset="0"/>
              </a:rPr>
              <a:pPr algn="r" defTabSz="914400"/>
              <a:t>15</a:t>
            </a:fld>
            <a:endParaRPr lang="en-GB" altLang="en-US" sz="1200">
              <a:latin typeface="Tahoma" panose="020B0604030504040204" pitchFamily="34" charset="0"/>
            </a:endParaRPr>
          </a:p>
        </p:txBody>
      </p:sp>
      <p:sp>
        <p:nvSpPr>
          <p:cNvPr id="143363" name="Rectangle 2"/>
          <p:cNvSpPr>
            <a:spLocks noGrp="1" noRot="1" noChangeAspect="1" noChangeArrowheads="1" noTextEdit="1"/>
          </p:cNvSpPr>
          <p:nvPr>
            <p:ph type="sldImg"/>
          </p:nvPr>
        </p:nvSpPr>
        <p:spPr>
          <a:xfrm>
            <a:off x="307975" y="862013"/>
            <a:ext cx="6184900" cy="3479800"/>
          </a:xfrm>
          <a:solidFill>
            <a:srgbClr val="FFFFFF"/>
          </a:solidFill>
          <a:ln/>
        </p:spPr>
      </p:sp>
      <p:sp>
        <p:nvSpPr>
          <p:cNvPr id="143364" name="Rectangle 3"/>
          <p:cNvSpPr>
            <a:spLocks noGrp="1" noChangeArrowheads="1"/>
          </p:cNvSpPr>
          <p:nvPr>
            <p:ph type="body" idx="1"/>
          </p:nvPr>
        </p:nvSpPr>
        <p:spPr>
          <a:xfrm>
            <a:off x="906463" y="4730750"/>
            <a:ext cx="4984750" cy="4489450"/>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6542644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9F6A004E-19D2-43E4-9503-6A80B9357E5B}" type="slidenum">
              <a:rPr lang="en-GB" altLang="en-US" sz="1200">
                <a:latin typeface="Tahoma" panose="020B0604030504040204" pitchFamily="34" charset="0"/>
              </a:rPr>
              <a:pPr algn="r" defTabSz="914400"/>
              <a:t>17</a:t>
            </a:fld>
            <a:endParaRPr lang="en-GB" altLang="en-US" sz="1200">
              <a:latin typeface="Tahoma" panose="020B0604030504040204" pitchFamily="34" charset="0"/>
            </a:endParaRPr>
          </a:p>
        </p:txBody>
      </p:sp>
      <p:sp>
        <p:nvSpPr>
          <p:cNvPr id="146435" name="Rectangle 2"/>
          <p:cNvSpPr>
            <a:spLocks noGrp="1" noRot="1" noChangeAspect="1" noChangeArrowheads="1" noTextEdit="1"/>
          </p:cNvSpPr>
          <p:nvPr>
            <p:ph type="sldImg"/>
          </p:nvPr>
        </p:nvSpPr>
        <p:spPr>
          <a:xfrm>
            <a:off x="307975" y="862013"/>
            <a:ext cx="6184900" cy="3479800"/>
          </a:xfrm>
          <a:solidFill>
            <a:srgbClr val="FFFFFF"/>
          </a:solidFill>
          <a:ln/>
        </p:spPr>
      </p:sp>
      <p:sp>
        <p:nvSpPr>
          <p:cNvPr id="146436" name="Rectangle 3"/>
          <p:cNvSpPr>
            <a:spLocks noGrp="1" noChangeArrowheads="1"/>
          </p:cNvSpPr>
          <p:nvPr>
            <p:ph type="body" idx="1"/>
          </p:nvPr>
        </p:nvSpPr>
        <p:spPr>
          <a:xfrm>
            <a:off x="906463" y="4730750"/>
            <a:ext cx="4984750" cy="4489450"/>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17293906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A0307D56-622F-4479-BC57-41CB773AFD60}" type="slidenum">
              <a:rPr lang="en-GB" altLang="en-US" sz="1200">
                <a:latin typeface="Tahoma" panose="020B0604030504040204" pitchFamily="34" charset="0"/>
              </a:rPr>
              <a:pPr algn="r" defTabSz="914400"/>
              <a:t>19</a:t>
            </a:fld>
            <a:endParaRPr lang="en-GB" altLang="en-US" sz="1200">
              <a:latin typeface="Tahoma" panose="020B0604030504040204" pitchFamily="34" charset="0"/>
            </a:endParaRPr>
          </a:p>
        </p:txBody>
      </p:sp>
      <p:sp>
        <p:nvSpPr>
          <p:cNvPr id="149507" name="Rectangle 2"/>
          <p:cNvSpPr>
            <a:spLocks noGrp="1" noRot="1" noChangeAspect="1" noChangeArrowheads="1" noTextEdit="1"/>
          </p:cNvSpPr>
          <p:nvPr>
            <p:ph type="sldImg"/>
          </p:nvPr>
        </p:nvSpPr>
        <p:spPr>
          <a:xfrm>
            <a:off x="73025" y="762000"/>
            <a:ext cx="6637338" cy="3733800"/>
          </a:xfrm>
          <a:ln/>
        </p:spPr>
      </p:sp>
      <p:sp>
        <p:nvSpPr>
          <p:cNvPr id="149508" name="Rectangle 3"/>
          <p:cNvSpPr>
            <a:spLocks noGrp="1" noChangeArrowheads="1"/>
          </p:cNvSpPr>
          <p:nvPr>
            <p:ph type="body" idx="1"/>
          </p:nvPr>
        </p:nvSpPr>
        <p:spPr>
          <a:xfrm>
            <a:off x="914400" y="4724400"/>
            <a:ext cx="4953000" cy="4497388"/>
          </a:xfrm>
        </p:spPr>
        <p:txBody>
          <a:bodyPr/>
          <a:lstStyle/>
          <a:p>
            <a:endParaRPr lang="en-US" altLang="en-US"/>
          </a:p>
        </p:txBody>
      </p:sp>
    </p:spTree>
    <p:extLst>
      <p:ext uri="{BB962C8B-B14F-4D97-AF65-F5344CB8AC3E}">
        <p14:creationId xmlns:p14="http://schemas.microsoft.com/office/powerpoint/2010/main" val="15140049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0EF9DA5D-2CA7-4127-BD75-6EE77A7BA67C}" type="slidenum">
              <a:rPr lang="en-GB" altLang="en-US" sz="1200">
                <a:latin typeface="Tahoma" panose="020B0604030504040204" pitchFamily="34" charset="0"/>
              </a:rPr>
              <a:pPr algn="r" defTabSz="914400"/>
              <a:t>23</a:t>
            </a:fld>
            <a:endParaRPr lang="en-GB" altLang="en-US" sz="1200">
              <a:latin typeface="Tahoma" panose="020B0604030504040204" pitchFamily="34" charset="0"/>
            </a:endParaRPr>
          </a:p>
        </p:txBody>
      </p:sp>
      <p:sp>
        <p:nvSpPr>
          <p:cNvPr id="154627" name="Rectangle 2"/>
          <p:cNvSpPr>
            <a:spLocks noGrp="1" noRot="1" noChangeAspect="1" noChangeArrowheads="1" noTextEdit="1"/>
          </p:cNvSpPr>
          <p:nvPr>
            <p:ph type="sldImg"/>
          </p:nvPr>
        </p:nvSpPr>
        <p:spPr>
          <a:xfrm>
            <a:off x="92075" y="744538"/>
            <a:ext cx="6615113" cy="3722687"/>
          </a:xfrm>
          <a:solidFill>
            <a:srgbClr val="FFFFFF"/>
          </a:solidFill>
          <a:ln/>
        </p:spPr>
      </p:sp>
      <p:sp>
        <p:nvSpPr>
          <p:cNvPr id="154628"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12988450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txBox="1">
            <a:spLocks noGrp="1" noChangeArrowheads="1"/>
          </p:cNvSpPr>
          <p:nvPr/>
        </p:nvSpPr>
        <p:spPr bwMode="auto">
          <a:xfrm>
            <a:off x="3851275" y="9431338"/>
            <a:ext cx="2946400" cy="4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F3285AC4-9E73-4F37-B995-3718EC60E24B}" type="slidenum">
              <a:rPr lang="en-GB" altLang="en-US" sz="1200">
                <a:latin typeface="Tahoma" panose="020B0604030504040204" pitchFamily="34" charset="0"/>
              </a:rPr>
              <a:pPr algn="r" defTabSz="914400"/>
              <a:t>24</a:t>
            </a:fld>
            <a:endParaRPr lang="en-GB" altLang="en-US" sz="1200">
              <a:latin typeface="Tahoma" panose="020B0604030504040204" pitchFamily="34" charset="0"/>
            </a:endParaRPr>
          </a:p>
        </p:txBody>
      </p:sp>
      <p:sp>
        <p:nvSpPr>
          <p:cNvPr id="156675" name="Rectangle 2"/>
          <p:cNvSpPr>
            <a:spLocks noGrp="1" noRot="1" noChangeAspect="1" noChangeArrowheads="1" noTextEdit="1"/>
          </p:cNvSpPr>
          <p:nvPr>
            <p:ph type="sldImg"/>
          </p:nvPr>
        </p:nvSpPr>
        <p:spPr>
          <a:xfrm>
            <a:off x="92075" y="744538"/>
            <a:ext cx="6615113" cy="3722687"/>
          </a:xfrm>
          <a:solidFill>
            <a:srgbClr val="FFFFFF"/>
          </a:solidFill>
          <a:ln/>
        </p:spPr>
      </p:sp>
      <p:sp>
        <p:nvSpPr>
          <p:cNvPr id="156676" name="Rectangle 3"/>
          <p:cNvSpPr>
            <a:spLocks noGrp="1"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32974585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12/08/2022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44821550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12/08/2022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4890297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12/08/2022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93040368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12/08/2022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399405142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539C88D-FB36-4DF7-84C8-45D373833483}" type="datetimeFigureOut">
              <a:rPr lang="en-GB" smtClean="0"/>
              <a:t>12/08/2022</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8147074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9539C88D-FB36-4DF7-84C8-45D373833483}" type="datetimeFigureOut">
              <a:rPr lang="en-GB" smtClean="0"/>
              <a:t>12/08/2022</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81553200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9539C88D-FB36-4DF7-84C8-45D373833483}" type="datetimeFigureOut">
              <a:rPr lang="en-GB" smtClean="0"/>
              <a:t>12/08/2022</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86636283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9539C88D-FB36-4DF7-84C8-45D373833483}" type="datetimeFigureOut">
              <a:rPr lang="en-GB" smtClean="0"/>
              <a:t>12/08/2022</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307804749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9C88D-FB36-4DF7-84C8-45D373833483}" type="datetimeFigureOut">
              <a:rPr lang="en-GB" smtClean="0"/>
              <a:t>12/08/2022</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50878013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539C88D-FB36-4DF7-84C8-45D373833483}" type="datetimeFigureOut">
              <a:rPr lang="en-GB" smtClean="0"/>
              <a:t>12/08/2022</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08857425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539C88D-FB36-4DF7-84C8-45D373833483}" type="datetimeFigureOut">
              <a:rPr lang="en-GB" smtClean="0"/>
              <a:t>12/08/2022</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53575293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539C88D-FB36-4DF7-84C8-45D373833483}" type="datetimeFigureOut">
              <a:rPr lang="en-GB" smtClean="0"/>
              <a:t>12/08/2022</a:t>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276283C-5813-41D2-ADD5-B09A8C010482}" type="slidenum">
              <a:rPr lang="en-GB" smtClean="0"/>
              <a:t>‹#›</a:t>
            </a:fld>
            <a:endParaRPr lang="en-GB"/>
          </a:p>
        </p:txBody>
      </p:sp>
    </p:spTree>
    <p:extLst>
      <p:ext uri="{BB962C8B-B14F-4D97-AF65-F5344CB8AC3E}">
        <p14:creationId xmlns:p14="http://schemas.microsoft.com/office/powerpoint/2010/main" val="197297992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1.emf"/></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ChangeArrowheads="1"/>
          </p:cNvSpPr>
          <p:nvPr>
            <p:ph type="title" idx="4294967295"/>
          </p:nvPr>
        </p:nvSpPr>
        <p:spPr>
          <a:xfrm>
            <a:off x="2269145" y="4170540"/>
            <a:ext cx="7793038" cy="1143000"/>
          </a:xfrm>
        </p:spPr>
        <p:txBody>
          <a:bodyPr vert="horz" lIns="91440" tIns="45720" rIns="91440" bIns="45720" rtlCol="0" anchor="b">
            <a:noAutofit/>
          </a:bodyPr>
          <a:lstStyle/>
          <a:p>
            <a:pPr algn="ctr"/>
            <a:r>
              <a:rPr lang="en-GB" altLang="en-US" sz="7200" b="1" dirty="0">
                <a:latin typeface="Verdana" panose="020B0604030504040204" pitchFamily="34" charset="0"/>
                <a:ea typeface="Verdana" panose="020B0604030504040204" pitchFamily="34" charset="0"/>
                <a:cs typeface="Verdana" panose="020B0604030504040204" pitchFamily="34" charset="0"/>
              </a:rPr>
              <a:t>In Depth Lecture on The Kidd Blood Group System.</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57014816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Grp="1"/>
          </p:cNvSpPr>
          <p:nvPr>
            <p:ph type="title" idx="4294967295"/>
          </p:nvPr>
        </p:nvSpPr>
        <p:spPr>
          <a:xfrm>
            <a:off x="2198184" y="2465388"/>
            <a:ext cx="7772400" cy="990600"/>
          </a:xfrm>
        </p:spPr>
        <p:txBody>
          <a:bodyP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Brief history.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1551359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0643" name="Rectangle 3"/>
          <p:cNvSpPr>
            <a:spLocks noGrp="1" noChangeArrowheads="1"/>
          </p:cNvSpPr>
          <p:nvPr>
            <p:ph type="body" idx="4294967295"/>
          </p:nvPr>
        </p:nvSpPr>
        <p:spPr>
          <a:xfrm>
            <a:off x="2209800" y="941962"/>
            <a:ext cx="7772400" cy="4064869"/>
          </a:xfrm>
        </p:spPr>
        <p:txBody>
          <a:bodyPr vert="horz" lIns="91440" tIns="45720" rIns="91440" bIns="45720" rtlCol="0">
            <a:normAutofit/>
          </a:bodyPr>
          <a:lstStyle/>
          <a:p>
            <a:pPr>
              <a:lnSpc>
                <a:spcPct val="90000"/>
              </a:lnSpc>
              <a:buFont typeface="Wingdings" panose="05000000000000000000" pitchFamily="2" charset="2"/>
              <a:buChar char="§"/>
            </a:pP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was first described by Allen </a:t>
            </a:r>
            <a:r>
              <a:rPr lang="en-GB" altLang="en-US" b="1" i="1" dirty="0">
                <a:latin typeface="Verdana" panose="020B0604030504040204" pitchFamily="34" charset="0"/>
                <a:ea typeface="Verdana" panose="020B0604030504040204" pitchFamily="34" charset="0"/>
                <a:cs typeface="Verdana" panose="020B0604030504040204" pitchFamily="34" charset="0"/>
              </a:rPr>
              <a:t>et al</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a:t>
            </a:r>
            <a:r>
              <a:rPr lang="en-GB" altLang="en-US" b="1" dirty="0">
                <a:latin typeface="Verdana" panose="020B0604030504040204" pitchFamily="34" charset="0"/>
                <a:ea typeface="Verdana" panose="020B0604030504040204" pitchFamily="34" charset="0"/>
                <a:cs typeface="Verdana" panose="020B0604030504040204" pitchFamily="34" charset="0"/>
              </a:rPr>
              <a:t> in 1951.</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was first described by </a:t>
            </a:r>
            <a:r>
              <a:rPr lang="en-GB" altLang="en-US" b="1" dirty="0" err="1">
                <a:latin typeface="Verdana" panose="020B0604030504040204" pitchFamily="34" charset="0"/>
                <a:ea typeface="Verdana" panose="020B0604030504040204" pitchFamily="34" charset="0"/>
                <a:cs typeface="Verdana" panose="020B0604030504040204" pitchFamily="34" charset="0"/>
              </a:rPr>
              <a:t>Plaut</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i="1" dirty="0">
                <a:latin typeface="Verdana" panose="020B0604030504040204" pitchFamily="34" charset="0"/>
                <a:ea typeface="Verdana" panose="020B0604030504040204" pitchFamily="34" charset="0"/>
                <a:cs typeface="Verdana" panose="020B0604030504040204" pitchFamily="34" charset="0"/>
              </a:rPr>
              <a:t>et al</a:t>
            </a:r>
            <a:r>
              <a:rPr lang="en-GB" altLang="en-US" b="1" baseline="30000" dirty="0">
                <a:latin typeface="Verdana" panose="020B0604030504040204" pitchFamily="34" charset="0"/>
                <a:ea typeface="Verdana" panose="020B0604030504040204" pitchFamily="34" charset="0"/>
                <a:cs typeface="Verdana" panose="020B0604030504040204" pitchFamily="34" charset="0"/>
              </a:rPr>
              <a:t>2</a:t>
            </a:r>
            <a:r>
              <a:rPr lang="en-GB" altLang="en-US" b="1" dirty="0">
                <a:latin typeface="Verdana" panose="020B0604030504040204" pitchFamily="34" charset="0"/>
                <a:ea typeface="Verdana" panose="020B0604030504040204" pitchFamily="34" charset="0"/>
                <a:cs typeface="Verdana" panose="020B0604030504040204" pitchFamily="34" charset="0"/>
              </a:rPr>
              <a:t> in 1953.</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Jk3 was first described in 1959 by Pinkerton </a:t>
            </a:r>
            <a:r>
              <a:rPr lang="en-GB" altLang="en-US" b="1" i="1" dirty="0">
                <a:latin typeface="Verdana" panose="020B0604030504040204" pitchFamily="34" charset="0"/>
                <a:ea typeface="Verdana" panose="020B0604030504040204" pitchFamily="34" charset="0"/>
                <a:cs typeface="Verdana" panose="020B0604030504040204" pitchFamily="34" charset="0"/>
              </a:rPr>
              <a:t>et al</a:t>
            </a:r>
            <a:r>
              <a:rPr lang="en-GB" altLang="en-US" b="1" baseline="30000" dirty="0">
                <a:latin typeface="Verdana" panose="020B0604030504040204" pitchFamily="34" charset="0"/>
                <a:ea typeface="Verdana" panose="020B0604030504040204" pitchFamily="34" charset="0"/>
                <a:cs typeface="Verdana" panose="020B0604030504040204" pitchFamily="34" charset="0"/>
              </a:rPr>
              <a:t>3</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2578664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 calcmode="lin" valueType="num">
                                      <p:cBhvr additive="base">
                                        <p:cTn id="7" dur="500" fill="hold"/>
                                        <p:tgtEl>
                                          <p:spTgt spid="24064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06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40643">
                                            <p:txEl>
                                              <p:pRg st="2" end="2"/>
                                            </p:txEl>
                                          </p:spTgt>
                                        </p:tgtEl>
                                        <p:attrNameLst>
                                          <p:attrName>style.visibility</p:attrName>
                                        </p:attrNameLst>
                                      </p:cBhvr>
                                      <p:to>
                                        <p:strVal val="visible"/>
                                      </p:to>
                                    </p:set>
                                    <p:anim calcmode="lin" valueType="num">
                                      <p:cBhvr additive="base">
                                        <p:cTn id="13" dur="500" fill="hold"/>
                                        <p:tgtEl>
                                          <p:spTgt spid="240643">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406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40643">
                                            <p:txEl>
                                              <p:pRg st="4" end="4"/>
                                            </p:txEl>
                                          </p:spTgt>
                                        </p:tgtEl>
                                        <p:attrNameLst>
                                          <p:attrName>style.visibility</p:attrName>
                                        </p:attrNameLst>
                                      </p:cBhvr>
                                      <p:to>
                                        <p:strVal val="visible"/>
                                      </p:to>
                                    </p:set>
                                    <p:anim calcmode="lin" valueType="num">
                                      <p:cBhvr additive="base">
                                        <p:cTn id="19" dur="500" fill="hold"/>
                                        <p:tgtEl>
                                          <p:spTgt spid="240643">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4064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3" grpId="0" build="p" bldLvl="5"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0643" name="Rectangle 3"/>
          <p:cNvSpPr>
            <a:spLocks noGrp="1" noChangeArrowheads="1"/>
          </p:cNvSpPr>
          <p:nvPr>
            <p:ph type="body" idx="4294967295"/>
          </p:nvPr>
        </p:nvSpPr>
        <p:spPr>
          <a:xfrm>
            <a:off x="2209800" y="870881"/>
            <a:ext cx="7772400" cy="4238626"/>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In 1982, Heaton and McLoughlin</a:t>
            </a:r>
            <a:r>
              <a:rPr lang="en-GB" altLang="en-US" b="1" baseline="30000" dirty="0">
                <a:latin typeface="Verdana" panose="020B0604030504040204" pitchFamily="34" charset="0"/>
                <a:ea typeface="Verdana" panose="020B0604030504040204" pitchFamily="34" charset="0"/>
                <a:cs typeface="Verdana" panose="020B0604030504040204" pitchFamily="34" charset="0"/>
              </a:rPr>
              <a:t>4</a:t>
            </a:r>
            <a:r>
              <a:rPr lang="en-GB" altLang="en-US" b="1" dirty="0">
                <a:latin typeface="Verdana" panose="020B0604030504040204" pitchFamily="34" charset="0"/>
                <a:ea typeface="Verdana" panose="020B0604030504040204" pitchFamily="34" charset="0"/>
                <a:cs typeface="Verdana" panose="020B0604030504040204" pitchFamily="34" charset="0"/>
              </a:rPr>
              <a:t> described the urea lysis test, which showed that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(a-b-) red cells will not be haemolysed by 2M urea.</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Until 1986, it was thought that all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(a-b-) phenotypes were due to silent alleles at the </a:t>
            </a:r>
            <a:r>
              <a:rPr lang="en-GB" altLang="en-US" b="1" i="1" dirty="0">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 locus, then a dominant inhibitor type [</a:t>
            </a:r>
            <a:r>
              <a:rPr lang="en-GB" altLang="en-US" b="1" i="1" dirty="0">
                <a:latin typeface="Verdana" panose="020B0604030504040204" pitchFamily="34" charset="0"/>
                <a:ea typeface="Verdana" panose="020B0604030504040204" pitchFamily="34" charset="0"/>
                <a:cs typeface="Verdana" panose="020B0604030504040204" pitchFamily="34" charset="0"/>
              </a:rPr>
              <a:t>In(JK)</a:t>
            </a:r>
            <a:r>
              <a:rPr lang="en-GB" altLang="en-US" b="1" dirty="0">
                <a:latin typeface="Verdana" panose="020B0604030504040204" pitchFamily="34" charset="0"/>
                <a:ea typeface="Verdana" panose="020B0604030504040204" pitchFamily="34" charset="0"/>
                <a:cs typeface="Verdana" panose="020B0604030504040204" pitchFamily="34" charset="0"/>
              </a:rPr>
              <a:t>] was reported</a:t>
            </a:r>
            <a:r>
              <a:rPr lang="en-GB" altLang="en-US" b="1" baseline="30000" dirty="0">
                <a:latin typeface="Verdana" panose="020B0604030504040204" pitchFamily="34" charset="0"/>
                <a:ea typeface="Verdana" panose="020B0604030504040204" pitchFamily="34" charset="0"/>
                <a:cs typeface="Verdana" panose="020B0604030504040204" pitchFamily="34" charset="0"/>
              </a:rPr>
              <a:t>5</a:t>
            </a:r>
            <a:r>
              <a:rPr lang="en-GB" altLang="en-US" b="1" dirty="0">
                <a:latin typeface="Verdana" panose="020B0604030504040204" pitchFamily="34" charset="0"/>
                <a:ea typeface="Verdana" panose="020B0604030504040204" pitchFamily="34" charset="0"/>
                <a:cs typeface="Verdana" panose="020B0604030504040204" pitchFamily="34" charset="0"/>
              </a:rPr>
              <a:t>.</a:t>
            </a:r>
            <a:endParaRPr lang="en-GB" altLang="en-US" dirty="0">
              <a:latin typeface="Verdana" panose="020B0604030504040204" pitchFamily="34" charset="0"/>
              <a:ea typeface="Verdana" panose="020B0604030504040204" pitchFamily="34" charset="0"/>
              <a:cs typeface="Verdana" panose="020B0604030504040204" pitchFamily="34" charset="0"/>
            </a:endParaRP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14198361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 calcmode="lin" valueType="num">
                                      <p:cBhvr additive="base">
                                        <p:cTn id="7" dur="500" fill="hold"/>
                                        <p:tgtEl>
                                          <p:spTgt spid="24064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06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40643">
                                            <p:txEl>
                                              <p:pRg st="2" end="2"/>
                                            </p:txEl>
                                          </p:spTgt>
                                        </p:tgtEl>
                                        <p:attrNameLst>
                                          <p:attrName>style.visibility</p:attrName>
                                        </p:attrNameLst>
                                      </p:cBhvr>
                                      <p:to>
                                        <p:strVal val="visible"/>
                                      </p:to>
                                    </p:set>
                                    <p:anim calcmode="lin" valueType="num">
                                      <p:cBhvr additive="base">
                                        <p:cTn id="13" dur="500" fill="hold"/>
                                        <p:tgtEl>
                                          <p:spTgt spid="240643">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4064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3" grpId="0" build="p" bldLvl="5"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p:cNvSpPr>
          <p:nvPr>
            <p:ph type="title" idx="4294967295"/>
          </p:nvPr>
        </p:nvSpPr>
        <p:spPr>
          <a:xfrm>
            <a:off x="2198184" y="2465388"/>
            <a:ext cx="7772400" cy="990600"/>
          </a:xfrm>
        </p:spPr>
        <p:txBody>
          <a:bodyP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inheritance of Kidd.</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64379959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p:cNvSpPr>
            <a:spLocks noGrp="1"/>
          </p:cNvSpPr>
          <p:nvPr>
            <p:ph type="title" idx="4294967295"/>
          </p:nvPr>
        </p:nvSpPr>
        <p:spPr>
          <a:xfrm>
            <a:off x="2223520"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At a very basic level, the inheritance of Kidd follows simple Mendelian genetics, with </a:t>
            </a:r>
            <a:r>
              <a:rPr lang="en-GB" altLang="en-US" b="1" i="1" dirty="0">
                <a:latin typeface="Verdana" panose="020B0604030504040204" pitchFamily="34" charset="0"/>
                <a:ea typeface="Verdana" panose="020B0604030504040204" pitchFamily="34" charset="0"/>
                <a:cs typeface="Verdana" panose="020B0604030504040204" pitchFamily="34" charset="0"/>
              </a:rPr>
              <a:t>JKA</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i="1" dirty="0">
                <a:latin typeface="Verdana" panose="020B0604030504040204" pitchFamily="34" charset="0"/>
                <a:ea typeface="Verdana" panose="020B0604030504040204" pitchFamily="34" charset="0"/>
                <a:cs typeface="Verdana" panose="020B0604030504040204" pitchFamily="34" charset="0"/>
              </a:rPr>
              <a:t>JKB</a:t>
            </a:r>
            <a:r>
              <a:rPr lang="en-GB" altLang="en-US" b="1" dirty="0">
                <a:latin typeface="Verdana" panose="020B0604030504040204" pitchFamily="34" charset="0"/>
                <a:ea typeface="Verdana" panose="020B0604030504040204" pitchFamily="34" charset="0"/>
                <a:cs typeface="Verdana" panose="020B0604030504040204" pitchFamily="34" charset="0"/>
              </a:rPr>
              <a:t> being co-dominant.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67779597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nvGrpSpPr>
        <p:grpSpPr bwMode="auto">
          <a:xfrm>
            <a:off x="1905925" y="1165897"/>
            <a:ext cx="8380149" cy="3584576"/>
            <a:chOff x="398" y="1488"/>
            <a:chExt cx="5719" cy="2258"/>
          </a:xfrm>
        </p:grpSpPr>
        <p:sp>
          <p:nvSpPr>
            <p:cNvPr id="142339" name="Line 2"/>
            <p:cNvSpPr>
              <a:spLocks noChangeShapeType="1"/>
            </p:cNvSpPr>
            <p:nvPr/>
          </p:nvSpPr>
          <p:spPr bwMode="auto">
            <a:xfrm>
              <a:off x="1964" y="1728"/>
              <a:ext cx="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40" name="Rectangle 3"/>
            <p:cNvSpPr>
              <a:spLocks noChangeArrowheads="1"/>
            </p:cNvSpPr>
            <p:nvPr/>
          </p:nvSpPr>
          <p:spPr bwMode="auto">
            <a:xfrm>
              <a:off x="1437" y="1776"/>
              <a:ext cx="288"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a:t>
              </a:r>
            </a:p>
          </p:txBody>
        </p:sp>
        <p:sp>
          <p:nvSpPr>
            <p:cNvPr id="142341" name="Rectangle 4"/>
            <p:cNvSpPr>
              <a:spLocks noChangeArrowheads="1"/>
            </p:cNvSpPr>
            <p:nvPr/>
          </p:nvSpPr>
          <p:spPr bwMode="auto">
            <a:xfrm>
              <a:off x="1725" y="1776"/>
              <a:ext cx="288"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JKB</a:t>
              </a:r>
            </a:p>
          </p:txBody>
        </p:sp>
        <p:sp>
          <p:nvSpPr>
            <p:cNvPr id="142342" name="Rectangle 5"/>
            <p:cNvSpPr>
              <a:spLocks noChangeArrowheads="1"/>
            </p:cNvSpPr>
            <p:nvPr/>
          </p:nvSpPr>
          <p:spPr bwMode="auto">
            <a:xfrm>
              <a:off x="1437" y="1488"/>
              <a:ext cx="576" cy="288"/>
            </a:xfrm>
            <a:prstGeom prst="rect">
              <a:avLst/>
            </a:prstGeom>
            <a:solidFill>
              <a:srgbClr val="FF99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t>
              </a:r>
              <a:r>
                <a:rPr lang="en-GB" altLang="en-US" sz="1000" b="1" dirty="0" err="1">
                  <a:latin typeface="Verdana" panose="020B0604030504040204" pitchFamily="34" charset="0"/>
                  <a:ea typeface="Verdana" panose="020B0604030504040204" pitchFamily="34" charset="0"/>
                  <a:cs typeface="Verdana" panose="020B0604030504040204" pitchFamily="34" charset="0"/>
                </a:rPr>
                <a:t>a+b</a:t>
              </a:r>
              <a:r>
                <a:rPr lang="en-GB" altLang="en-US" sz="1000" b="1" dirty="0">
                  <a:latin typeface="Verdana" panose="020B0604030504040204" pitchFamily="34" charset="0"/>
                  <a:ea typeface="Verdana" panose="020B0604030504040204" pitchFamily="34" charset="0"/>
                  <a:cs typeface="Verdana" panose="020B0604030504040204" pitchFamily="34" charset="0"/>
                </a:rPr>
                <a:t>+)</a:t>
              </a:r>
            </a:p>
          </p:txBody>
        </p:sp>
        <p:sp>
          <p:nvSpPr>
            <p:cNvPr id="142343" name="Rectangle 6"/>
            <p:cNvSpPr>
              <a:spLocks noChangeArrowheads="1"/>
            </p:cNvSpPr>
            <p:nvPr/>
          </p:nvSpPr>
          <p:spPr bwMode="auto">
            <a:xfrm>
              <a:off x="2637" y="1776"/>
              <a:ext cx="288"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a:t>
              </a:r>
            </a:p>
          </p:txBody>
        </p:sp>
        <p:sp>
          <p:nvSpPr>
            <p:cNvPr id="142344" name="Rectangle 7"/>
            <p:cNvSpPr>
              <a:spLocks noChangeArrowheads="1"/>
            </p:cNvSpPr>
            <p:nvPr/>
          </p:nvSpPr>
          <p:spPr bwMode="auto">
            <a:xfrm>
              <a:off x="2925" y="1776"/>
              <a:ext cx="287"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JKB</a:t>
              </a:r>
            </a:p>
          </p:txBody>
        </p:sp>
        <p:sp>
          <p:nvSpPr>
            <p:cNvPr id="142345" name="Rectangle 8"/>
            <p:cNvSpPr>
              <a:spLocks noChangeArrowheads="1"/>
            </p:cNvSpPr>
            <p:nvPr/>
          </p:nvSpPr>
          <p:spPr bwMode="auto">
            <a:xfrm>
              <a:off x="2637" y="1488"/>
              <a:ext cx="575" cy="288"/>
            </a:xfrm>
            <a:prstGeom prst="rect">
              <a:avLst/>
            </a:prstGeom>
            <a:solidFill>
              <a:srgbClr val="FF99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t>
              </a:r>
              <a:r>
                <a:rPr lang="en-GB" altLang="en-US" sz="1000" b="1" dirty="0" err="1">
                  <a:latin typeface="Verdana" panose="020B0604030504040204" pitchFamily="34" charset="0"/>
                  <a:ea typeface="Verdana" panose="020B0604030504040204" pitchFamily="34" charset="0"/>
                  <a:cs typeface="Verdana" panose="020B0604030504040204" pitchFamily="34" charset="0"/>
                </a:rPr>
                <a:t>a+b</a:t>
              </a:r>
              <a:r>
                <a:rPr lang="en-GB" altLang="en-US" sz="1000" b="1" dirty="0">
                  <a:latin typeface="Verdana" panose="020B0604030504040204" pitchFamily="34" charset="0"/>
                  <a:ea typeface="Verdana" panose="020B0604030504040204" pitchFamily="34" charset="0"/>
                  <a:cs typeface="Verdana" panose="020B0604030504040204" pitchFamily="34" charset="0"/>
                </a:rPr>
                <a:t>+)</a:t>
              </a:r>
            </a:p>
          </p:txBody>
        </p:sp>
        <p:sp>
          <p:nvSpPr>
            <p:cNvPr id="142346" name="Line 9"/>
            <p:cNvSpPr>
              <a:spLocks noChangeShapeType="1"/>
            </p:cNvSpPr>
            <p:nvPr/>
          </p:nvSpPr>
          <p:spPr bwMode="auto">
            <a:xfrm>
              <a:off x="2013" y="1776"/>
              <a:ext cx="6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47" name="Rectangle 10"/>
            <p:cNvSpPr>
              <a:spLocks noChangeArrowheads="1"/>
            </p:cNvSpPr>
            <p:nvPr/>
          </p:nvSpPr>
          <p:spPr bwMode="auto">
            <a:xfrm>
              <a:off x="477" y="2928"/>
              <a:ext cx="288"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a:t>
              </a:r>
            </a:p>
          </p:txBody>
        </p:sp>
        <p:sp>
          <p:nvSpPr>
            <p:cNvPr id="142348" name="Rectangle 11"/>
            <p:cNvSpPr>
              <a:spLocks noChangeArrowheads="1"/>
            </p:cNvSpPr>
            <p:nvPr/>
          </p:nvSpPr>
          <p:spPr bwMode="auto">
            <a:xfrm>
              <a:off x="765" y="2928"/>
              <a:ext cx="288"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a:t>
              </a:r>
            </a:p>
          </p:txBody>
        </p:sp>
        <p:sp>
          <p:nvSpPr>
            <p:cNvPr id="142349" name="Rectangle 12"/>
            <p:cNvSpPr>
              <a:spLocks noChangeArrowheads="1"/>
            </p:cNvSpPr>
            <p:nvPr/>
          </p:nvSpPr>
          <p:spPr bwMode="auto">
            <a:xfrm>
              <a:off x="477" y="3216"/>
              <a:ext cx="576"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t>
              </a:r>
              <a:r>
                <a:rPr lang="en-GB" altLang="en-US" sz="1000" b="1" dirty="0" err="1">
                  <a:latin typeface="Verdana" panose="020B0604030504040204" pitchFamily="34" charset="0"/>
                  <a:ea typeface="Verdana" panose="020B0604030504040204" pitchFamily="34" charset="0"/>
                  <a:cs typeface="Verdana" panose="020B0604030504040204" pitchFamily="34" charset="0"/>
                </a:rPr>
                <a:t>a+b</a:t>
              </a:r>
              <a:r>
                <a:rPr lang="en-GB" altLang="en-US" sz="1000" b="1" dirty="0">
                  <a:latin typeface="Verdana" panose="020B0604030504040204" pitchFamily="34" charset="0"/>
                  <a:ea typeface="Verdana" panose="020B0604030504040204" pitchFamily="34" charset="0"/>
                  <a:cs typeface="Verdana" panose="020B0604030504040204" pitchFamily="34" charset="0"/>
                </a:rPr>
                <a:t>-)</a:t>
              </a:r>
            </a:p>
          </p:txBody>
        </p:sp>
        <p:sp>
          <p:nvSpPr>
            <p:cNvPr id="142350" name="Rectangle 13"/>
            <p:cNvSpPr>
              <a:spLocks noChangeArrowheads="1"/>
            </p:cNvSpPr>
            <p:nvPr/>
          </p:nvSpPr>
          <p:spPr bwMode="auto">
            <a:xfrm>
              <a:off x="1628" y="2928"/>
              <a:ext cx="288"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a:t>
              </a:r>
            </a:p>
          </p:txBody>
        </p:sp>
        <p:sp>
          <p:nvSpPr>
            <p:cNvPr id="142351" name="Rectangle 14"/>
            <p:cNvSpPr>
              <a:spLocks noChangeArrowheads="1"/>
            </p:cNvSpPr>
            <p:nvPr/>
          </p:nvSpPr>
          <p:spPr bwMode="auto">
            <a:xfrm>
              <a:off x="1916" y="2928"/>
              <a:ext cx="289"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JKB</a:t>
              </a:r>
            </a:p>
          </p:txBody>
        </p:sp>
        <p:sp>
          <p:nvSpPr>
            <p:cNvPr id="142352" name="Rectangle 15"/>
            <p:cNvSpPr>
              <a:spLocks noChangeArrowheads="1"/>
            </p:cNvSpPr>
            <p:nvPr/>
          </p:nvSpPr>
          <p:spPr bwMode="auto">
            <a:xfrm>
              <a:off x="2588" y="2928"/>
              <a:ext cx="288"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a:t>
              </a:r>
            </a:p>
          </p:txBody>
        </p:sp>
        <p:sp>
          <p:nvSpPr>
            <p:cNvPr id="142353" name="Rectangle 16"/>
            <p:cNvSpPr>
              <a:spLocks noChangeArrowheads="1"/>
            </p:cNvSpPr>
            <p:nvPr/>
          </p:nvSpPr>
          <p:spPr bwMode="auto">
            <a:xfrm>
              <a:off x="2876" y="2928"/>
              <a:ext cx="288"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JKB</a:t>
              </a:r>
            </a:p>
          </p:txBody>
        </p:sp>
        <p:sp>
          <p:nvSpPr>
            <p:cNvPr id="142354" name="Rectangle 17"/>
            <p:cNvSpPr>
              <a:spLocks noChangeArrowheads="1"/>
            </p:cNvSpPr>
            <p:nvPr/>
          </p:nvSpPr>
          <p:spPr bwMode="auto">
            <a:xfrm>
              <a:off x="3692" y="2928"/>
              <a:ext cx="288"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JKB</a:t>
              </a:r>
            </a:p>
          </p:txBody>
        </p:sp>
        <p:sp>
          <p:nvSpPr>
            <p:cNvPr id="142355" name="Rectangle 18"/>
            <p:cNvSpPr>
              <a:spLocks noChangeArrowheads="1"/>
            </p:cNvSpPr>
            <p:nvPr/>
          </p:nvSpPr>
          <p:spPr bwMode="auto">
            <a:xfrm>
              <a:off x="3980" y="2928"/>
              <a:ext cx="288"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JKB</a:t>
              </a:r>
            </a:p>
          </p:txBody>
        </p:sp>
        <p:sp>
          <p:nvSpPr>
            <p:cNvPr id="142356" name="Rectangle 19"/>
            <p:cNvSpPr>
              <a:spLocks noChangeArrowheads="1"/>
            </p:cNvSpPr>
            <p:nvPr/>
          </p:nvSpPr>
          <p:spPr bwMode="auto">
            <a:xfrm>
              <a:off x="1628" y="3216"/>
              <a:ext cx="577" cy="288"/>
            </a:xfrm>
            <a:prstGeom prst="rect">
              <a:avLst/>
            </a:prstGeom>
            <a:solidFill>
              <a:srgbClr val="FF99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t>
              </a:r>
              <a:r>
                <a:rPr lang="en-GB" altLang="en-US" sz="1000" b="1" dirty="0" err="1">
                  <a:latin typeface="Verdana" panose="020B0604030504040204" pitchFamily="34" charset="0"/>
                  <a:ea typeface="Verdana" panose="020B0604030504040204" pitchFamily="34" charset="0"/>
                  <a:cs typeface="Verdana" panose="020B0604030504040204" pitchFamily="34" charset="0"/>
                </a:rPr>
                <a:t>a+b</a:t>
              </a:r>
              <a:r>
                <a:rPr lang="en-GB" altLang="en-US" sz="1000" b="1" dirty="0">
                  <a:latin typeface="Verdana" panose="020B0604030504040204" pitchFamily="34" charset="0"/>
                  <a:ea typeface="Verdana" panose="020B0604030504040204" pitchFamily="34" charset="0"/>
                  <a:cs typeface="Verdana" panose="020B0604030504040204" pitchFamily="34" charset="0"/>
                </a:rPr>
                <a:t>+)</a:t>
              </a:r>
            </a:p>
          </p:txBody>
        </p:sp>
        <p:sp>
          <p:nvSpPr>
            <p:cNvPr id="142357" name="Rectangle 20"/>
            <p:cNvSpPr>
              <a:spLocks noChangeArrowheads="1"/>
            </p:cNvSpPr>
            <p:nvPr/>
          </p:nvSpPr>
          <p:spPr bwMode="auto">
            <a:xfrm>
              <a:off x="2588" y="3216"/>
              <a:ext cx="576" cy="288"/>
            </a:xfrm>
            <a:prstGeom prst="rect">
              <a:avLst/>
            </a:prstGeom>
            <a:solidFill>
              <a:srgbClr val="FF99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t>
              </a:r>
              <a:r>
                <a:rPr lang="en-GB" altLang="en-US" sz="1000" b="1" dirty="0" err="1">
                  <a:latin typeface="Verdana" panose="020B0604030504040204" pitchFamily="34" charset="0"/>
                  <a:ea typeface="Verdana" panose="020B0604030504040204" pitchFamily="34" charset="0"/>
                  <a:cs typeface="Verdana" panose="020B0604030504040204" pitchFamily="34" charset="0"/>
                </a:rPr>
                <a:t>a+b</a:t>
              </a:r>
              <a:r>
                <a:rPr lang="en-GB" altLang="en-US" sz="1000" b="1" dirty="0">
                  <a:latin typeface="Verdana" panose="020B0604030504040204" pitchFamily="34" charset="0"/>
                  <a:ea typeface="Verdana" panose="020B0604030504040204" pitchFamily="34" charset="0"/>
                  <a:cs typeface="Verdana" panose="020B0604030504040204" pitchFamily="34" charset="0"/>
                </a:rPr>
                <a:t>+)</a:t>
              </a:r>
            </a:p>
          </p:txBody>
        </p:sp>
        <p:sp>
          <p:nvSpPr>
            <p:cNvPr id="142358" name="Rectangle 21"/>
            <p:cNvSpPr>
              <a:spLocks noChangeArrowheads="1"/>
            </p:cNvSpPr>
            <p:nvPr/>
          </p:nvSpPr>
          <p:spPr bwMode="auto">
            <a:xfrm>
              <a:off x="3692" y="3216"/>
              <a:ext cx="576"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(a-b+)</a:t>
              </a:r>
            </a:p>
          </p:txBody>
        </p:sp>
        <p:sp>
          <p:nvSpPr>
            <p:cNvPr id="142359" name="Line 22"/>
            <p:cNvSpPr>
              <a:spLocks noChangeShapeType="1"/>
            </p:cNvSpPr>
            <p:nvPr/>
          </p:nvSpPr>
          <p:spPr bwMode="auto">
            <a:xfrm>
              <a:off x="1581" y="2064"/>
              <a:ext cx="239" cy="864"/>
            </a:xfrm>
            <a:prstGeom prst="line">
              <a:avLst/>
            </a:prstGeom>
            <a:noFill/>
            <a:ln w="12700">
              <a:solidFill>
                <a:srgbClr val="FF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60" name="Line 23"/>
            <p:cNvSpPr>
              <a:spLocks noChangeShapeType="1"/>
            </p:cNvSpPr>
            <p:nvPr/>
          </p:nvSpPr>
          <p:spPr bwMode="auto">
            <a:xfrm flipH="1">
              <a:off x="2061" y="2064"/>
              <a:ext cx="1056" cy="864"/>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61" name="Line 24"/>
            <p:cNvSpPr>
              <a:spLocks noChangeShapeType="1"/>
            </p:cNvSpPr>
            <p:nvPr/>
          </p:nvSpPr>
          <p:spPr bwMode="auto">
            <a:xfrm>
              <a:off x="1869" y="2064"/>
              <a:ext cx="1151" cy="864"/>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62" name="Line 25"/>
            <p:cNvSpPr>
              <a:spLocks noChangeShapeType="1"/>
            </p:cNvSpPr>
            <p:nvPr/>
          </p:nvSpPr>
          <p:spPr bwMode="auto">
            <a:xfrm>
              <a:off x="1869" y="2064"/>
              <a:ext cx="1967" cy="864"/>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63" name="Line 26"/>
            <p:cNvSpPr>
              <a:spLocks noChangeShapeType="1"/>
            </p:cNvSpPr>
            <p:nvPr/>
          </p:nvSpPr>
          <p:spPr bwMode="auto">
            <a:xfrm>
              <a:off x="3117" y="2064"/>
              <a:ext cx="1007" cy="864"/>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64" name="Text Box 27"/>
            <p:cNvSpPr txBox="1">
              <a:spLocks noChangeArrowheads="1"/>
            </p:cNvSpPr>
            <p:nvPr/>
          </p:nvSpPr>
          <p:spPr bwMode="auto">
            <a:xfrm>
              <a:off x="4022" y="1488"/>
              <a:ext cx="138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Phenotype</a:t>
              </a:r>
            </a:p>
          </p:txBody>
        </p:sp>
        <p:sp>
          <p:nvSpPr>
            <p:cNvPr id="142365" name="Text Box 28"/>
            <p:cNvSpPr txBox="1">
              <a:spLocks noChangeArrowheads="1"/>
            </p:cNvSpPr>
            <p:nvPr/>
          </p:nvSpPr>
          <p:spPr bwMode="auto">
            <a:xfrm>
              <a:off x="4028" y="1782"/>
              <a:ext cx="125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Genotype</a:t>
              </a:r>
            </a:p>
          </p:txBody>
        </p:sp>
        <p:sp>
          <p:nvSpPr>
            <p:cNvPr id="142366" name="Text Box 29"/>
            <p:cNvSpPr txBox="1">
              <a:spLocks noChangeArrowheads="1"/>
            </p:cNvSpPr>
            <p:nvPr/>
          </p:nvSpPr>
          <p:spPr bwMode="auto">
            <a:xfrm>
              <a:off x="4748" y="2935"/>
              <a:ext cx="125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Genotype</a:t>
              </a:r>
            </a:p>
          </p:txBody>
        </p:sp>
        <p:sp>
          <p:nvSpPr>
            <p:cNvPr id="142367" name="Text Box 30"/>
            <p:cNvSpPr txBox="1">
              <a:spLocks noChangeArrowheads="1"/>
            </p:cNvSpPr>
            <p:nvPr/>
          </p:nvSpPr>
          <p:spPr bwMode="auto">
            <a:xfrm>
              <a:off x="4734" y="3245"/>
              <a:ext cx="138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Phenotype</a:t>
              </a:r>
            </a:p>
          </p:txBody>
        </p:sp>
        <p:sp>
          <p:nvSpPr>
            <p:cNvPr id="142368" name="Line 31"/>
            <p:cNvSpPr>
              <a:spLocks noChangeShapeType="1"/>
            </p:cNvSpPr>
            <p:nvPr/>
          </p:nvSpPr>
          <p:spPr bwMode="auto">
            <a:xfrm flipH="1">
              <a:off x="3212" y="1632"/>
              <a:ext cx="817"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69" name="Line 32"/>
            <p:cNvSpPr>
              <a:spLocks noChangeShapeType="1"/>
            </p:cNvSpPr>
            <p:nvPr/>
          </p:nvSpPr>
          <p:spPr bwMode="auto">
            <a:xfrm flipH="1">
              <a:off x="3205" y="1919"/>
              <a:ext cx="817"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70" name="Line 33"/>
            <p:cNvSpPr>
              <a:spLocks noChangeShapeType="1"/>
            </p:cNvSpPr>
            <p:nvPr/>
          </p:nvSpPr>
          <p:spPr bwMode="auto">
            <a:xfrm flipH="1">
              <a:off x="4268" y="3072"/>
              <a:ext cx="48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71" name="Line 34"/>
            <p:cNvSpPr>
              <a:spLocks noChangeShapeType="1"/>
            </p:cNvSpPr>
            <p:nvPr/>
          </p:nvSpPr>
          <p:spPr bwMode="auto">
            <a:xfrm flipH="1">
              <a:off x="4268" y="3381"/>
              <a:ext cx="48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72" name="Line 35"/>
            <p:cNvSpPr>
              <a:spLocks noChangeShapeType="1"/>
            </p:cNvSpPr>
            <p:nvPr/>
          </p:nvSpPr>
          <p:spPr bwMode="auto">
            <a:xfrm>
              <a:off x="2781" y="2064"/>
              <a:ext cx="0" cy="864"/>
            </a:xfrm>
            <a:prstGeom prst="line">
              <a:avLst/>
            </a:prstGeom>
            <a:noFill/>
            <a:ln w="12700">
              <a:solidFill>
                <a:srgbClr val="FF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73" name="Line 36"/>
            <p:cNvSpPr>
              <a:spLocks noChangeShapeType="1"/>
            </p:cNvSpPr>
            <p:nvPr/>
          </p:nvSpPr>
          <p:spPr bwMode="auto">
            <a:xfrm flipH="1">
              <a:off x="909" y="2064"/>
              <a:ext cx="1872" cy="864"/>
            </a:xfrm>
            <a:prstGeom prst="line">
              <a:avLst/>
            </a:prstGeom>
            <a:noFill/>
            <a:ln w="12700">
              <a:solidFill>
                <a:srgbClr val="FF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74" name="Line 37"/>
            <p:cNvSpPr>
              <a:spLocks noChangeShapeType="1"/>
            </p:cNvSpPr>
            <p:nvPr/>
          </p:nvSpPr>
          <p:spPr bwMode="auto">
            <a:xfrm flipH="1">
              <a:off x="621" y="2064"/>
              <a:ext cx="960" cy="864"/>
            </a:xfrm>
            <a:prstGeom prst="line">
              <a:avLst/>
            </a:prstGeom>
            <a:noFill/>
            <a:ln w="12700">
              <a:solidFill>
                <a:srgbClr val="FF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2375" name="Text Box 38"/>
            <p:cNvSpPr txBox="1">
              <a:spLocks noChangeArrowheads="1"/>
            </p:cNvSpPr>
            <p:nvPr/>
          </p:nvSpPr>
          <p:spPr bwMode="auto">
            <a:xfrm>
              <a:off x="3680" y="3533"/>
              <a:ext cx="653"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23.6%</a:t>
              </a:r>
            </a:p>
          </p:txBody>
        </p:sp>
        <p:sp>
          <p:nvSpPr>
            <p:cNvPr id="142376" name="Text Box 39"/>
            <p:cNvSpPr txBox="1">
              <a:spLocks noChangeArrowheads="1"/>
            </p:cNvSpPr>
            <p:nvPr/>
          </p:nvSpPr>
          <p:spPr bwMode="auto">
            <a:xfrm>
              <a:off x="2517" y="3521"/>
              <a:ext cx="753"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49.96%</a:t>
              </a:r>
            </a:p>
          </p:txBody>
        </p:sp>
        <p:sp>
          <p:nvSpPr>
            <p:cNvPr id="142377" name="Text Box 40"/>
            <p:cNvSpPr txBox="1">
              <a:spLocks noChangeArrowheads="1"/>
            </p:cNvSpPr>
            <p:nvPr/>
          </p:nvSpPr>
          <p:spPr bwMode="auto">
            <a:xfrm>
              <a:off x="1554" y="3521"/>
              <a:ext cx="753"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49.96%</a:t>
              </a:r>
            </a:p>
          </p:txBody>
        </p:sp>
        <p:sp>
          <p:nvSpPr>
            <p:cNvPr id="142378" name="Text Box 41"/>
            <p:cNvSpPr txBox="1">
              <a:spLocks noChangeArrowheads="1"/>
            </p:cNvSpPr>
            <p:nvPr/>
          </p:nvSpPr>
          <p:spPr bwMode="auto">
            <a:xfrm>
              <a:off x="398" y="3521"/>
              <a:ext cx="753"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26.44%</a:t>
              </a:r>
            </a:p>
          </p:txBody>
        </p:sp>
      </p:grpSp>
      <p:grpSp>
        <p:nvGrpSpPr>
          <p:cNvPr id="43" name="Group 42"/>
          <p:cNvGrpSpPr/>
          <p:nvPr/>
        </p:nvGrpSpPr>
        <p:grpSpPr>
          <a:xfrm>
            <a:off x="0" y="5607698"/>
            <a:ext cx="12192000" cy="1250302"/>
            <a:chOff x="0" y="5607698"/>
            <a:chExt cx="12192000" cy="1250302"/>
          </a:xfrm>
        </p:grpSpPr>
        <p:sp>
          <p:nvSpPr>
            <p:cNvPr id="44" name="Rectangle 4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45" name="Oval 4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6" name="Group 7"/>
            <p:cNvGrpSpPr>
              <a:grpSpLocks noChangeAspect="1"/>
            </p:cNvGrpSpPr>
            <p:nvPr/>
          </p:nvGrpSpPr>
          <p:grpSpPr bwMode="auto">
            <a:xfrm>
              <a:off x="1446003" y="6071153"/>
              <a:ext cx="463617" cy="516607"/>
              <a:chOff x="2839" y="1944"/>
              <a:chExt cx="596" cy="664"/>
            </a:xfrm>
          </p:grpSpPr>
          <p:sp>
            <p:nvSpPr>
              <p:cNvPr id="31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2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30" name="AutoShape 20"/>
              <p:cNvCxnSpPr>
                <a:cxnSpLocks noChangeAspect="1" noChangeShapeType="1"/>
                <a:stCxn id="329" idx="3"/>
                <a:endCxn id="32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AutoShape 21"/>
              <p:cNvCxnSpPr>
                <a:cxnSpLocks noChangeAspect="1" noChangeShapeType="1"/>
                <a:stCxn id="329" idx="1"/>
                <a:endCxn id="32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2" name="AutoShape 22"/>
              <p:cNvCxnSpPr>
                <a:cxnSpLocks noChangeAspect="1" noChangeShapeType="1"/>
                <a:stCxn id="329" idx="1"/>
                <a:endCxn id="32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3" name="AutoShape 23"/>
              <p:cNvCxnSpPr>
                <a:cxnSpLocks noChangeAspect="1" noChangeShapeType="1"/>
                <a:stCxn id="329" idx="1"/>
                <a:endCxn id="32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4" name="AutoShape 24"/>
              <p:cNvCxnSpPr>
                <a:cxnSpLocks noChangeAspect="1" noChangeShapeType="1"/>
                <a:stCxn id="329" idx="1"/>
                <a:endCxn id="32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5" name="AutoShape 25"/>
              <p:cNvCxnSpPr>
                <a:cxnSpLocks noChangeAspect="1" noChangeShapeType="1"/>
                <a:stCxn id="323" idx="3"/>
                <a:endCxn id="32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6" name="AutoShape 26"/>
              <p:cNvCxnSpPr>
                <a:cxnSpLocks noChangeAspect="1" noChangeShapeType="1"/>
                <a:stCxn id="329" idx="1"/>
                <a:endCxn id="32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7" name="AutoShape 27"/>
              <p:cNvCxnSpPr>
                <a:cxnSpLocks noChangeAspect="1" noChangeShapeType="1"/>
                <a:stCxn id="329" idx="1"/>
                <a:endCxn id="32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8" name="AutoShape 28"/>
              <p:cNvCxnSpPr>
                <a:cxnSpLocks noChangeAspect="1" noChangeShapeType="1"/>
                <a:stCxn id="329" idx="1"/>
                <a:endCxn id="32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1" name="AutoShape 31"/>
              <p:cNvCxnSpPr>
                <a:cxnSpLocks noChangeAspect="1" noChangeShapeType="1"/>
                <a:stCxn id="323" idx="1"/>
                <a:endCxn id="32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7" name="Group 397"/>
            <p:cNvGrpSpPr>
              <a:grpSpLocks noChangeAspect="1"/>
            </p:cNvGrpSpPr>
            <p:nvPr/>
          </p:nvGrpSpPr>
          <p:grpSpPr bwMode="auto">
            <a:xfrm>
              <a:off x="1982621" y="5735053"/>
              <a:ext cx="1024036" cy="1019723"/>
              <a:chOff x="3600" y="1632"/>
              <a:chExt cx="1594" cy="1587"/>
            </a:xfrm>
          </p:grpSpPr>
          <p:sp>
            <p:nvSpPr>
              <p:cNvPr id="4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5" name="AutoShape 143"/>
              <p:cNvCxnSpPr>
                <a:cxnSpLocks noChangeAspect="1" noChangeShapeType="1"/>
                <a:stCxn id="72" idx="0"/>
                <a:endCxn id="6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4" name="AutoShape 152"/>
              <p:cNvCxnSpPr>
                <a:cxnSpLocks noChangeAspect="1" noChangeShapeType="1"/>
                <a:stCxn id="73" idx="3"/>
                <a:endCxn id="7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AutoShape 153"/>
              <p:cNvCxnSpPr>
                <a:cxnSpLocks noChangeAspect="1" noChangeShapeType="1"/>
                <a:stCxn id="73" idx="1"/>
                <a:endCxn id="7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AutoShape 154"/>
              <p:cNvCxnSpPr>
                <a:cxnSpLocks noChangeAspect="1" noChangeShapeType="1"/>
                <a:stCxn id="73" idx="1"/>
                <a:endCxn id="7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AutoShape 155"/>
              <p:cNvCxnSpPr>
                <a:cxnSpLocks noChangeAspect="1" noChangeShapeType="1"/>
                <a:stCxn id="73" idx="1"/>
                <a:endCxn id="7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AutoShape 156"/>
              <p:cNvCxnSpPr>
                <a:cxnSpLocks noChangeAspect="1" noChangeShapeType="1"/>
                <a:stCxn id="73" idx="1"/>
                <a:endCxn id="7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 name="AutoShape 157"/>
              <p:cNvCxnSpPr>
                <a:cxnSpLocks noChangeAspect="1" noChangeShapeType="1"/>
                <a:stCxn id="67" idx="3"/>
                <a:endCxn id="6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AutoShape 158"/>
              <p:cNvCxnSpPr>
                <a:cxnSpLocks noChangeAspect="1" noChangeShapeType="1"/>
                <a:stCxn id="73" idx="1"/>
                <a:endCxn id="7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1" name="AutoShape 159"/>
              <p:cNvCxnSpPr>
                <a:cxnSpLocks noChangeAspect="1" noChangeShapeType="1"/>
                <a:stCxn id="73" idx="1"/>
                <a:endCxn id="7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AutoShape 160"/>
              <p:cNvCxnSpPr>
                <a:cxnSpLocks noChangeAspect="1" noChangeShapeType="1"/>
                <a:stCxn id="73" idx="1"/>
                <a:endCxn id="7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163"/>
              <p:cNvCxnSpPr>
                <a:cxnSpLocks noChangeAspect="1" noChangeShapeType="1"/>
                <a:stCxn id="67" idx="1"/>
                <a:endCxn id="6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13" name="AutoShape 191"/>
              <p:cNvCxnSpPr>
                <a:cxnSpLocks noChangeAspect="1" noChangeShapeType="1"/>
                <a:stCxn id="122" idx="0"/>
                <a:endCxn id="11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24" name="AutoShape 202"/>
              <p:cNvCxnSpPr>
                <a:cxnSpLocks noChangeAspect="1" noChangeShapeType="1"/>
                <a:stCxn id="123" idx="3"/>
                <a:endCxn id="12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AutoShape 203"/>
              <p:cNvCxnSpPr>
                <a:cxnSpLocks noChangeAspect="1" noChangeShapeType="1"/>
                <a:stCxn id="123" idx="1"/>
                <a:endCxn id="12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AutoShape 204"/>
              <p:cNvCxnSpPr>
                <a:cxnSpLocks noChangeAspect="1" noChangeShapeType="1"/>
                <a:stCxn id="123" idx="1"/>
                <a:endCxn id="12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AutoShape 205"/>
              <p:cNvCxnSpPr>
                <a:cxnSpLocks noChangeAspect="1" noChangeShapeType="1"/>
                <a:stCxn id="123" idx="1"/>
                <a:endCxn id="12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AutoShape 206"/>
              <p:cNvCxnSpPr>
                <a:cxnSpLocks noChangeAspect="1" noChangeShapeType="1"/>
                <a:stCxn id="123" idx="1"/>
                <a:endCxn id="12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AutoShape 207"/>
              <p:cNvCxnSpPr>
                <a:cxnSpLocks noChangeAspect="1" noChangeShapeType="1"/>
                <a:stCxn id="116" idx="3"/>
                <a:endCxn id="11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AutoShape 208"/>
              <p:cNvCxnSpPr>
                <a:cxnSpLocks noChangeAspect="1" noChangeShapeType="1"/>
                <a:stCxn id="123" idx="1"/>
                <a:endCxn id="12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AutoShape 209"/>
              <p:cNvCxnSpPr>
                <a:cxnSpLocks noChangeAspect="1" noChangeShapeType="1"/>
                <a:stCxn id="123" idx="1"/>
                <a:endCxn id="12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2" name="AutoShape 210"/>
              <p:cNvCxnSpPr>
                <a:cxnSpLocks noChangeAspect="1" noChangeShapeType="1"/>
                <a:stCxn id="123" idx="1"/>
                <a:endCxn id="12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13"/>
              <p:cNvCxnSpPr>
                <a:cxnSpLocks noChangeAspect="1" noChangeShapeType="1"/>
                <a:stCxn id="116" idx="1"/>
                <a:endCxn id="11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63" name="AutoShape 241"/>
              <p:cNvCxnSpPr>
                <a:cxnSpLocks noChangeAspect="1" noChangeShapeType="1"/>
                <a:stCxn id="172" idx="0"/>
                <a:endCxn id="16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6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74" name="AutoShape 252"/>
              <p:cNvCxnSpPr>
                <a:cxnSpLocks noChangeAspect="1" noChangeShapeType="1"/>
                <a:stCxn id="173" idx="3"/>
                <a:endCxn id="17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AutoShape 253"/>
              <p:cNvCxnSpPr>
                <a:cxnSpLocks noChangeAspect="1" noChangeShapeType="1"/>
                <a:stCxn id="173" idx="1"/>
                <a:endCxn id="17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AutoShape 254"/>
              <p:cNvCxnSpPr>
                <a:cxnSpLocks noChangeAspect="1" noChangeShapeType="1"/>
                <a:stCxn id="173" idx="1"/>
                <a:endCxn id="17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AutoShape 255"/>
              <p:cNvCxnSpPr>
                <a:cxnSpLocks noChangeAspect="1" noChangeShapeType="1"/>
                <a:stCxn id="173" idx="1"/>
                <a:endCxn id="17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8" name="AutoShape 256"/>
              <p:cNvCxnSpPr>
                <a:cxnSpLocks noChangeAspect="1" noChangeShapeType="1"/>
                <a:stCxn id="173" idx="1"/>
                <a:endCxn id="17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9" name="AutoShape 257"/>
              <p:cNvCxnSpPr>
                <a:cxnSpLocks noChangeAspect="1" noChangeShapeType="1"/>
                <a:stCxn id="166" idx="3"/>
                <a:endCxn id="16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AutoShape 258"/>
              <p:cNvCxnSpPr>
                <a:cxnSpLocks noChangeAspect="1" noChangeShapeType="1"/>
                <a:stCxn id="173" idx="1"/>
                <a:endCxn id="17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AutoShape 259"/>
              <p:cNvCxnSpPr>
                <a:cxnSpLocks noChangeAspect="1" noChangeShapeType="1"/>
                <a:stCxn id="173" idx="1"/>
                <a:endCxn id="17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AutoShape 260"/>
              <p:cNvCxnSpPr>
                <a:cxnSpLocks noChangeAspect="1" noChangeShapeType="1"/>
                <a:stCxn id="173" idx="1"/>
                <a:endCxn id="17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263"/>
              <p:cNvCxnSpPr>
                <a:cxnSpLocks noChangeAspect="1" noChangeShapeType="1"/>
                <a:stCxn id="166" idx="1"/>
                <a:endCxn id="16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13" name="AutoShape 291"/>
              <p:cNvCxnSpPr>
                <a:cxnSpLocks noChangeAspect="1" noChangeShapeType="1"/>
                <a:stCxn id="222" idx="0"/>
                <a:endCxn id="21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1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24" name="AutoShape 302"/>
              <p:cNvCxnSpPr>
                <a:cxnSpLocks noChangeAspect="1" noChangeShapeType="1"/>
                <a:stCxn id="223" idx="3"/>
                <a:endCxn id="22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AutoShape 303"/>
              <p:cNvCxnSpPr>
                <a:cxnSpLocks noChangeAspect="1" noChangeShapeType="1"/>
                <a:stCxn id="223" idx="1"/>
                <a:endCxn id="22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6" name="AutoShape 304"/>
              <p:cNvCxnSpPr>
                <a:cxnSpLocks noChangeAspect="1" noChangeShapeType="1"/>
                <a:stCxn id="223" idx="1"/>
                <a:endCxn id="22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7" name="AutoShape 305"/>
              <p:cNvCxnSpPr>
                <a:cxnSpLocks noChangeAspect="1" noChangeShapeType="1"/>
                <a:stCxn id="223" idx="1"/>
                <a:endCxn id="22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8" name="AutoShape 306"/>
              <p:cNvCxnSpPr>
                <a:cxnSpLocks noChangeAspect="1" noChangeShapeType="1"/>
                <a:stCxn id="223" idx="1"/>
                <a:endCxn id="22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9" name="AutoShape 307"/>
              <p:cNvCxnSpPr>
                <a:cxnSpLocks noChangeAspect="1" noChangeShapeType="1"/>
                <a:stCxn id="216" idx="3"/>
                <a:endCxn id="21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0" name="AutoShape 308"/>
              <p:cNvCxnSpPr>
                <a:cxnSpLocks noChangeAspect="1" noChangeShapeType="1"/>
                <a:stCxn id="223" idx="1"/>
                <a:endCxn id="22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1" name="AutoShape 309"/>
              <p:cNvCxnSpPr>
                <a:cxnSpLocks noChangeAspect="1" noChangeShapeType="1"/>
                <a:stCxn id="223" idx="1"/>
                <a:endCxn id="22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2" name="AutoShape 310"/>
              <p:cNvCxnSpPr>
                <a:cxnSpLocks noChangeAspect="1" noChangeShapeType="1"/>
                <a:stCxn id="223" idx="1"/>
                <a:endCxn id="22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13"/>
              <p:cNvCxnSpPr>
                <a:cxnSpLocks noChangeAspect="1" noChangeShapeType="1"/>
                <a:stCxn id="216" idx="1"/>
                <a:endCxn id="21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3" name="AutoShape 341"/>
              <p:cNvCxnSpPr>
                <a:cxnSpLocks noChangeAspect="1" noChangeShapeType="1"/>
                <a:stCxn id="272" idx="0"/>
                <a:endCxn id="26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6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74" name="AutoShape 352"/>
              <p:cNvCxnSpPr>
                <a:cxnSpLocks noChangeAspect="1" noChangeShapeType="1"/>
                <a:stCxn id="273" idx="3"/>
                <a:endCxn id="27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 name="AutoShape 353"/>
              <p:cNvCxnSpPr>
                <a:cxnSpLocks noChangeAspect="1" noChangeShapeType="1"/>
                <a:stCxn id="273" idx="1"/>
                <a:endCxn id="27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6" name="AutoShape 354"/>
              <p:cNvCxnSpPr>
                <a:cxnSpLocks noChangeAspect="1" noChangeShapeType="1"/>
                <a:stCxn id="273" idx="1"/>
                <a:endCxn id="27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 name="AutoShape 355"/>
              <p:cNvCxnSpPr>
                <a:cxnSpLocks noChangeAspect="1" noChangeShapeType="1"/>
                <a:stCxn id="273" idx="1"/>
                <a:endCxn id="27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 name="AutoShape 356"/>
              <p:cNvCxnSpPr>
                <a:cxnSpLocks noChangeAspect="1" noChangeShapeType="1"/>
                <a:stCxn id="273" idx="1"/>
                <a:endCxn id="27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9" name="AutoShape 357"/>
              <p:cNvCxnSpPr>
                <a:cxnSpLocks noChangeAspect="1" noChangeShapeType="1"/>
                <a:stCxn id="266" idx="3"/>
                <a:endCxn id="26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0" name="AutoShape 358"/>
              <p:cNvCxnSpPr>
                <a:cxnSpLocks noChangeAspect="1" noChangeShapeType="1"/>
                <a:stCxn id="273" idx="1"/>
                <a:endCxn id="27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1" name="AutoShape 359"/>
              <p:cNvCxnSpPr>
                <a:cxnSpLocks noChangeAspect="1" noChangeShapeType="1"/>
                <a:stCxn id="273" idx="1"/>
                <a:endCxn id="27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2" name="AutoShape 360"/>
              <p:cNvCxnSpPr>
                <a:cxnSpLocks noChangeAspect="1" noChangeShapeType="1"/>
                <a:stCxn id="273" idx="1"/>
                <a:endCxn id="27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5" name="AutoShape 363"/>
              <p:cNvCxnSpPr>
                <a:cxnSpLocks noChangeAspect="1" noChangeShapeType="1"/>
                <a:stCxn id="266" idx="1"/>
                <a:endCxn id="26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1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1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7461077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p:cNvSpPr>
            <a:spLocks noGrp="1"/>
          </p:cNvSpPr>
          <p:nvPr>
            <p:ph type="title" idx="4294967295"/>
          </p:nvPr>
        </p:nvSpPr>
        <p:spPr>
          <a:xfrm>
            <a:off x="2206879"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There are, however, two types of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(a-b-); the amorphic type (very rare) and the dominant inhibitor type [or </a:t>
            </a:r>
            <a:r>
              <a:rPr lang="en-GB" altLang="en-US" b="1" i="1" dirty="0">
                <a:latin typeface="Verdana" panose="020B0604030504040204" pitchFamily="34" charset="0"/>
                <a:ea typeface="Verdana" panose="020B0604030504040204" pitchFamily="34" charset="0"/>
                <a:cs typeface="Verdana" panose="020B0604030504040204" pitchFamily="34" charset="0"/>
              </a:rPr>
              <a:t>In(JK)</a:t>
            </a:r>
            <a:r>
              <a:rPr lang="en-GB" altLang="en-US" b="1" dirty="0">
                <a:latin typeface="Verdana" panose="020B0604030504040204" pitchFamily="34" charset="0"/>
                <a:ea typeface="Verdana" panose="020B0604030504040204" pitchFamily="34" charset="0"/>
                <a:cs typeface="Verdana" panose="020B0604030504040204" pitchFamily="34" charset="0"/>
              </a:rPr>
              <a:t>] (so far, only reported in one Japanese family).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24472631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446" name="Group 38"/>
          <p:cNvGrpSpPr>
            <a:grpSpLocks/>
          </p:cNvGrpSpPr>
          <p:nvPr/>
        </p:nvGrpSpPr>
        <p:grpSpPr bwMode="auto">
          <a:xfrm>
            <a:off x="1953418" y="1362492"/>
            <a:ext cx="8285164" cy="3213100"/>
            <a:chOff x="446" y="1013"/>
            <a:chExt cx="5219" cy="2024"/>
          </a:xfrm>
        </p:grpSpPr>
        <p:sp>
          <p:nvSpPr>
            <p:cNvPr id="145410" name="Line 2"/>
            <p:cNvSpPr>
              <a:spLocks noChangeShapeType="1"/>
            </p:cNvSpPr>
            <p:nvPr/>
          </p:nvSpPr>
          <p:spPr bwMode="auto">
            <a:xfrm>
              <a:off x="1818" y="1253"/>
              <a:ext cx="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11" name="Rectangle 3"/>
            <p:cNvSpPr>
              <a:spLocks noChangeArrowheads="1"/>
            </p:cNvSpPr>
            <p:nvPr/>
          </p:nvSpPr>
          <p:spPr bwMode="auto">
            <a:xfrm>
              <a:off x="1332" y="1301"/>
              <a:ext cx="266"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a:t>
              </a:r>
            </a:p>
          </p:txBody>
        </p:sp>
        <p:sp>
          <p:nvSpPr>
            <p:cNvPr id="145412" name="Rectangle 4"/>
            <p:cNvSpPr>
              <a:spLocks noChangeArrowheads="1"/>
            </p:cNvSpPr>
            <p:nvPr/>
          </p:nvSpPr>
          <p:spPr bwMode="auto">
            <a:xfrm>
              <a:off x="1598" y="1301"/>
              <a:ext cx="266" cy="288"/>
            </a:xfrm>
            <a:prstGeom prst="rect">
              <a:avLst/>
            </a:prstGeom>
            <a:solidFill>
              <a:srgbClr val="99CCFF"/>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t>
              </a:r>
            </a:p>
          </p:txBody>
        </p:sp>
        <p:sp>
          <p:nvSpPr>
            <p:cNvPr id="145413" name="Rectangle 5"/>
            <p:cNvSpPr>
              <a:spLocks noChangeArrowheads="1"/>
            </p:cNvSpPr>
            <p:nvPr/>
          </p:nvSpPr>
          <p:spPr bwMode="auto">
            <a:xfrm>
              <a:off x="1332" y="1013"/>
              <a:ext cx="532"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t>
              </a:r>
              <a:r>
                <a:rPr lang="en-GB" altLang="en-US" sz="1000" b="1" dirty="0" err="1">
                  <a:latin typeface="Verdana" panose="020B0604030504040204" pitchFamily="34" charset="0"/>
                  <a:ea typeface="Verdana" panose="020B0604030504040204" pitchFamily="34" charset="0"/>
                  <a:cs typeface="Verdana" panose="020B0604030504040204" pitchFamily="34" charset="0"/>
                </a:rPr>
                <a:t>a+b</a:t>
              </a:r>
              <a:r>
                <a:rPr lang="en-GB" altLang="en-US" sz="1000" b="1" dirty="0">
                  <a:latin typeface="Verdana" panose="020B0604030504040204" pitchFamily="34" charset="0"/>
                  <a:ea typeface="Verdana" panose="020B0604030504040204" pitchFamily="34" charset="0"/>
                  <a:cs typeface="Verdana" panose="020B0604030504040204" pitchFamily="34" charset="0"/>
                </a:rPr>
                <a:t>-)</a:t>
              </a:r>
            </a:p>
          </p:txBody>
        </p:sp>
        <p:sp>
          <p:nvSpPr>
            <p:cNvPr id="145414" name="Rectangle 6"/>
            <p:cNvSpPr>
              <a:spLocks noChangeArrowheads="1"/>
            </p:cNvSpPr>
            <p:nvPr/>
          </p:nvSpPr>
          <p:spPr bwMode="auto">
            <a:xfrm>
              <a:off x="2440" y="1301"/>
              <a:ext cx="266"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JKB</a:t>
              </a:r>
            </a:p>
          </p:txBody>
        </p:sp>
        <p:sp>
          <p:nvSpPr>
            <p:cNvPr id="145415" name="Rectangle 7"/>
            <p:cNvSpPr>
              <a:spLocks noChangeArrowheads="1"/>
            </p:cNvSpPr>
            <p:nvPr/>
          </p:nvSpPr>
          <p:spPr bwMode="auto">
            <a:xfrm>
              <a:off x="2706" y="1301"/>
              <a:ext cx="264" cy="288"/>
            </a:xfrm>
            <a:prstGeom prst="rect">
              <a:avLst/>
            </a:prstGeom>
            <a:solidFill>
              <a:srgbClr val="99CCFF"/>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t>
              </a:r>
            </a:p>
          </p:txBody>
        </p:sp>
        <p:sp>
          <p:nvSpPr>
            <p:cNvPr id="145416" name="Rectangle 8"/>
            <p:cNvSpPr>
              <a:spLocks noChangeArrowheads="1"/>
            </p:cNvSpPr>
            <p:nvPr/>
          </p:nvSpPr>
          <p:spPr bwMode="auto">
            <a:xfrm>
              <a:off x="2440" y="1013"/>
              <a:ext cx="530"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(a-b+)</a:t>
              </a:r>
            </a:p>
          </p:txBody>
        </p:sp>
        <p:sp>
          <p:nvSpPr>
            <p:cNvPr id="145417" name="Line 9"/>
            <p:cNvSpPr>
              <a:spLocks noChangeShapeType="1"/>
            </p:cNvSpPr>
            <p:nvPr/>
          </p:nvSpPr>
          <p:spPr bwMode="auto">
            <a:xfrm>
              <a:off x="1864" y="1301"/>
              <a:ext cx="57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18" name="Rectangle 10"/>
            <p:cNvSpPr>
              <a:spLocks noChangeArrowheads="1"/>
            </p:cNvSpPr>
            <p:nvPr/>
          </p:nvSpPr>
          <p:spPr bwMode="auto">
            <a:xfrm>
              <a:off x="446" y="2453"/>
              <a:ext cx="266"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a:t>
              </a:r>
            </a:p>
          </p:txBody>
        </p:sp>
        <p:sp>
          <p:nvSpPr>
            <p:cNvPr id="145419" name="Rectangle 11"/>
            <p:cNvSpPr>
              <a:spLocks noChangeArrowheads="1"/>
            </p:cNvSpPr>
            <p:nvPr/>
          </p:nvSpPr>
          <p:spPr bwMode="auto">
            <a:xfrm>
              <a:off x="712" y="2453"/>
              <a:ext cx="266"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JKB</a:t>
              </a:r>
            </a:p>
          </p:txBody>
        </p:sp>
        <p:sp>
          <p:nvSpPr>
            <p:cNvPr id="145420" name="Rectangle 12"/>
            <p:cNvSpPr>
              <a:spLocks noChangeArrowheads="1"/>
            </p:cNvSpPr>
            <p:nvPr/>
          </p:nvSpPr>
          <p:spPr bwMode="auto">
            <a:xfrm>
              <a:off x="446" y="2741"/>
              <a:ext cx="532" cy="288"/>
            </a:xfrm>
            <a:prstGeom prst="rect">
              <a:avLst/>
            </a:prstGeom>
            <a:solidFill>
              <a:srgbClr val="FF99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t>
              </a:r>
              <a:r>
                <a:rPr lang="en-GB" altLang="en-US" sz="1000" b="1" dirty="0" err="1">
                  <a:latin typeface="Verdana" panose="020B0604030504040204" pitchFamily="34" charset="0"/>
                  <a:ea typeface="Verdana" panose="020B0604030504040204" pitchFamily="34" charset="0"/>
                  <a:cs typeface="Verdana" panose="020B0604030504040204" pitchFamily="34" charset="0"/>
                </a:rPr>
                <a:t>a+b</a:t>
              </a:r>
              <a:r>
                <a:rPr lang="en-GB" altLang="en-US" sz="1000" b="1" dirty="0">
                  <a:latin typeface="Verdana" panose="020B0604030504040204" pitchFamily="34" charset="0"/>
                  <a:ea typeface="Verdana" panose="020B0604030504040204" pitchFamily="34" charset="0"/>
                  <a:cs typeface="Verdana" panose="020B0604030504040204" pitchFamily="34" charset="0"/>
                </a:rPr>
                <a:t>+)</a:t>
              </a:r>
            </a:p>
          </p:txBody>
        </p:sp>
        <p:sp>
          <p:nvSpPr>
            <p:cNvPr id="145421" name="Rectangle 13"/>
            <p:cNvSpPr>
              <a:spLocks noChangeArrowheads="1"/>
            </p:cNvSpPr>
            <p:nvPr/>
          </p:nvSpPr>
          <p:spPr bwMode="auto">
            <a:xfrm>
              <a:off x="1508" y="2453"/>
              <a:ext cx="266"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a:t>
              </a:r>
            </a:p>
          </p:txBody>
        </p:sp>
        <p:sp>
          <p:nvSpPr>
            <p:cNvPr id="145422" name="Rectangle 14"/>
            <p:cNvSpPr>
              <a:spLocks noChangeArrowheads="1"/>
            </p:cNvSpPr>
            <p:nvPr/>
          </p:nvSpPr>
          <p:spPr bwMode="auto">
            <a:xfrm>
              <a:off x="1774" y="2453"/>
              <a:ext cx="267" cy="288"/>
            </a:xfrm>
            <a:prstGeom prst="rect">
              <a:avLst/>
            </a:prstGeom>
            <a:solidFill>
              <a:srgbClr val="99CCFF"/>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t>
              </a:r>
            </a:p>
          </p:txBody>
        </p:sp>
        <p:sp>
          <p:nvSpPr>
            <p:cNvPr id="145423" name="Rectangle 15"/>
            <p:cNvSpPr>
              <a:spLocks noChangeArrowheads="1"/>
            </p:cNvSpPr>
            <p:nvPr/>
          </p:nvSpPr>
          <p:spPr bwMode="auto">
            <a:xfrm>
              <a:off x="2394" y="2453"/>
              <a:ext cx="266"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JKB</a:t>
              </a:r>
            </a:p>
          </p:txBody>
        </p:sp>
        <p:sp>
          <p:nvSpPr>
            <p:cNvPr id="145424" name="Rectangle 16"/>
            <p:cNvSpPr>
              <a:spLocks noChangeArrowheads="1"/>
            </p:cNvSpPr>
            <p:nvPr/>
          </p:nvSpPr>
          <p:spPr bwMode="auto">
            <a:xfrm>
              <a:off x="2660" y="2453"/>
              <a:ext cx="266" cy="288"/>
            </a:xfrm>
            <a:prstGeom prst="rect">
              <a:avLst/>
            </a:prstGeom>
            <a:solidFill>
              <a:srgbClr val="99CCFF"/>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t>
              </a:r>
            </a:p>
          </p:txBody>
        </p:sp>
        <p:sp>
          <p:nvSpPr>
            <p:cNvPr id="145425" name="Rectangle 17"/>
            <p:cNvSpPr>
              <a:spLocks noChangeArrowheads="1"/>
            </p:cNvSpPr>
            <p:nvPr/>
          </p:nvSpPr>
          <p:spPr bwMode="auto">
            <a:xfrm>
              <a:off x="3414" y="2453"/>
              <a:ext cx="265" cy="288"/>
            </a:xfrm>
            <a:prstGeom prst="rect">
              <a:avLst/>
            </a:prstGeom>
            <a:solidFill>
              <a:srgbClr val="99CCFF"/>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t>
              </a:r>
            </a:p>
          </p:txBody>
        </p:sp>
        <p:sp>
          <p:nvSpPr>
            <p:cNvPr id="145426" name="Rectangle 18"/>
            <p:cNvSpPr>
              <a:spLocks noChangeArrowheads="1"/>
            </p:cNvSpPr>
            <p:nvPr/>
          </p:nvSpPr>
          <p:spPr bwMode="auto">
            <a:xfrm>
              <a:off x="3679" y="2453"/>
              <a:ext cx="266" cy="288"/>
            </a:xfrm>
            <a:prstGeom prst="rect">
              <a:avLst/>
            </a:prstGeom>
            <a:solidFill>
              <a:srgbClr val="99CCFF"/>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i="1" dirty="0">
                  <a:latin typeface="Verdana" panose="020B0604030504040204" pitchFamily="34" charset="0"/>
                  <a:ea typeface="Verdana" panose="020B0604030504040204" pitchFamily="34" charset="0"/>
                  <a:cs typeface="Verdana" panose="020B0604030504040204" pitchFamily="34" charset="0"/>
                </a:rPr>
                <a:t>JK</a:t>
              </a:r>
            </a:p>
          </p:txBody>
        </p:sp>
        <p:sp>
          <p:nvSpPr>
            <p:cNvPr id="145427" name="Rectangle 19"/>
            <p:cNvSpPr>
              <a:spLocks noChangeArrowheads="1"/>
            </p:cNvSpPr>
            <p:nvPr/>
          </p:nvSpPr>
          <p:spPr bwMode="auto">
            <a:xfrm>
              <a:off x="1508" y="2741"/>
              <a:ext cx="533" cy="288"/>
            </a:xfrm>
            <a:prstGeom prst="rect">
              <a:avLst/>
            </a:prstGeom>
            <a:solidFill>
              <a:srgbClr val="FFCC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t>
              </a:r>
              <a:r>
                <a:rPr lang="en-GB" altLang="en-US" sz="1000" b="1" dirty="0" err="1">
                  <a:latin typeface="Verdana" panose="020B0604030504040204" pitchFamily="34" charset="0"/>
                  <a:ea typeface="Verdana" panose="020B0604030504040204" pitchFamily="34" charset="0"/>
                  <a:cs typeface="Verdana" panose="020B0604030504040204" pitchFamily="34" charset="0"/>
                </a:rPr>
                <a:t>a+b</a:t>
              </a:r>
              <a:r>
                <a:rPr lang="en-GB" altLang="en-US" sz="1000" b="1" dirty="0">
                  <a:latin typeface="Verdana" panose="020B0604030504040204" pitchFamily="34" charset="0"/>
                  <a:ea typeface="Verdana" panose="020B0604030504040204" pitchFamily="34" charset="0"/>
                  <a:cs typeface="Verdana" panose="020B0604030504040204" pitchFamily="34" charset="0"/>
                </a:rPr>
                <a:t>-)</a:t>
              </a:r>
            </a:p>
          </p:txBody>
        </p:sp>
        <p:sp>
          <p:nvSpPr>
            <p:cNvPr id="145428" name="Rectangle 20"/>
            <p:cNvSpPr>
              <a:spLocks noChangeArrowheads="1"/>
            </p:cNvSpPr>
            <p:nvPr/>
          </p:nvSpPr>
          <p:spPr bwMode="auto">
            <a:xfrm>
              <a:off x="2394" y="2741"/>
              <a:ext cx="532" cy="288"/>
            </a:xfrm>
            <a:prstGeom prst="rect">
              <a:avLst/>
            </a:prstGeom>
            <a:solidFill>
              <a:srgbClr val="FF00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(a-b+)</a:t>
              </a:r>
            </a:p>
          </p:txBody>
        </p:sp>
        <p:sp>
          <p:nvSpPr>
            <p:cNvPr id="145429" name="Rectangle 21"/>
            <p:cNvSpPr>
              <a:spLocks noChangeArrowheads="1"/>
            </p:cNvSpPr>
            <p:nvPr/>
          </p:nvSpPr>
          <p:spPr bwMode="auto">
            <a:xfrm>
              <a:off x="3414" y="2741"/>
              <a:ext cx="531" cy="288"/>
            </a:xfrm>
            <a:prstGeom prst="rect">
              <a:avLst/>
            </a:prstGeom>
            <a:solidFill>
              <a:srgbClr val="99CCFF"/>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err="1">
                  <a:latin typeface="Verdana" panose="020B0604030504040204" pitchFamily="34" charset="0"/>
                  <a:ea typeface="Verdana" panose="020B0604030504040204" pitchFamily="34" charset="0"/>
                  <a:cs typeface="Verdana" panose="020B0604030504040204" pitchFamily="34" charset="0"/>
                </a:rPr>
                <a:t>Jk</a:t>
              </a:r>
              <a:r>
                <a:rPr lang="en-GB" altLang="en-US" sz="1000" b="1" dirty="0">
                  <a:latin typeface="Verdana" panose="020B0604030504040204" pitchFamily="34" charset="0"/>
                  <a:ea typeface="Verdana" panose="020B0604030504040204" pitchFamily="34" charset="0"/>
                  <a:cs typeface="Verdana" panose="020B0604030504040204" pitchFamily="34" charset="0"/>
                </a:rPr>
                <a:t>(a-b-)</a:t>
              </a:r>
            </a:p>
          </p:txBody>
        </p:sp>
        <p:sp>
          <p:nvSpPr>
            <p:cNvPr id="145430" name="Line 22"/>
            <p:cNvSpPr>
              <a:spLocks noChangeShapeType="1"/>
            </p:cNvSpPr>
            <p:nvPr/>
          </p:nvSpPr>
          <p:spPr bwMode="auto">
            <a:xfrm>
              <a:off x="1465" y="1589"/>
              <a:ext cx="221" cy="864"/>
            </a:xfrm>
            <a:prstGeom prst="line">
              <a:avLst/>
            </a:prstGeom>
            <a:noFill/>
            <a:ln w="12700">
              <a:solidFill>
                <a:srgbClr val="FF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31" name="Line 23"/>
            <p:cNvSpPr>
              <a:spLocks noChangeShapeType="1"/>
            </p:cNvSpPr>
            <p:nvPr/>
          </p:nvSpPr>
          <p:spPr bwMode="auto">
            <a:xfrm flipH="1">
              <a:off x="1908" y="1589"/>
              <a:ext cx="975" cy="864"/>
            </a:xfrm>
            <a:prstGeom prst="line">
              <a:avLst/>
            </a:prstGeom>
            <a:noFill/>
            <a:ln w="12700">
              <a:solidFill>
                <a:srgbClr val="99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32" name="Line 24"/>
            <p:cNvSpPr>
              <a:spLocks noChangeShapeType="1"/>
            </p:cNvSpPr>
            <p:nvPr/>
          </p:nvSpPr>
          <p:spPr bwMode="auto">
            <a:xfrm>
              <a:off x="1731" y="1589"/>
              <a:ext cx="1062" cy="864"/>
            </a:xfrm>
            <a:prstGeom prst="line">
              <a:avLst/>
            </a:prstGeom>
            <a:noFill/>
            <a:ln w="12700">
              <a:solidFill>
                <a:srgbClr val="99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33" name="Line 25"/>
            <p:cNvSpPr>
              <a:spLocks noChangeShapeType="1"/>
            </p:cNvSpPr>
            <p:nvPr/>
          </p:nvSpPr>
          <p:spPr bwMode="auto">
            <a:xfrm>
              <a:off x="1731" y="1589"/>
              <a:ext cx="1815" cy="864"/>
            </a:xfrm>
            <a:prstGeom prst="line">
              <a:avLst/>
            </a:prstGeom>
            <a:noFill/>
            <a:ln w="12700">
              <a:solidFill>
                <a:srgbClr val="99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34" name="Line 26"/>
            <p:cNvSpPr>
              <a:spLocks noChangeShapeType="1"/>
            </p:cNvSpPr>
            <p:nvPr/>
          </p:nvSpPr>
          <p:spPr bwMode="auto">
            <a:xfrm>
              <a:off x="2883" y="1589"/>
              <a:ext cx="929" cy="864"/>
            </a:xfrm>
            <a:prstGeom prst="line">
              <a:avLst/>
            </a:prstGeom>
            <a:noFill/>
            <a:ln w="12700">
              <a:solidFill>
                <a:srgbClr val="99CC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35" name="Text Box 27"/>
            <p:cNvSpPr txBox="1">
              <a:spLocks noChangeArrowheads="1"/>
            </p:cNvSpPr>
            <p:nvPr/>
          </p:nvSpPr>
          <p:spPr bwMode="auto">
            <a:xfrm>
              <a:off x="3706" y="1013"/>
              <a:ext cx="127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Phenotype</a:t>
              </a:r>
            </a:p>
          </p:txBody>
        </p:sp>
        <p:sp>
          <p:nvSpPr>
            <p:cNvPr id="145436" name="Text Box 28"/>
            <p:cNvSpPr txBox="1">
              <a:spLocks noChangeArrowheads="1"/>
            </p:cNvSpPr>
            <p:nvPr/>
          </p:nvSpPr>
          <p:spPr bwMode="auto">
            <a:xfrm>
              <a:off x="3723" y="1355"/>
              <a:ext cx="115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Genotype</a:t>
              </a:r>
            </a:p>
          </p:txBody>
        </p:sp>
        <p:sp>
          <p:nvSpPr>
            <p:cNvPr id="145437" name="Text Box 29"/>
            <p:cNvSpPr txBox="1">
              <a:spLocks noChangeArrowheads="1"/>
            </p:cNvSpPr>
            <p:nvPr/>
          </p:nvSpPr>
          <p:spPr bwMode="auto">
            <a:xfrm>
              <a:off x="4388" y="2457"/>
              <a:ext cx="115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Genotype</a:t>
              </a:r>
            </a:p>
          </p:txBody>
        </p:sp>
        <p:sp>
          <p:nvSpPr>
            <p:cNvPr id="145438" name="Text Box 30"/>
            <p:cNvSpPr txBox="1">
              <a:spLocks noChangeArrowheads="1"/>
            </p:cNvSpPr>
            <p:nvPr/>
          </p:nvSpPr>
          <p:spPr bwMode="auto">
            <a:xfrm>
              <a:off x="4388" y="2746"/>
              <a:ext cx="127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Phenotype</a:t>
              </a:r>
            </a:p>
          </p:txBody>
        </p:sp>
        <p:sp>
          <p:nvSpPr>
            <p:cNvPr id="145439" name="Line 31"/>
            <p:cNvSpPr>
              <a:spLocks noChangeShapeType="1"/>
            </p:cNvSpPr>
            <p:nvPr/>
          </p:nvSpPr>
          <p:spPr bwMode="auto">
            <a:xfrm flipH="1">
              <a:off x="2970" y="1157"/>
              <a:ext cx="755"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40" name="Line 32"/>
            <p:cNvSpPr>
              <a:spLocks noChangeShapeType="1"/>
            </p:cNvSpPr>
            <p:nvPr/>
          </p:nvSpPr>
          <p:spPr bwMode="auto">
            <a:xfrm flipH="1">
              <a:off x="2970" y="1493"/>
              <a:ext cx="755"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41" name="Line 33"/>
            <p:cNvSpPr>
              <a:spLocks noChangeShapeType="1"/>
            </p:cNvSpPr>
            <p:nvPr/>
          </p:nvSpPr>
          <p:spPr bwMode="auto">
            <a:xfrm flipH="1">
              <a:off x="3945" y="2597"/>
              <a:ext cx="443"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42" name="Line 34"/>
            <p:cNvSpPr>
              <a:spLocks noChangeShapeType="1"/>
            </p:cNvSpPr>
            <p:nvPr/>
          </p:nvSpPr>
          <p:spPr bwMode="auto">
            <a:xfrm flipH="1">
              <a:off x="3945" y="2885"/>
              <a:ext cx="443"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43" name="Line 35"/>
            <p:cNvSpPr>
              <a:spLocks noChangeShapeType="1"/>
            </p:cNvSpPr>
            <p:nvPr/>
          </p:nvSpPr>
          <p:spPr bwMode="auto">
            <a:xfrm>
              <a:off x="2573" y="1589"/>
              <a:ext cx="0" cy="864"/>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44" name="Line 36"/>
            <p:cNvSpPr>
              <a:spLocks noChangeShapeType="1"/>
            </p:cNvSpPr>
            <p:nvPr/>
          </p:nvSpPr>
          <p:spPr bwMode="auto">
            <a:xfrm flipH="1">
              <a:off x="845" y="1589"/>
              <a:ext cx="1728" cy="864"/>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5445" name="Line 37"/>
            <p:cNvSpPr>
              <a:spLocks noChangeShapeType="1"/>
            </p:cNvSpPr>
            <p:nvPr/>
          </p:nvSpPr>
          <p:spPr bwMode="auto">
            <a:xfrm flipH="1">
              <a:off x="579" y="1589"/>
              <a:ext cx="886" cy="864"/>
            </a:xfrm>
            <a:prstGeom prst="line">
              <a:avLst/>
            </a:prstGeom>
            <a:noFill/>
            <a:ln w="12700">
              <a:solidFill>
                <a:srgbClr val="FF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grpSp>
        <p:nvGrpSpPr>
          <p:cNvPr id="39" name="Group 38"/>
          <p:cNvGrpSpPr/>
          <p:nvPr/>
        </p:nvGrpSpPr>
        <p:grpSpPr>
          <a:xfrm>
            <a:off x="0" y="5607698"/>
            <a:ext cx="12192000" cy="1250302"/>
            <a:chOff x="0" y="5607698"/>
            <a:chExt cx="12192000" cy="1250302"/>
          </a:xfrm>
        </p:grpSpPr>
        <p:sp>
          <p:nvSpPr>
            <p:cNvPr id="40" name="Rectangle 39"/>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41" name="Oval 40"/>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2" name="Group 7"/>
            <p:cNvGrpSpPr>
              <a:grpSpLocks noChangeAspect="1"/>
            </p:cNvGrpSpPr>
            <p:nvPr/>
          </p:nvGrpSpPr>
          <p:grpSpPr bwMode="auto">
            <a:xfrm>
              <a:off x="1446003" y="6071153"/>
              <a:ext cx="463617" cy="516607"/>
              <a:chOff x="2839" y="1944"/>
              <a:chExt cx="596" cy="664"/>
            </a:xfrm>
          </p:grpSpPr>
          <p:sp>
            <p:nvSpPr>
              <p:cNvPr id="314"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20"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3"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4"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5"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26" name="AutoShape 20"/>
              <p:cNvCxnSpPr>
                <a:cxnSpLocks noChangeAspect="1" noChangeShapeType="1"/>
                <a:stCxn id="325" idx="3"/>
                <a:endCxn id="32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7" name="AutoShape 21"/>
              <p:cNvCxnSpPr>
                <a:cxnSpLocks noChangeAspect="1" noChangeShapeType="1"/>
                <a:stCxn id="325" idx="1"/>
                <a:endCxn id="3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8" name="AutoShape 22"/>
              <p:cNvCxnSpPr>
                <a:cxnSpLocks noChangeAspect="1" noChangeShapeType="1"/>
                <a:stCxn id="325" idx="1"/>
                <a:endCxn id="3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9" name="AutoShape 23"/>
              <p:cNvCxnSpPr>
                <a:cxnSpLocks noChangeAspect="1" noChangeShapeType="1"/>
                <a:stCxn id="325" idx="1"/>
                <a:endCxn id="3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0" name="AutoShape 24"/>
              <p:cNvCxnSpPr>
                <a:cxnSpLocks noChangeAspect="1" noChangeShapeType="1"/>
                <a:stCxn id="325" idx="1"/>
                <a:endCxn id="3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AutoShape 25"/>
              <p:cNvCxnSpPr>
                <a:cxnSpLocks noChangeAspect="1" noChangeShapeType="1"/>
                <a:stCxn id="319" idx="3"/>
                <a:endCxn id="31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2" name="AutoShape 26"/>
              <p:cNvCxnSpPr>
                <a:cxnSpLocks noChangeAspect="1" noChangeShapeType="1"/>
                <a:stCxn id="325" idx="1"/>
                <a:endCxn id="3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3" name="AutoShape 27"/>
              <p:cNvCxnSpPr>
                <a:cxnSpLocks noChangeAspect="1" noChangeShapeType="1"/>
                <a:stCxn id="325" idx="1"/>
                <a:endCxn id="3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4" name="AutoShape 28"/>
              <p:cNvCxnSpPr>
                <a:cxnSpLocks noChangeAspect="1" noChangeShapeType="1"/>
                <a:stCxn id="325" idx="1"/>
                <a:endCxn id="3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5"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6"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7" name="AutoShape 31"/>
              <p:cNvCxnSpPr>
                <a:cxnSpLocks noChangeAspect="1" noChangeShapeType="1"/>
                <a:stCxn id="319" idx="1"/>
                <a:endCxn id="31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8"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9"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0"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1"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4"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5"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8"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9"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0"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1"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3" name="Group 397"/>
            <p:cNvGrpSpPr>
              <a:grpSpLocks noChangeAspect="1"/>
            </p:cNvGrpSpPr>
            <p:nvPr/>
          </p:nvGrpSpPr>
          <p:grpSpPr bwMode="auto">
            <a:xfrm>
              <a:off x="1982621" y="5735053"/>
              <a:ext cx="1024036" cy="1019723"/>
              <a:chOff x="3600" y="1632"/>
              <a:chExt cx="1594" cy="1587"/>
            </a:xfrm>
          </p:grpSpPr>
          <p:sp>
            <p:nvSpPr>
              <p:cNvPr id="44"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6"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9"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0"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2"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3"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7"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8"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9"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0"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1" name="AutoShape 143"/>
              <p:cNvCxnSpPr>
                <a:cxnSpLocks noChangeAspect="1" noChangeShapeType="1"/>
                <a:stCxn id="68" idx="0"/>
                <a:endCxn id="65"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2"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4"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0" name="AutoShape 152"/>
              <p:cNvCxnSpPr>
                <a:cxnSpLocks noChangeAspect="1" noChangeShapeType="1"/>
                <a:stCxn id="69" idx="3"/>
                <a:endCxn id="69"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AutoShape 153"/>
              <p:cNvCxnSpPr>
                <a:cxnSpLocks noChangeAspect="1" noChangeShapeType="1"/>
                <a:stCxn id="69" idx="1"/>
                <a:endCxn id="6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AutoShape 154"/>
              <p:cNvCxnSpPr>
                <a:cxnSpLocks noChangeAspect="1" noChangeShapeType="1"/>
                <a:stCxn id="69" idx="1"/>
                <a:endCxn id="6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AutoShape 155"/>
              <p:cNvCxnSpPr>
                <a:cxnSpLocks noChangeAspect="1" noChangeShapeType="1"/>
                <a:stCxn id="69" idx="1"/>
                <a:endCxn id="6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AutoShape 156"/>
              <p:cNvCxnSpPr>
                <a:cxnSpLocks noChangeAspect="1" noChangeShapeType="1"/>
                <a:stCxn id="69" idx="1"/>
                <a:endCxn id="6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AutoShape 157"/>
              <p:cNvCxnSpPr>
                <a:cxnSpLocks noChangeAspect="1" noChangeShapeType="1"/>
                <a:stCxn id="63" idx="3"/>
                <a:endCxn id="63"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AutoShape 158"/>
              <p:cNvCxnSpPr>
                <a:cxnSpLocks noChangeAspect="1" noChangeShapeType="1"/>
                <a:stCxn id="69" idx="1"/>
                <a:endCxn id="6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AutoShape 159"/>
              <p:cNvCxnSpPr>
                <a:cxnSpLocks noChangeAspect="1" noChangeShapeType="1"/>
                <a:stCxn id="69" idx="1"/>
                <a:endCxn id="6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AutoShape 160"/>
              <p:cNvCxnSpPr>
                <a:cxnSpLocks noChangeAspect="1" noChangeShapeType="1"/>
                <a:stCxn id="69" idx="1"/>
                <a:endCxn id="6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1" name="AutoShape 163"/>
              <p:cNvCxnSpPr>
                <a:cxnSpLocks noChangeAspect="1" noChangeShapeType="1"/>
                <a:stCxn id="63" idx="1"/>
                <a:endCxn id="63"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3"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4"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9"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3"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4"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9"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0"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4"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5"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6"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09" name="AutoShape 191"/>
              <p:cNvCxnSpPr>
                <a:cxnSpLocks noChangeAspect="1" noChangeShapeType="1"/>
                <a:stCxn id="118" idx="0"/>
                <a:endCxn id="114"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0"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3"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20" name="AutoShape 202"/>
              <p:cNvCxnSpPr>
                <a:cxnSpLocks noChangeAspect="1" noChangeShapeType="1"/>
                <a:stCxn id="119" idx="3"/>
                <a:endCxn id="119"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AutoShape 203"/>
              <p:cNvCxnSpPr>
                <a:cxnSpLocks noChangeAspect="1" noChangeShapeType="1"/>
                <a:stCxn id="119" idx="1"/>
                <a:endCxn id="11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 name="AutoShape 204"/>
              <p:cNvCxnSpPr>
                <a:cxnSpLocks noChangeAspect="1" noChangeShapeType="1"/>
                <a:stCxn id="119" idx="1"/>
                <a:endCxn id="11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AutoShape 205"/>
              <p:cNvCxnSpPr>
                <a:cxnSpLocks noChangeAspect="1" noChangeShapeType="1"/>
                <a:stCxn id="119" idx="1"/>
                <a:endCxn id="11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 name="AutoShape 206"/>
              <p:cNvCxnSpPr>
                <a:cxnSpLocks noChangeAspect="1" noChangeShapeType="1"/>
                <a:stCxn id="119" idx="1"/>
                <a:endCxn id="11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AutoShape 207"/>
              <p:cNvCxnSpPr>
                <a:cxnSpLocks noChangeAspect="1" noChangeShapeType="1"/>
                <a:stCxn id="112" idx="3"/>
                <a:endCxn id="112"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AutoShape 208"/>
              <p:cNvCxnSpPr>
                <a:cxnSpLocks noChangeAspect="1" noChangeShapeType="1"/>
                <a:stCxn id="119" idx="1"/>
                <a:endCxn id="11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AutoShape 209"/>
              <p:cNvCxnSpPr>
                <a:cxnSpLocks noChangeAspect="1" noChangeShapeType="1"/>
                <a:stCxn id="119" idx="1"/>
                <a:endCxn id="11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AutoShape 210"/>
              <p:cNvCxnSpPr>
                <a:cxnSpLocks noChangeAspect="1" noChangeShapeType="1"/>
                <a:stCxn id="119" idx="1"/>
                <a:endCxn id="11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AutoShape 213"/>
              <p:cNvCxnSpPr>
                <a:cxnSpLocks noChangeAspect="1" noChangeShapeType="1"/>
                <a:stCxn id="112" idx="1"/>
                <a:endCxn id="112"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2"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7"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8"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9"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0"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1"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2"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3"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4"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5"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6"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7"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8"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1"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2"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3"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4"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5"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6"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8"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9" name="AutoShape 241"/>
              <p:cNvCxnSpPr>
                <a:cxnSpLocks noChangeAspect="1" noChangeShapeType="1"/>
                <a:stCxn id="168" idx="0"/>
                <a:endCxn id="164"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0"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63"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70" name="AutoShape 252"/>
              <p:cNvCxnSpPr>
                <a:cxnSpLocks noChangeAspect="1" noChangeShapeType="1"/>
                <a:stCxn id="169" idx="3"/>
                <a:endCxn id="169"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1" name="AutoShape 253"/>
              <p:cNvCxnSpPr>
                <a:cxnSpLocks noChangeAspect="1" noChangeShapeType="1"/>
                <a:stCxn id="169" idx="1"/>
                <a:endCxn id="16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AutoShape 254"/>
              <p:cNvCxnSpPr>
                <a:cxnSpLocks noChangeAspect="1" noChangeShapeType="1"/>
                <a:stCxn id="169" idx="1"/>
                <a:endCxn id="16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3" name="AutoShape 255"/>
              <p:cNvCxnSpPr>
                <a:cxnSpLocks noChangeAspect="1" noChangeShapeType="1"/>
                <a:stCxn id="169" idx="1"/>
                <a:endCxn id="16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 name="AutoShape 256"/>
              <p:cNvCxnSpPr>
                <a:cxnSpLocks noChangeAspect="1" noChangeShapeType="1"/>
                <a:stCxn id="169" idx="1"/>
                <a:endCxn id="16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AutoShape 257"/>
              <p:cNvCxnSpPr>
                <a:cxnSpLocks noChangeAspect="1" noChangeShapeType="1"/>
                <a:stCxn id="162" idx="3"/>
                <a:endCxn id="162"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AutoShape 258"/>
              <p:cNvCxnSpPr>
                <a:cxnSpLocks noChangeAspect="1" noChangeShapeType="1"/>
                <a:stCxn id="169" idx="1"/>
                <a:endCxn id="16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AutoShape 259"/>
              <p:cNvCxnSpPr>
                <a:cxnSpLocks noChangeAspect="1" noChangeShapeType="1"/>
                <a:stCxn id="169" idx="1"/>
                <a:endCxn id="16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8" name="AutoShape 260"/>
              <p:cNvCxnSpPr>
                <a:cxnSpLocks noChangeAspect="1" noChangeShapeType="1"/>
                <a:stCxn id="169" idx="1"/>
                <a:endCxn id="16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9"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AutoShape 263"/>
              <p:cNvCxnSpPr>
                <a:cxnSpLocks noChangeAspect="1" noChangeShapeType="1"/>
                <a:stCxn id="162" idx="1"/>
                <a:endCxn id="162"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2"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4"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5"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6"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9"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0"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1"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2"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4"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6"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7"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1"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2"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3"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4"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5"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6"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09" name="AutoShape 291"/>
              <p:cNvCxnSpPr>
                <a:cxnSpLocks noChangeAspect="1" noChangeShapeType="1"/>
                <a:stCxn id="218" idx="0"/>
                <a:endCxn id="214"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0"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13"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20" name="AutoShape 302"/>
              <p:cNvCxnSpPr>
                <a:cxnSpLocks noChangeAspect="1" noChangeShapeType="1"/>
                <a:stCxn id="219" idx="3"/>
                <a:endCxn id="219"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1" name="AutoShape 303"/>
              <p:cNvCxnSpPr>
                <a:cxnSpLocks noChangeAspect="1" noChangeShapeType="1"/>
                <a:stCxn id="219" idx="1"/>
                <a:endCxn id="21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 name="AutoShape 304"/>
              <p:cNvCxnSpPr>
                <a:cxnSpLocks noChangeAspect="1" noChangeShapeType="1"/>
                <a:stCxn id="219" idx="1"/>
                <a:endCxn id="21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AutoShape 305"/>
              <p:cNvCxnSpPr>
                <a:cxnSpLocks noChangeAspect="1" noChangeShapeType="1"/>
                <a:stCxn id="219" idx="1"/>
                <a:endCxn id="21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AutoShape 306"/>
              <p:cNvCxnSpPr>
                <a:cxnSpLocks noChangeAspect="1" noChangeShapeType="1"/>
                <a:stCxn id="219" idx="1"/>
                <a:endCxn id="21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AutoShape 307"/>
              <p:cNvCxnSpPr>
                <a:cxnSpLocks noChangeAspect="1" noChangeShapeType="1"/>
                <a:stCxn id="212" idx="3"/>
                <a:endCxn id="212"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6" name="AutoShape 308"/>
              <p:cNvCxnSpPr>
                <a:cxnSpLocks noChangeAspect="1" noChangeShapeType="1"/>
                <a:stCxn id="219" idx="1"/>
                <a:endCxn id="21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7" name="AutoShape 309"/>
              <p:cNvCxnSpPr>
                <a:cxnSpLocks noChangeAspect="1" noChangeShapeType="1"/>
                <a:stCxn id="219" idx="1"/>
                <a:endCxn id="21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8" name="AutoShape 310"/>
              <p:cNvCxnSpPr>
                <a:cxnSpLocks noChangeAspect="1" noChangeShapeType="1"/>
                <a:stCxn id="219" idx="1"/>
                <a:endCxn id="21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9"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0"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1" name="AutoShape 313"/>
              <p:cNvCxnSpPr>
                <a:cxnSpLocks noChangeAspect="1" noChangeShapeType="1"/>
                <a:stCxn id="212" idx="1"/>
                <a:endCxn id="212"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2"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3"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4"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5"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6"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7"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8"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9"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0"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1"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4"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5"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6"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7"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8"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1"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2"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4"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5"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6"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7"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8"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9" name="AutoShape 341"/>
              <p:cNvCxnSpPr>
                <a:cxnSpLocks noChangeAspect="1" noChangeShapeType="1"/>
                <a:stCxn id="268" idx="0"/>
                <a:endCxn id="264"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0"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63"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70" name="AutoShape 352"/>
              <p:cNvCxnSpPr>
                <a:cxnSpLocks noChangeAspect="1" noChangeShapeType="1"/>
                <a:stCxn id="269" idx="3"/>
                <a:endCxn id="269"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1" name="AutoShape 353"/>
              <p:cNvCxnSpPr>
                <a:cxnSpLocks noChangeAspect="1" noChangeShapeType="1"/>
                <a:stCxn id="269" idx="1"/>
                <a:endCxn id="26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2" name="AutoShape 354"/>
              <p:cNvCxnSpPr>
                <a:cxnSpLocks noChangeAspect="1" noChangeShapeType="1"/>
                <a:stCxn id="269" idx="1"/>
                <a:endCxn id="26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3" name="AutoShape 355"/>
              <p:cNvCxnSpPr>
                <a:cxnSpLocks noChangeAspect="1" noChangeShapeType="1"/>
                <a:stCxn id="269" idx="1"/>
                <a:endCxn id="26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4" name="AutoShape 356"/>
              <p:cNvCxnSpPr>
                <a:cxnSpLocks noChangeAspect="1" noChangeShapeType="1"/>
                <a:stCxn id="269" idx="1"/>
                <a:endCxn id="26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 name="AutoShape 357"/>
              <p:cNvCxnSpPr>
                <a:cxnSpLocks noChangeAspect="1" noChangeShapeType="1"/>
                <a:stCxn id="262" idx="3"/>
                <a:endCxn id="262"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6" name="AutoShape 358"/>
              <p:cNvCxnSpPr>
                <a:cxnSpLocks noChangeAspect="1" noChangeShapeType="1"/>
                <a:stCxn id="269" idx="1"/>
                <a:endCxn id="26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 name="AutoShape 359"/>
              <p:cNvCxnSpPr>
                <a:cxnSpLocks noChangeAspect="1" noChangeShapeType="1"/>
                <a:stCxn id="269" idx="1"/>
                <a:endCxn id="26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 name="AutoShape 360"/>
              <p:cNvCxnSpPr>
                <a:cxnSpLocks noChangeAspect="1" noChangeShapeType="1"/>
                <a:stCxn id="269" idx="1"/>
                <a:endCxn id="26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9"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0"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1" name="AutoShape 363"/>
              <p:cNvCxnSpPr>
                <a:cxnSpLocks noChangeAspect="1" noChangeShapeType="1"/>
                <a:stCxn id="262" idx="1"/>
                <a:endCxn id="262"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2"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4"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5"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6"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4"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5"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6"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9"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10"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1"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2"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3"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
        <p:nvSpPr>
          <p:cNvPr id="2" name="TextBox 1"/>
          <p:cNvSpPr txBox="1"/>
          <p:nvPr/>
        </p:nvSpPr>
        <p:spPr>
          <a:xfrm>
            <a:off x="0" y="545601"/>
            <a:ext cx="6215820" cy="369332"/>
          </a:xfrm>
          <a:prstGeom prst="rect">
            <a:avLst/>
          </a:prstGeom>
          <a:noFill/>
        </p:spPr>
        <p:txBody>
          <a:bodyPr wrap="square" rtlCol="0">
            <a:spAutoFit/>
          </a:bodyPr>
          <a:lstStyle/>
          <a:p>
            <a:r>
              <a:rPr lang="en-GB" b="1" dirty="0">
                <a:latin typeface="Verdana" panose="020B0604030504040204" pitchFamily="34" charset="0"/>
                <a:ea typeface="Verdana" panose="020B0604030504040204" pitchFamily="34" charset="0"/>
                <a:cs typeface="Verdana" panose="020B0604030504040204" pitchFamily="34" charset="0"/>
              </a:rPr>
              <a:t>A fictitious amorphic type </a:t>
            </a:r>
            <a:r>
              <a:rPr lang="en-GB" b="1" dirty="0" err="1">
                <a:latin typeface="Verdana" panose="020B0604030504040204" pitchFamily="34" charset="0"/>
                <a:ea typeface="Verdana" panose="020B0604030504040204" pitchFamily="34" charset="0"/>
                <a:cs typeface="Verdana" panose="020B0604030504040204" pitchFamily="34" charset="0"/>
              </a:rPr>
              <a:t>Jk</a:t>
            </a:r>
            <a:r>
              <a:rPr lang="en-GB" b="1" dirty="0">
                <a:latin typeface="Verdana" panose="020B0604030504040204" pitchFamily="34" charset="0"/>
                <a:ea typeface="Verdana" panose="020B0604030504040204" pitchFamily="34" charset="0"/>
                <a:cs typeface="Verdana" panose="020B0604030504040204" pitchFamily="34" charset="0"/>
              </a:rPr>
              <a:t>(a-b-) family tree. </a:t>
            </a:r>
          </a:p>
        </p:txBody>
      </p:sp>
    </p:spTree>
    <p:extLst>
      <p:ext uri="{BB962C8B-B14F-4D97-AF65-F5344CB8AC3E}">
        <p14:creationId xmlns:p14="http://schemas.microsoft.com/office/powerpoint/2010/main" val="396248783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p:cNvSpPr>
          <p:nvPr>
            <p:ph type="title" idx="4294967295"/>
          </p:nvPr>
        </p:nvSpPr>
        <p:spPr>
          <a:xfrm>
            <a:off x="2209800"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An amorphic type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(a-b-) can produce anti-</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anti-</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and anti-Jk3.</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82767700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19817" y="1203190"/>
            <a:ext cx="8751675" cy="4306765"/>
            <a:chOff x="1524001" y="1712913"/>
            <a:chExt cx="8751675" cy="4306765"/>
          </a:xfrm>
        </p:grpSpPr>
        <p:grpSp>
          <p:nvGrpSpPr>
            <p:cNvPr id="148482" name="Group 2"/>
            <p:cNvGrpSpPr>
              <a:grpSpLocks/>
            </p:cNvGrpSpPr>
            <p:nvPr/>
          </p:nvGrpSpPr>
          <p:grpSpPr bwMode="auto">
            <a:xfrm>
              <a:off x="1927225" y="1712913"/>
              <a:ext cx="8348451" cy="4306765"/>
              <a:chOff x="653521" y="1727441"/>
              <a:chExt cx="9045877" cy="4305568"/>
            </a:xfrm>
          </p:grpSpPr>
          <p:sp>
            <p:nvSpPr>
              <p:cNvPr id="148483" name="Line 26"/>
              <p:cNvSpPr>
                <a:spLocks noChangeShapeType="1"/>
              </p:cNvSpPr>
              <p:nvPr/>
            </p:nvSpPr>
            <p:spPr bwMode="auto">
              <a:xfrm flipV="1">
                <a:off x="1043913" y="4147107"/>
                <a:ext cx="0" cy="685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84" name="Line 25"/>
              <p:cNvSpPr>
                <a:spLocks noChangeShapeType="1"/>
              </p:cNvSpPr>
              <p:nvPr/>
            </p:nvSpPr>
            <p:spPr bwMode="auto">
              <a:xfrm flipV="1">
                <a:off x="2694913" y="4147107"/>
                <a:ext cx="0" cy="6096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85" name="Line 24"/>
              <p:cNvSpPr>
                <a:spLocks noChangeShapeType="1"/>
              </p:cNvSpPr>
              <p:nvPr/>
            </p:nvSpPr>
            <p:spPr bwMode="auto">
              <a:xfrm flipV="1">
                <a:off x="4345913" y="4147107"/>
                <a:ext cx="0" cy="6096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86" name="Line 23"/>
              <p:cNvSpPr>
                <a:spLocks noChangeShapeType="1"/>
              </p:cNvSpPr>
              <p:nvPr/>
            </p:nvSpPr>
            <p:spPr bwMode="auto">
              <a:xfrm flipV="1">
                <a:off x="5996913" y="4147107"/>
                <a:ext cx="0" cy="6096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87" name="Line 22"/>
              <p:cNvSpPr>
                <a:spLocks noChangeShapeType="1"/>
              </p:cNvSpPr>
              <p:nvPr/>
            </p:nvSpPr>
            <p:spPr bwMode="auto">
              <a:xfrm flipH="1">
                <a:off x="1126463" y="3461307"/>
                <a:ext cx="156845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88" name="Line 21"/>
              <p:cNvSpPr>
                <a:spLocks noChangeShapeType="1"/>
              </p:cNvSpPr>
              <p:nvPr/>
            </p:nvSpPr>
            <p:spPr bwMode="auto">
              <a:xfrm flipH="1">
                <a:off x="4511013" y="3461307"/>
                <a:ext cx="13208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89" name="Line 19"/>
              <p:cNvSpPr>
                <a:spLocks noChangeShapeType="1"/>
              </p:cNvSpPr>
              <p:nvPr/>
            </p:nvSpPr>
            <p:spPr bwMode="auto">
              <a:xfrm flipV="1">
                <a:off x="9298913" y="2775507"/>
                <a:ext cx="0" cy="685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90" name="Line 18"/>
              <p:cNvSpPr>
                <a:spLocks noChangeShapeType="1"/>
              </p:cNvSpPr>
              <p:nvPr/>
            </p:nvSpPr>
            <p:spPr bwMode="auto">
              <a:xfrm flipV="1">
                <a:off x="7647913" y="2775507"/>
                <a:ext cx="0" cy="685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91" name="Line 17"/>
              <p:cNvSpPr>
                <a:spLocks noChangeShapeType="1"/>
              </p:cNvSpPr>
              <p:nvPr/>
            </p:nvSpPr>
            <p:spPr bwMode="auto">
              <a:xfrm flipV="1">
                <a:off x="5996913" y="2775507"/>
                <a:ext cx="0" cy="685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92" name="Line 16"/>
              <p:cNvSpPr>
                <a:spLocks noChangeShapeType="1"/>
              </p:cNvSpPr>
              <p:nvPr/>
            </p:nvSpPr>
            <p:spPr bwMode="auto">
              <a:xfrm flipV="1">
                <a:off x="2694913" y="2775507"/>
                <a:ext cx="0" cy="6096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493" name="Line 15"/>
              <p:cNvSpPr>
                <a:spLocks noChangeShapeType="1"/>
              </p:cNvSpPr>
              <p:nvPr/>
            </p:nvSpPr>
            <p:spPr bwMode="auto">
              <a:xfrm flipH="1">
                <a:off x="4676113" y="2089707"/>
                <a:ext cx="107315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9471" name="Rectangle 3"/>
              <p:cNvSpPr>
                <a:spLocks noChangeAspect="1" noChangeArrowheads="1"/>
              </p:cNvSpPr>
              <p:nvPr/>
            </p:nvSpPr>
            <p:spPr bwMode="auto">
              <a:xfrm>
                <a:off x="3893984" y="1730682"/>
                <a:ext cx="777977" cy="718938"/>
              </a:xfrm>
              <a:prstGeom prst="rect">
                <a:avLst/>
              </a:prstGeom>
              <a:solidFill>
                <a:srgbClr val="E6E6E6"/>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1000" b="1" dirty="0">
                    <a:solidFill>
                      <a:srgbClr val="0066CC"/>
                    </a:solidFill>
                    <a:latin typeface="Verdana" panose="020B0604030504040204" pitchFamily="34" charset="0"/>
                    <a:ea typeface="Verdana" panose="020B0604030504040204" pitchFamily="34" charset="0"/>
                    <a:cs typeface="Verdana" panose="020B0604030504040204" pitchFamily="34" charset="0"/>
                  </a:rPr>
                  <a:t>X</a:t>
                </a:r>
              </a:p>
            </p:txBody>
          </p:sp>
          <p:sp>
            <p:nvSpPr>
              <p:cNvPr id="19472" name="Rectangle 4"/>
              <p:cNvSpPr>
                <a:spLocks noChangeAspect="1" noChangeArrowheads="1"/>
              </p:cNvSpPr>
              <p:nvPr/>
            </p:nvSpPr>
            <p:spPr bwMode="auto">
              <a:xfrm>
                <a:off x="653521" y="3100248"/>
                <a:ext cx="779565" cy="720525"/>
              </a:xfrm>
              <a:prstGeom prst="rect">
                <a:avLst/>
              </a:prstGeom>
              <a:solidFill>
                <a:srgbClr val="FF99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t>
                </a:r>
                <a:r>
                  <a:rPr lang="en-GB" altLang="en-US" sz="800" b="1" dirty="0" err="1">
                    <a:latin typeface="Verdana" panose="020B0604030504040204" pitchFamily="34" charset="0"/>
                    <a:ea typeface="Verdana" panose="020B0604030504040204" pitchFamily="34" charset="0"/>
                    <a:cs typeface="Verdana" panose="020B0604030504040204" pitchFamily="34" charset="0"/>
                  </a:rPr>
                  <a:t>a+b</a:t>
                </a:r>
                <a:r>
                  <a:rPr lang="en-GB" altLang="en-US" sz="800" b="1" dirty="0">
                    <a:latin typeface="Verdana" panose="020B0604030504040204" pitchFamily="34" charset="0"/>
                    <a:ea typeface="Verdana" panose="020B0604030504040204" pitchFamily="34" charset="0"/>
                    <a:cs typeface="Verdana" panose="020B0604030504040204" pitchFamily="34" charset="0"/>
                  </a:rPr>
                  <a:t>+)</a:t>
                </a:r>
              </a:p>
            </p:txBody>
          </p:sp>
          <p:sp>
            <p:nvSpPr>
              <p:cNvPr id="19473" name="Rectangle 5"/>
              <p:cNvSpPr>
                <a:spLocks noChangeAspect="1" noChangeArrowheads="1"/>
              </p:cNvSpPr>
              <p:nvPr/>
            </p:nvSpPr>
            <p:spPr bwMode="auto">
              <a:xfrm>
                <a:off x="3955956" y="3100248"/>
                <a:ext cx="777977" cy="720525"/>
              </a:xfrm>
              <a:prstGeom prst="rect">
                <a:avLst/>
              </a:prstGeom>
              <a:solidFill>
                <a:srgbClr val="FF99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t>
                </a:r>
                <a:r>
                  <a:rPr lang="en-GB" altLang="en-US" sz="800" b="1" dirty="0" err="1">
                    <a:latin typeface="Verdana" panose="020B0604030504040204" pitchFamily="34" charset="0"/>
                    <a:ea typeface="Verdana" panose="020B0604030504040204" pitchFamily="34" charset="0"/>
                    <a:cs typeface="Verdana" panose="020B0604030504040204" pitchFamily="34" charset="0"/>
                  </a:rPr>
                  <a:t>a+b</a:t>
                </a:r>
                <a:r>
                  <a:rPr lang="en-GB" altLang="en-US" sz="800" b="1" dirty="0">
                    <a:latin typeface="Verdana" panose="020B0604030504040204" pitchFamily="34" charset="0"/>
                    <a:ea typeface="Verdana" panose="020B0604030504040204" pitchFamily="34" charset="0"/>
                    <a:cs typeface="Verdana" panose="020B0604030504040204" pitchFamily="34" charset="0"/>
                  </a:rPr>
                  <a:t>+)</a:t>
                </a:r>
              </a:p>
            </p:txBody>
          </p:sp>
          <p:sp>
            <p:nvSpPr>
              <p:cNvPr id="148497" name="Rectangle 6"/>
              <p:cNvSpPr>
                <a:spLocks noChangeAspect="1" noChangeArrowheads="1"/>
              </p:cNvSpPr>
              <p:nvPr/>
            </p:nvSpPr>
            <p:spPr bwMode="auto">
              <a:xfrm>
                <a:off x="5606521" y="4472546"/>
                <a:ext cx="779065" cy="719137"/>
              </a:xfrm>
              <a:prstGeom prst="rect">
                <a:avLst/>
              </a:prstGeom>
              <a:solidFill>
                <a:srgbClr val="FF99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475" name="Oval 7"/>
              <p:cNvSpPr>
                <a:spLocks noChangeAspect="1" noChangeArrowheads="1"/>
              </p:cNvSpPr>
              <p:nvPr/>
            </p:nvSpPr>
            <p:spPr bwMode="auto">
              <a:xfrm>
                <a:off x="5656392" y="1727441"/>
                <a:ext cx="777977" cy="718938"/>
              </a:xfrm>
              <a:prstGeom prst="ellipse">
                <a:avLst/>
              </a:prstGeom>
              <a:solidFill>
                <a:srgbClr val="FF99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t>
                </a:r>
                <a:r>
                  <a:rPr lang="en-GB" altLang="en-US" sz="800" b="1" dirty="0" err="1">
                    <a:latin typeface="Verdana" panose="020B0604030504040204" pitchFamily="34" charset="0"/>
                    <a:ea typeface="Verdana" panose="020B0604030504040204" pitchFamily="34" charset="0"/>
                    <a:cs typeface="Verdana" panose="020B0604030504040204" pitchFamily="34" charset="0"/>
                  </a:rPr>
                  <a:t>a+b</a:t>
                </a:r>
                <a:r>
                  <a:rPr lang="en-GB" altLang="en-US" sz="800" b="1" dirty="0">
                    <a:latin typeface="Verdana" panose="020B0604030504040204" pitchFamily="34" charset="0"/>
                    <a:ea typeface="Verdana" panose="020B0604030504040204" pitchFamily="34" charset="0"/>
                    <a:cs typeface="Verdana" panose="020B0604030504040204" pitchFamily="34" charset="0"/>
                  </a:rPr>
                  <a:t>+)</a:t>
                </a:r>
              </a:p>
            </p:txBody>
          </p:sp>
          <p:sp>
            <p:nvSpPr>
              <p:cNvPr id="148499" name="Oval 8"/>
              <p:cNvSpPr>
                <a:spLocks noChangeAspect="1" noChangeArrowheads="1"/>
              </p:cNvSpPr>
              <p:nvPr/>
            </p:nvSpPr>
            <p:spPr bwMode="auto">
              <a:xfrm>
                <a:off x="8908521" y="3100946"/>
                <a:ext cx="779065" cy="719137"/>
              </a:xfrm>
              <a:prstGeom prst="ellipse">
                <a:avLst/>
              </a:prstGeom>
              <a:solidFill>
                <a:srgbClr val="FF99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48500" name="Oval 9"/>
              <p:cNvSpPr>
                <a:spLocks noChangeAspect="1" noChangeArrowheads="1"/>
              </p:cNvSpPr>
              <p:nvPr/>
            </p:nvSpPr>
            <p:spPr bwMode="auto">
              <a:xfrm>
                <a:off x="7257521" y="3100946"/>
                <a:ext cx="779065" cy="719137"/>
              </a:xfrm>
              <a:prstGeom prst="ellipse">
                <a:avLst/>
              </a:prstGeom>
              <a:solidFill>
                <a:srgbClr val="FF99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48501" name="Oval 10"/>
              <p:cNvSpPr>
                <a:spLocks noChangeAspect="1" noChangeArrowheads="1"/>
              </p:cNvSpPr>
              <p:nvPr/>
            </p:nvSpPr>
            <p:spPr bwMode="auto">
              <a:xfrm>
                <a:off x="2304521" y="3100946"/>
                <a:ext cx="779065" cy="719137"/>
              </a:xfrm>
              <a:prstGeom prst="ellipse">
                <a:avLst/>
              </a:prstGeom>
              <a:pattFill prst="lgCheck">
                <a:fgClr>
                  <a:srgbClr val="FF99CC"/>
                </a:fgClr>
                <a:bgClr>
                  <a:srgbClr val="92D050"/>
                </a:bgClr>
              </a:pattFill>
              <a:ln w="9525">
                <a:solidFill>
                  <a:srgbClr val="00FF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700" b="1" i="1" baseline="30000">
                  <a:solidFill>
                    <a:schemeClr val="tx2"/>
                  </a:solidFill>
                  <a:latin typeface="Times New Roman" panose="02020603050405020304" pitchFamily="18" charset="0"/>
                </a:endParaRPr>
              </a:p>
            </p:txBody>
          </p:sp>
          <p:sp>
            <p:nvSpPr>
              <p:cNvPr id="148502" name="Oval 11" descr="Large grid"/>
              <p:cNvSpPr>
                <a:spLocks noChangeAspect="1" noChangeArrowheads="1"/>
              </p:cNvSpPr>
              <p:nvPr/>
            </p:nvSpPr>
            <p:spPr bwMode="auto">
              <a:xfrm>
                <a:off x="5606521" y="3100946"/>
                <a:ext cx="779065" cy="719137"/>
              </a:xfrm>
              <a:prstGeom prst="ellipse">
                <a:avLst/>
              </a:prstGeom>
              <a:pattFill prst="lgCheck">
                <a:fgClr>
                  <a:srgbClr val="FF99CC"/>
                </a:fgClr>
                <a:bgClr>
                  <a:srgbClr val="92D050"/>
                </a:bgClr>
              </a:pattFill>
              <a:ln w="9525">
                <a:solidFill>
                  <a:srgbClr val="00FF00"/>
                </a:solidFill>
                <a:miter lim="800000"/>
                <a:headEnd/>
                <a:tailEnd/>
              </a:ln>
            </p:spPr>
            <p:txBody>
              <a:bodyPr wrap="none" anchor="ctr"/>
              <a:lstStyle/>
              <a:p>
                <a:pPr algn="ctr">
                  <a:spcBef>
                    <a:spcPct val="0"/>
                  </a:spcBef>
                  <a:spcAft>
                    <a:spcPts val="800"/>
                  </a:spcAft>
                  <a:buClr>
                    <a:srgbClr val="0072C6"/>
                  </a:buClr>
                  <a:buFont typeface="Arial" panose="020B0604020202020204" pitchFamily="34" charset="0"/>
                  <a:buNone/>
                </a:pPr>
                <a:endParaRPr lang="en-US" altLang="en-US" sz="700" b="1" i="1" baseline="30000">
                  <a:solidFill>
                    <a:schemeClr val="tx2"/>
                  </a:solidFill>
                  <a:latin typeface="Times New Roman" panose="02020603050405020304" pitchFamily="18" charset="0"/>
                </a:endParaRPr>
              </a:p>
            </p:txBody>
          </p:sp>
          <p:sp>
            <p:nvSpPr>
              <p:cNvPr id="148503" name="Oval 12" descr="Large grid"/>
              <p:cNvSpPr>
                <a:spLocks noChangeAspect="1" noChangeArrowheads="1"/>
              </p:cNvSpPr>
              <p:nvPr/>
            </p:nvSpPr>
            <p:spPr bwMode="auto">
              <a:xfrm>
                <a:off x="3955521" y="4472546"/>
                <a:ext cx="779065" cy="719137"/>
              </a:xfrm>
              <a:prstGeom prst="ellipse">
                <a:avLst/>
              </a:prstGeom>
              <a:pattFill prst="lgCheck">
                <a:fgClr>
                  <a:srgbClr val="FF99CC"/>
                </a:fgClr>
                <a:bgClr>
                  <a:srgbClr val="92D050"/>
                </a:bgClr>
              </a:pattFill>
              <a:ln w="9525">
                <a:solidFill>
                  <a:srgbClr val="00FF00"/>
                </a:solidFill>
                <a:miter lim="800000"/>
                <a:headEnd/>
                <a:tailEnd/>
              </a:ln>
            </p:spPr>
            <p:txBody>
              <a:bodyPr wrap="none" anchor="ctr"/>
              <a:lstStyle/>
              <a:p>
                <a:pPr algn="ctr">
                  <a:spcBef>
                    <a:spcPct val="0"/>
                  </a:spcBef>
                  <a:spcAft>
                    <a:spcPts val="800"/>
                  </a:spcAft>
                  <a:buClr>
                    <a:srgbClr val="0072C6"/>
                  </a:buClr>
                  <a:buFont typeface="Arial" panose="020B0604020202020204" pitchFamily="34" charset="0"/>
                  <a:buNone/>
                </a:pPr>
                <a:endParaRPr lang="en-US" altLang="en-US" sz="700" b="1" i="1" baseline="30000">
                  <a:solidFill>
                    <a:schemeClr val="tx2"/>
                  </a:solidFill>
                  <a:latin typeface="Times New Roman" panose="02020603050405020304" pitchFamily="18" charset="0"/>
                </a:endParaRPr>
              </a:p>
            </p:txBody>
          </p:sp>
          <p:sp>
            <p:nvSpPr>
              <p:cNvPr id="148504" name="Rectangle 13" descr="Large grid"/>
              <p:cNvSpPr>
                <a:spLocks noChangeAspect="1" noChangeArrowheads="1"/>
              </p:cNvSpPr>
              <p:nvPr/>
            </p:nvSpPr>
            <p:spPr bwMode="auto">
              <a:xfrm>
                <a:off x="653521" y="4472546"/>
                <a:ext cx="779065" cy="719137"/>
              </a:xfrm>
              <a:prstGeom prst="rect">
                <a:avLst/>
              </a:prstGeom>
              <a:pattFill prst="lgCheck">
                <a:fgClr>
                  <a:srgbClr val="FF99CC"/>
                </a:fgClr>
                <a:bgClr>
                  <a:srgbClr val="92D050"/>
                </a:bgClr>
              </a:pattFill>
              <a:ln w="9525">
                <a:solidFill>
                  <a:srgbClr val="00FF00"/>
                </a:solidFill>
                <a:miter lim="800000"/>
                <a:headEnd/>
                <a:tailEnd/>
              </a:ln>
            </p:spPr>
            <p:txBody>
              <a:bodyPr wrap="none" anchor="ctr"/>
              <a:lstStyle/>
              <a:p>
                <a:pPr algn="ctr">
                  <a:spcBef>
                    <a:spcPct val="0"/>
                  </a:spcBef>
                  <a:spcAft>
                    <a:spcPts val="800"/>
                  </a:spcAft>
                  <a:buClr>
                    <a:srgbClr val="0072C6"/>
                  </a:buClr>
                  <a:buFont typeface="Arial" panose="020B0604020202020204" pitchFamily="34" charset="0"/>
                  <a:buNone/>
                </a:pPr>
                <a:endParaRPr lang="en-US" altLang="en-US" sz="700" b="1" i="1" baseline="30000">
                  <a:solidFill>
                    <a:schemeClr val="tx2"/>
                  </a:solidFill>
                  <a:latin typeface="Times New Roman" panose="02020603050405020304" pitchFamily="18" charset="0"/>
                </a:endParaRPr>
              </a:p>
            </p:txBody>
          </p:sp>
          <p:sp>
            <p:nvSpPr>
              <p:cNvPr id="148505" name="Rectangle 14" descr="Large grid"/>
              <p:cNvSpPr>
                <a:spLocks noChangeAspect="1" noChangeArrowheads="1"/>
              </p:cNvSpPr>
              <p:nvPr/>
            </p:nvSpPr>
            <p:spPr bwMode="auto">
              <a:xfrm>
                <a:off x="2304521" y="4472546"/>
                <a:ext cx="779065" cy="719137"/>
              </a:xfrm>
              <a:prstGeom prst="rect">
                <a:avLst/>
              </a:prstGeom>
              <a:pattFill prst="lgCheck">
                <a:fgClr>
                  <a:srgbClr val="FF99CC"/>
                </a:fgClr>
                <a:bgClr>
                  <a:srgbClr val="92D050"/>
                </a:bgClr>
              </a:pattFill>
              <a:ln w="9525">
                <a:solidFill>
                  <a:srgbClr val="00FF00"/>
                </a:solidFill>
                <a:miter lim="800000"/>
                <a:headEnd/>
                <a:tailEnd/>
              </a:ln>
            </p:spPr>
            <p:txBody>
              <a:bodyPr wrap="none" anchor="ctr"/>
              <a:lstStyle/>
              <a:p>
                <a:pPr algn="ctr">
                  <a:spcBef>
                    <a:spcPct val="0"/>
                  </a:spcBef>
                  <a:spcAft>
                    <a:spcPts val="800"/>
                  </a:spcAft>
                  <a:buClr>
                    <a:srgbClr val="0072C6"/>
                  </a:buClr>
                  <a:buFont typeface="Arial" panose="020B0604020202020204" pitchFamily="34" charset="0"/>
                  <a:buNone/>
                </a:pPr>
                <a:endParaRPr lang="en-US" altLang="en-US" sz="700" b="1" i="1" baseline="30000">
                  <a:solidFill>
                    <a:schemeClr val="tx2"/>
                  </a:solidFill>
                  <a:latin typeface="Times New Roman" panose="02020603050405020304" pitchFamily="18" charset="0"/>
                </a:endParaRPr>
              </a:p>
            </p:txBody>
          </p:sp>
          <p:sp>
            <p:nvSpPr>
              <p:cNvPr id="148506" name="Line 20"/>
              <p:cNvSpPr>
                <a:spLocks noChangeShapeType="1"/>
              </p:cNvSpPr>
              <p:nvPr/>
            </p:nvSpPr>
            <p:spPr bwMode="auto">
              <a:xfrm flipH="1">
                <a:off x="2694913" y="2775507"/>
                <a:ext cx="6604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507" name="Line 27"/>
              <p:cNvSpPr>
                <a:spLocks noChangeShapeType="1"/>
              </p:cNvSpPr>
              <p:nvPr/>
            </p:nvSpPr>
            <p:spPr bwMode="auto">
              <a:xfrm flipH="1">
                <a:off x="4345913" y="4147107"/>
                <a:ext cx="1651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508" name="Line 28"/>
              <p:cNvSpPr>
                <a:spLocks noChangeShapeType="1"/>
              </p:cNvSpPr>
              <p:nvPr/>
            </p:nvSpPr>
            <p:spPr bwMode="auto">
              <a:xfrm flipH="1">
                <a:off x="1043913" y="4147107"/>
                <a:ext cx="1651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509" name="Line 29"/>
              <p:cNvSpPr>
                <a:spLocks noChangeShapeType="1"/>
              </p:cNvSpPr>
              <p:nvPr/>
            </p:nvSpPr>
            <p:spPr bwMode="auto">
              <a:xfrm flipV="1">
                <a:off x="5171413" y="3461307"/>
                <a:ext cx="0" cy="685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510" name="Line 30"/>
              <p:cNvSpPr>
                <a:spLocks noChangeShapeType="1"/>
              </p:cNvSpPr>
              <p:nvPr/>
            </p:nvSpPr>
            <p:spPr bwMode="auto">
              <a:xfrm flipV="1">
                <a:off x="5171413" y="2089707"/>
                <a:ext cx="0" cy="685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48511" name="Line 31"/>
              <p:cNvSpPr>
                <a:spLocks noChangeShapeType="1"/>
              </p:cNvSpPr>
              <p:nvPr/>
            </p:nvSpPr>
            <p:spPr bwMode="auto">
              <a:xfrm flipV="1">
                <a:off x="1869413" y="3461307"/>
                <a:ext cx="0" cy="685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9489" name="Text Box 33"/>
              <p:cNvSpPr txBox="1">
                <a:spLocks noChangeArrowheads="1"/>
              </p:cNvSpPr>
              <p:nvPr/>
            </p:nvSpPr>
            <p:spPr bwMode="auto">
              <a:xfrm>
                <a:off x="5910450" y="2205146"/>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2</a:t>
                </a:r>
              </a:p>
            </p:txBody>
          </p:sp>
          <p:sp>
            <p:nvSpPr>
              <p:cNvPr id="19490" name="Text Box 35"/>
              <p:cNvSpPr txBox="1">
                <a:spLocks noChangeArrowheads="1"/>
              </p:cNvSpPr>
              <p:nvPr/>
            </p:nvSpPr>
            <p:spPr bwMode="auto">
              <a:xfrm>
                <a:off x="4148187" y="2205146"/>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1</a:t>
                </a:r>
              </a:p>
            </p:txBody>
          </p:sp>
          <p:sp>
            <p:nvSpPr>
              <p:cNvPr id="19491" name="Text Box 39"/>
              <p:cNvSpPr txBox="1">
                <a:spLocks noChangeArrowheads="1"/>
              </p:cNvSpPr>
              <p:nvPr/>
            </p:nvSpPr>
            <p:spPr bwMode="auto">
              <a:xfrm>
                <a:off x="2388563" y="3260540"/>
                <a:ext cx="613479" cy="410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a:t>Jk(a-b-)</a:t>
                </a:r>
              </a:p>
              <a:p>
                <a:pPr algn="ctr">
                  <a:spcBef>
                    <a:spcPct val="0"/>
                  </a:spcBef>
                  <a:buNone/>
                </a:pPr>
                <a:r>
                  <a:rPr lang="en-GB" altLang="en-US" sz="700" b="1" i="1"/>
                  <a:t>JKA/JKB</a:t>
                </a:r>
              </a:p>
            </p:txBody>
          </p:sp>
          <p:sp>
            <p:nvSpPr>
              <p:cNvPr id="19492" name="Text Box 41"/>
              <p:cNvSpPr txBox="1">
                <a:spLocks noChangeArrowheads="1"/>
              </p:cNvSpPr>
              <p:nvPr/>
            </p:nvSpPr>
            <p:spPr bwMode="auto">
              <a:xfrm>
                <a:off x="5625039" y="3240797"/>
                <a:ext cx="743748" cy="441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(a-b-)</a:t>
                </a:r>
              </a:p>
              <a:p>
                <a:pPr algn="ctr">
                  <a:spcBef>
                    <a:spcPct val="0"/>
                  </a:spcBef>
                  <a:buNone/>
                </a:pPr>
                <a:r>
                  <a:rPr lang="en-GB" altLang="en-US" sz="800" b="1" i="1" dirty="0">
                    <a:latin typeface="Verdana" panose="020B0604030504040204" pitchFamily="34" charset="0"/>
                    <a:ea typeface="Verdana" panose="020B0604030504040204" pitchFamily="34" charset="0"/>
                    <a:cs typeface="Verdana" panose="020B0604030504040204" pitchFamily="34" charset="0"/>
                  </a:rPr>
                  <a:t>JKA/JKB</a:t>
                </a:r>
              </a:p>
            </p:txBody>
          </p:sp>
          <p:sp>
            <p:nvSpPr>
              <p:cNvPr id="19493" name="Text Box 42"/>
              <p:cNvSpPr txBox="1">
                <a:spLocks noChangeArrowheads="1"/>
              </p:cNvSpPr>
              <p:nvPr/>
            </p:nvSpPr>
            <p:spPr bwMode="auto">
              <a:xfrm>
                <a:off x="7241806" y="3336719"/>
                <a:ext cx="806277" cy="215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t>
                </a:r>
                <a:r>
                  <a:rPr lang="en-GB" altLang="en-US" sz="800" b="1" dirty="0" err="1">
                    <a:latin typeface="Verdana" panose="020B0604030504040204" pitchFamily="34" charset="0"/>
                    <a:ea typeface="Verdana" panose="020B0604030504040204" pitchFamily="34" charset="0"/>
                    <a:cs typeface="Verdana" panose="020B0604030504040204" pitchFamily="34" charset="0"/>
                  </a:rPr>
                  <a:t>a+b</a:t>
                </a:r>
                <a:r>
                  <a:rPr lang="en-GB" altLang="en-US" sz="800" b="1" dirty="0">
                    <a:latin typeface="Verdana" panose="020B0604030504040204" pitchFamily="34" charset="0"/>
                    <a:ea typeface="Verdana" panose="020B0604030504040204" pitchFamily="34" charset="0"/>
                    <a:cs typeface="Verdana" panose="020B0604030504040204" pitchFamily="34" charset="0"/>
                  </a:rPr>
                  <a:t>+)</a:t>
                </a:r>
              </a:p>
            </p:txBody>
          </p:sp>
          <p:sp>
            <p:nvSpPr>
              <p:cNvPr id="19494" name="Text Box 43"/>
              <p:cNvSpPr txBox="1">
                <a:spLocks noChangeArrowheads="1"/>
              </p:cNvSpPr>
              <p:nvPr/>
            </p:nvSpPr>
            <p:spPr bwMode="auto">
              <a:xfrm>
                <a:off x="8893121" y="3336719"/>
                <a:ext cx="806277" cy="215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t>
                </a:r>
                <a:r>
                  <a:rPr lang="en-GB" altLang="en-US" sz="800" b="1" dirty="0" err="1">
                    <a:latin typeface="Verdana" panose="020B0604030504040204" pitchFamily="34" charset="0"/>
                    <a:ea typeface="Verdana" panose="020B0604030504040204" pitchFamily="34" charset="0"/>
                    <a:cs typeface="Verdana" panose="020B0604030504040204" pitchFamily="34" charset="0"/>
                  </a:rPr>
                  <a:t>a+b</a:t>
                </a:r>
                <a:r>
                  <a:rPr lang="en-GB" altLang="en-US" sz="800" b="1" dirty="0">
                    <a:latin typeface="Verdana" panose="020B0604030504040204" pitchFamily="34" charset="0"/>
                    <a:ea typeface="Verdana" panose="020B0604030504040204" pitchFamily="34" charset="0"/>
                    <a:cs typeface="Verdana" panose="020B0604030504040204" pitchFamily="34" charset="0"/>
                  </a:rPr>
                  <a:t>+)</a:t>
                </a:r>
              </a:p>
            </p:txBody>
          </p:sp>
          <p:sp>
            <p:nvSpPr>
              <p:cNvPr id="19495" name="Text Box 44"/>
              <p:cNvSpPr txBox="1">
                <a:spLocks noChangeArrowheads="1"/>
              </p:cNvSpPr>
              <p:nvPr/>
            </p:nvSpPr>
            <p:spPr bwMode="auto">
              <a:xfrm>
                <a:off x="669130" y="4596219"/>
                <a:ext cx="745486" cy="441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(a-b-)</a:t>
                </a:r>
              </a:p>
              <a:p>
                <a:pPr algn="ctr">
                  <a:spcBef>
                    <a:spcPct val="0"/>
                  </a:spcBef>
                  <a:buNone/>
                </a:pPr>
                <a:r>
                  <a:rPr lang="en-GB" altLang="en-US" sz="800" b="1" i="1" dirty="0">
                    <a:latin typeface="Verdana" panose="020B0604030504040204" pitchFamily="34" charset="0"/>
                    <a:ea typeface="Verdana" panose="020B0604030504040204" pitchFamily="34" charset="0"/>
                    <a:cs typeface="Verdana" panose="020B0604030504040204" pitchFamily="34" charset="0"/>
                  </a:rPr>
                  <a:t>JKA/JKA</a:t>
                </a:r>
              </a:p>
            </p:txBody>
          </p:sp>
          <p:sp>
            <p:nvSpPr>
              <p:cNvPr id="19496" name="Text Box 45"/>
              <p:cNvSpPr txBox="1">
                <a:spLocks noChangeArrowheads="1"/>
              </p:cNvSpPr>
              <p:nvPr/>
            </p:nvSpPr>
            <p:spPr bwMode="auto">
              <a:xfrm>
                <a:off x="2318217" y="4616506"/>
                <a:ext cx="745486" cy="441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(a-b-)</a:t>
                </a:r>
              </a:p>
              <a:p>
                <a:pPr algn="ctr">
                  <a:spcBef>
                    <a:spcPct val="0"/>
                  </a:spcBef>
                  <a:buNone/>
                </a:pPr>
                <a:r>
                  <a:rPr lang="en-GB" altLang="en-US" sz="800" b="1" i="1" dirty="0">
                    <a:latin typeface="Verdana" panose="020B0604030504040204" pitchFamily="34" charset="0"/>
                    <a:ea typeface="Verdana" panose="020B0604030504040204" pitchFamily="34" charset="0"/>
                    <a:cs typeface="Verdana" panose="020B0604030504040204" pitchFamily="34" charset="0"/>
                  </a:rPr>
                  <a:t>JKA/JKA</a:t>
                </a:r>
              </a:p>
            </p:txBody>
          </p:sp>
          <p:sp>
            <p:nvSpPr>
              <p:cNvPr id="19497" name="Text Box 46"/>
              <p:cNvSpPr txBox="1">
                <a:spLocks noChangeArrowheads="1"/>
              </p:cNvSpPr>
              <p:nvPr/>
            </p:nvSpPr>
            <p:spPr bwMode="auto">
              <a:xfrm>
                <a:off x="3970996" y="4611602"/>
                <a:ext cx="743748" cy="441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(a-b-)</a:t>
                </a:r>
              </a:p>
              <a:p>
                <a:pPr algn="ctr">
                  <a:spcBef>
                    <a:spcPct val="0"/>
                  </a:spcBef>
                  <a:buNone/>
                </a:pPr>
                <a:r>
                  <a:rPr lang="en-GB" altLang="en-US" sz="800" b="1" i="1" dirty="0">
                    <a:latin typeface="Verdana" panose="020B0604030504040204" pitchFamily="34" charset="0"/>
                    <a:ea typeface="Verdana" panose="020B0604030504040204" pitchFamily="34" charset="0"/>
                    <a:cs typeface="Verdana" panose="020B0604030504040204" pitchFamily="34" charset="0"/>
                  </a:rPr>
                  <a:t>JKA/JKB</a:t>
                </a:r>
              </a:p>
            </p:txBody>
          </p:sp>
          <p:sp>
            <p:nvSpPr>
              <p:cNvPr id="19498" name="Text Box 47"/>
              <p:cNvSpPr txBox="1">
                <a:spLocks noChangeArrowheads="1"/>
              </p:cNvSpPr>
              <p:nvPr/>
            </p:nvSpPr>
            <p:spPr bwMode="auto">
              <a:xfrm>
                <a:off x="5590492" y="4709525"/>
                <a:ext cx="806277" cy="215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800" b="1" dirty="0" err="1">
                    <a:latin typeface="Verdana" panose="020B0604030504040204" pitchFamily="34" charset="0"/>
                    <a:ea typeface="Verdana" panose="020B0604030504040204" pitchFamily="34" charset="0"/>
                    <a:cs typeface="Verdana" panose="020B0604030504040204" pitchFamily="34" charset="0"/>
                  </a:rPr>
                  <a:t>Jk</a:t>
                </a:r>
                <a:r>
                  <a:rPr lang="en-GB" altLang="en-US" sz="800" b="1" dirty="0">
                    <a:latin typeface="Verdana" panose="020B0604030504040204" pitchFamily="34" charset="0"/>
                    <a:ea typeface="Verdana" panose="020B0604030504040204" pitchFamily="34" charset="0"/>
                    <a:cs typeface="Verdana" panose="020B0604030504040204" pitchFamily="34" charset="0"/>
                  </a:rPr>
                  <a:t>(</a:t>
                </a:r>
                <a:r>
                  <a:rPr lang="en-GB" altLang="en-US" sz="800" b="1" dirty="0" err="1">
                    <a:latin typeface="Verdana" panose="020B0604030504040204" pitchFamily="34" charset="0"/>
                    <a:ea typeface="Verdana" panose="020B0604030504040204" pitchFamily="34" charset="0"/>
                    <a:cs typeface="Verdana" panose="020B0604030504040204" pitchFamily="34" charset="0"/>
                  </a:rPr>
                  <a:t>a+b</a:t>
                </a:r>
                <a:r>
                  <a:rPr lang="en-GB" altLang="en-US" sz="800" b="1" dirty="0">
                    <a:latin typeface="Verdana" panose="020B0604030504040204" pitchFamily="34" charset="0"/>
                    <a:ea typeface="Verdana" panose="020B0604030504040204" pitchFamily="34" charset="0"/>
                    <a:cs typeface="Verdana" panose="020B0604030504040204" pitchFamily="34" charset="0"/>
                  </a:rPr>
                  <a:t>+)</a:t>
                </a:r>
              </a:p>
            </p:txBody>
          </p:sp>
          <p:sp>
            <p:nvSpPr>
              <p:cNvPr id="19499" name="Text Box 48"/>
              <p:cNvSpPr txBox="1">
                <a:spLocks noChangeArrowheads="1"/>
              </p:cNvSpPr>
              <p:nvPr/>
            </p:nvSpPr>
            <p:spPr bwMode="auto">
              <a:xfrm>
                <a:off x="909204" y="3614454"/>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1</a:t>
                </a:r>
              </a:p>
            </p:txBody>
          </p:sp>
          <p:sp>
            <p:nvSpPr>
              <p:cNvPr id="19500" name="Text Box 49"/>
              <p:cNvSpPr txBox="1">
                <a:spLocks noChangeArrowheads="1"/>
              </p:cNvSpPr>
              <p:nvPr/>
            </p:nvSpPr>
            <p:spPr bwMode="auto">
              <a:xfrm>
                <a:off x="2567473" y="3614454"/>
                <a:ext cx="253937"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a:t>2</a:t>
                </a:r>
              </a:p>
            </p:txBody>
          </p:sp>
          <p:sp>
            <p:nvSpPr>
              <p:cNvPr id="19501" name="Text Box 50"/>
              <p:cNvSpPr txBox="1">
                <a:spLocks noChangeArrowheads="1"/>
              </p:cNvSpPr>
              <p:nvPr/>
            </p:nvSpPr>
            <p:spPr bwMode="auto">
              <a:xfrm>
                <a:off x="4210972" y="3614454"/>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3</a:t>
                </a:r>
              </a:p>
            </p:txBody>
          </p:sp>
          <p:sp>
            <p:nvSpPr>
              <p:cNvPr id="19502" name="Text Box 51"/>
              <p:cNvSpPr txBox="1">
                <a:spLocks noChangeArrowheads="1"/>
              </p:cNvSpPr>
              <p:nvPr/>
            </p:nvSpPr>
            <p:spPr bwMode="auto">
              <a:xfrm>
                <a:off x="7496399" y="3614454"/>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5</a:t>
                </a:r>
              </a:p>
            </p:txBody>
          </p:sp>
          <p:sp>
            <p:nvSpPr>
              <p:cNvPr id="19503" name="Text Box 52"/>
              <p:cNvSpPr txBox="1">
                <a:spLocks noChangeArrowheads="1"/>
              </p:cNvSpPr>
              <p:nvPr/>
            </p:nvSpPr>
            <p:spPr bwMode="auto">
              <a:xfrm>
                <a:off x="5862286" y="3614454"/>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4</a:t>
                </a:r>
              </a:p>
            </p:txBody>
          </p:sp>
          <p:sp>
            <p:nvSpPr>
              <p:cNvPr id="19504" name="Text Box 53"/>
              <p:cNvSpPr txBox="1">
                <a:spLocks noChangeArrowheads="1"/>
              </p:cNvSpPr>
              <p:nvPr/>
            </p:nvSpPr>
            <p:spPr bwMode="auto">
              <a:xfrm>
                <a:off x="9161474" y="3614454"/>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6</a:t>
                </a:r>
              </a:p>
            </p:txBody>
          </p:sp>
          <p:sp>
            <p:nvSpPr>
              <p:cNvPr id="19505" name="Text Box 54"/>
              <p:cNvSpPr txBox="1">
                <a:spLocks noChangeArrowheads="1"/>
              </p:cNvSpPr>
              <p:nvPr/>
            </p:nvSpPr>
            <p:spPr bwMode="auto">
              <a:xfrm>
                <a:off x="901310" y="5020947"/>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1</a:t>
                </a:r>
              </a:p>
            </p:txBody>
          </p:sp>
          <p:sp>
            <p:nvSpPr>
              <p:cNvPr id="19506" name="Text Box 55"/>
              <p:cNvSpPr txBox="1">
                <a:spLocks noChangeArrowheads="1"/>
              </p:cNvSpPr>
              <p:nvPr/>
            </p:nvSpPr>
            <p:spPr bwMode="auto">
              <a:xfrm>
                <a:off x="2559572" y="5015632"/>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2</a:t>
                </a:r>
              </a:p>
            </p:txBody>
          </p:sp>
          <p:sp>
            <p:nvSpPr>
              <p:cNvPr id="19507" name="Text Box 56"/>
              <p:cNvSpPr txBox="1">
                <a:spLocks noChangeArrowheads="1"/>
              </p:cNvSpPr>
              <p:nvPr/>
            </p:nvSpPr>
            <p:spPr bwMode="auto">
              <a:xfrm>
                <a:off x="4197403" y="5013254"/>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3</a:t>
                </a:r>
              </a:p>
            </p:txBody>
          </p:sp>
          <p:sp>
            <p:nvSpPr>
              <p:cNvPr id="19508" name="Text Box 57"/>
              <p:cNvSpPr txBox="1">
                <a:spLocks noChangeArrowheads="1"/>
              </p:cNvSpPr>
              <p:nvPr/>
            </p:nvSpPr>
            <p:spPr bwMode="auto">
              <a:xfrm>
                <a:off x="5890669" y="5011213"/>
                <a:ext cx="269569" cy="199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700" b="1" dirty="0">
                    <a:latin typeface="Verdana" panose="020B0604030504040204" pitchFamily="34" charset="0"/>
                    <a:ea typeface="Verdana" panose="020B0604030504040204" pitchFamily="34" charset="0"/>
                    <a:cs typeface="Verdana" panose="020B0604030504040204" pitchFamily="34" charset="0"/>
                  </a:rPr>
                  <a:t>4</a:t>
                </a:r>
              </a:p>
            </p:txBody>
          </p:sp>
          <p:sp>
            <p:nvSpPr>
              <p:cNvPr id="19509" name="Text Box 59"/>
              <p:cNvSpPr txBox="1">
                <a:spLocks noChangeArrowheads="1"/>
              </p:cNvSpPr>
              <p:nvPr/>
            </p:nvSpPr>
            <p:spPr bwMode="auto">
              <a:xfrm>
                <a:off x="3850292" y="5709934"/>
                <a:ext cx="1448937" cy="32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500" b="1" dirty="0" err="1">
                    <a:latin typeface="Verdana" panose="020B0604030504040204" pitchFamily="34" charset="0"/>
                    <a:ea typeface="Verdana" panose="020B0604030504040204" pitchFamily="34" charset="0"/>
                    <a:cs typeface="Verdana" panose="020B0604030504040204" pitchFamily="34" charset="0"/>
                  </a:rPr>
                  <a:t>Propositus</a:t>
                </a:r>
                <a:endParaRPr lang="en-GB" altLang="en-US" sz="1500" b="1" dirty="0">
                  <a:latin typeface="Verdana" panose="020B0604030504040204" pitchFamily="34" charset="0"/>
                  <a:ea typeface="Verdana" panose="020B0604030504040204" pitchFamily="34" charset="0"/>
                  <a:cs typeface="Verdana" panose="020B0604030504040204" pitchFamily="34" charset="0"/>
                </a:endParaRPr>
              </a:p>
            </p:txBody>
          </p:sp>
          <p:sp>
            <p:nvSpPr>
              <p:cNvPr id="148533" name="Line 60"/>
              <p:cNvSpPr>
                <a:spLocks noChangeShapeType="1"/>
              </p:cNvSpPr>
              <p:nvPr/>
            </p:nvSpPr>
            <p:spPr bwMode="auto">
              <a:xfrm flipH="1" flipV="1">
                <a:off x="3107343" y="5185672"/>
                <a:ext cx="742949" cy="68580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sp>
          <p:nvSpPr>
            <p:cNvPr id="19511" name="Rectangle 61"/>
            <p:cNvSpPr>
              <a:spLocks noChangeAspect="1" noChangeArrowheads="1"/>
            </p:cNvSpPr>
            <p:nvPr/>
          </p:nvSpPr>
          <p:spPr bwMode="auto">
            <a:xfrm>
              <a:off x="1524001" y="4647571"/>
              <a:ext cx="360363" cy="36036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defRPr/>
              </a:pPr>
              <a:r>
                <a:rPr lang="en-GB" sz="1600" b="1" dirty="0">
                  <a:solidFill>
                    <a:schemeClr val="bg1"/>
                  </a:solidFill>
                  <a:latin typeface="Verdana" panose="020B0604030504040204" pitchFamily="34" charset="0"/>
                  <a:ea typeface="Verdana" panose="020B0604030504040204" pitchFamily="34" charset="0"/>
                  <a:cs typeface="Verdana" panose="020B0604030504040204" pitchFamily="34" charset="0"/>
                </a:rPr>
                <a:t>III</a:t>
              </a:r>
            </a:p>
          </p:txBody>
        </p:sp>
        <p:sp>
          <p:nvSpPr>
            <p:cNvPr id="19512" name="Rectangle 62"/>
            <p:cNvSpPr>
              <a:spLocks noChangeAspect="1" noChangeArrowheads="1"/>
            </p:cNvSpPr>
            <p:nvPr/>
          </p:nvSpPr>
          <p:spPr bwMode="auto">
            <a:xfrm>
              <a:off x="1524001" y="3297238"/>
              <a:ext cx="360363" cy="36036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defRPr/>
              </a:pPr>
              <a:r>
                <a:rPr lang="en-GB" sz="1600" b="1" dirty="0">
                  <a:solidFill>
                    <a:schemeClr val="bg1"/>
                  </a:solidFill>
                  <a:latin typeface="Verdana" panose="020B0604030504040204" pitchFamily="34" charset="0"/>
                  <a:ea typeface="Verdana" panose="020B0604030504040204" pitchFamily="34" charset="0"/>
                  <a:cs typeface="Verdana" panose="020B0604030504040204" pitchFamily="34" charset="0"/>
                </a:rPr>
                <a:t>II</a:t>
              </a:r>
            </a:p>
          </p:txBody>
        </p:sp>
        <p:sp>
          <p:nvSpPr>
            <p:cNvPr id="19513" name="Rectangle 63"/>
            <p:cNvSpPr>
              <a:spLocks noChangeAspect="1" noChangeArrowheads="1"/>
            </p:cNvSpPr>
            <p:nvPr/>
          </p:nvSpPr>
          <p:spPr bwMode="auto">
            <a:xfrm>
              <a:off x="1524001" y="1908176"/>
              <a:ext cx="360363" cy="36036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defRPr/>
              </a:pPr>
              <a:r>
                <a:rPr lang="en-GB" sz="1600" b="1" dirty="0">
                  <a:solidFill>
                    <a:schemeClr val="bg1"/>
                  </a:solidFill>
                  <a:latin typeface="Verdana" panose="020B0604030504040204" pitchFamily="34" charset="0"/>
                  <a:ea typeface="Verdana" panose="020B0604030504040204" pitchFamily="34" charset="0"/>
                  <a:cs typeface="Verdana" panose="020B0604030504040204" pitchFamily="34" charset="0"/>
                </a:rPr>
                <a:t>I</a:t>
              </a:r>
            </a:p>
          </p:txBody>
        </p:sp>
      </p:grpSp>
      <p:sp>
        <p:nvSpPr>
          <p:cNvPr id="148537" name="Text Box 57"/>
          <p:cNvSpPr txBox="1">
            <a:spLocks noChangeArrowheads="1"/>
          </p:cNvSpPr>
          <p:nvPr/>
        </p:nvSpPr>
        <p:spPr bwMode="auto">
          <a:xfrm>
            <a:off x="3929381" y="362361"/>
            <a:ext cx="433323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sz="4000" b="1" i="1" dirty="0">
                <a:latin typeface="Verdana" panose="020B0604030504040204" pitchFamily="34" charset="0"/>
                <a:ea typeface="Verdana" panose="020B0604030504040204" pitchFamily="34" charset="0"/>
                <a:cs typeface="Verdana" panose="020B0604030504040204" pitchFamily="34" charset="0"/>
              </a:rPr>
              <a:t>In(JK)</a:t>
            </a:r>
            <a:r>
              <a:rPr lang="en-GB" altLang="en-US" sz="4000" b="1" dirty="0">
                <a:latin typeface="Verdana" panose="020B0604030504040204" pitchFamily="34" charset="0"/>
                <a:ea typeface="Verdana" panose="020B0604030504040204" pitchFamily="34" charset="0"/>
                <a:cs typeface="Verdana" panose="020B0604030504040204" pitchFamily="34" charset="0"/>
              </a:rPr>
              <a:t> Family.</a:t>
            </a:r>
          </a:p>
        </p:txBody>
      </p:sp>
      <p:grpSp>
        <p:nvGrpSpPr>
          <p:cNvPr id="58" name="Group 57"/>
          <p:cNvGrpSpPr/>
          <p:nvPr/>
        </p:nvGrpSpPr>
        <p:grpSpPr>
          <a:xfrm>
            <a:off x="0" y="5607698"/>
            <a:ext cx="12192000" cy="1250302"/>
            <a:chOff x="0" y="5607698"/>
            <a:chExt cx="12192000" cy="1250302"/>
          </a:xfrm>
        </p:grpSpPr>
        <p:sp>
          <p:nvSpPr>
            <p:cNvPr id="59" name="Rectangle 58"/>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0" name="Oval 59"/>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1" name="Group 7"/>
            <p:cNvGrpSpPr>
              <a:grpSpLocks noChangeAspect="1"/>
            </p:cNvGrpSpPr>
            <p:nvPr/>
          </p:nvGrpSpPr>
          <p:grpSpPr bwMode="auto">
            <a:xfrm>
              <a:off x="1446003" y="6071153"/>
              <a:ext cx="463617" cy="516607"/>
              <a:chOff x="2839" y="1944"/>
              <a:chExt cx="596" cy="664"/>
            </a:xfrm>
          </p:grpSpPr>
          <p:sp>
            <p:nvSpPr>
              <p:cNvPr id="333"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4"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5"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6"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7"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8"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39"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0"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1"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2"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3"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4"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5" name="AutoShape 20"/>
              <p:cNvCxnSpPr>
                <a:cxnSpLocks noChangeAspect="1" noChangeShapeType="1"/>
                <a:stCxn id="344" idx="3"/>
                <a:endCxn id="34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6" name="AutoShape 21"/>
              <p:cNvCxnSpPr>
                <a:cxnSpLocks noChangeAspect="1" noChangeShapeType="1"/>
                <a:stCxn id="344" idx="1"/>
                <a:endCxn id="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7" name="AutoShape 22"/>
              <p:cNvCxnSpPr>
                <a:cxnSpLocks noChangeAspect="1" noChangeShapeType="1"/>
                <a:stCxn id="344" idx="1"/>
                <a:endCxn id="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 name="AutoShape 23"/>
              <p:cNvCxnSpPr>
                <a:cxnSpLocks noChangeAspect="1" noChangeShapeType="1"/>
                <a:stCxn id="344" idx="1"/>
                <a:endCxn id="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9" name="AutoShape 24"/>
              <p:cNvCxnSpPr>
                <a:cxnSpLocks noChangeAspect="1" noChangeShapeType="1"/>
                <a:stCxn id="344" idx="1"/>
                <a:endCxn id="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0" name="AutoShape 25"/>
              <p:cNvCxnSpPr>
                <a:cxnSpLocks noChangeAspect="1" noChangeShapeType="1"/>
                <a:stCxn id="338" idx="3"/>
                <a:endCxn id="33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1" name="AutoShape 26"/>
              <p:cNvCxnSpPr>
                <a:cxnSpLocks noChangeAspect="1" noChangeShapeType="1"/>
                <a:stCxn id="344" idx="1"/>
                <a:endCxn id="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2" name="AutoShape 27"/>
              <p:cNvCxnSpPr>
                <a:cxnSpLocks noChangeAspect="1" noChangeShapeType="1"/>
                <a:stCxn id="344" idx="1"/>
                <a:endCxn id="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3" name="AutoShape 28"/>
              <p:cNvCxnSpPr>
                <a:cxnSpLocks noChangeAspect="1" noChangeShapeType="1"/>
                <a:stCxn id="344" idx="1"/>
                <a:endCxn id="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4"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5"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6" name="AutoShape 31"/>
              <p:cNvCxnSpPr>
                <a:cxnSpLocks noChangeAspect="1" noChangeShapeType="1"/>
                <a:stCxn id="338" idx="1"/>
                <a:endCxn id="33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57"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8"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9"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0"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1"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2"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3"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4"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5"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6"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7"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8"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9"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0"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62" name="Group 397"/>
            <p:cNvGrpSpPr>
              <a:grpSpLocks noChangeAspect="1"/>
            </p:cNvGrpSpPr>
            <p:nvPr/>
          </p:nvGrpSpPr>
          <p:grpSpPr bwMode="auto">
            <a:xfrm>
              <a:off x="1982621" y="5735053"/>
              <a:ext cx="1024036" cy="1019723"/>
              <a:chOff x="3600" y="1632"/>
              <a:chExt cx="1594" cy="1587"/>
            </a:xfrm>
          </p:grpSpPr>
          <p:sp>
            <p:nvSpPr>
              <p:cNvPr id="63"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4"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8"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9"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1"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2"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3"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6"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7"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8"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9"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80" name="AutoShape 143"/>
              <p:cNvCxnSpPr>
                <a:cxnSpLocks noChangeAspect="1" noChangeShapeType="1"/>
                <a:stCxn id="87" idx="0"/>
                <a:endCxn id="84"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1"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3"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9" name="AutoShape 152"/>
              <p:cNvCxnSpPr>
                <a:cxnSpLocks noChangeAspect="1" noChangeShapeType="1"/>
                <a:stCxn id="88" idx="3"/>
                <a:endCxn id="88"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153"/>
              <p:cNvCxnSpPr>
                <a:cxnSpLocks noChangeAspect="1" noChangeShapeType="1"/>
                <a:stCxn id="88" idx="1"/>
                <a:endCxn id="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154"/>
              <p:cNvCxnSpPr>
                <a:cxnSpLocks noChangeAspect="1" noChangeShapeType="1"/>
                <a:stCxn id="88" idx="1"/>
                <a:endCxn id="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155"/>
              <p:cNvCxnSpPr>
                <a:cxnSpLocks noChangeAspect="1" noChangeShapeType="1"/>
                <a:stCxn id="88" idx="1"/>
                <a:endCxn id="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156"/>
              <p:cNvCxnSpPr>
                <a:cxnSpLocks noChangeAspect="1" noChangeShapeType="1"/>
                <a:stCxn id="88" idx="1"/>
                <a:endCxn id="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157"/>
              <p:cNvCxnSpPr>
                <a:cxnSpLocks noChangeAspect="1" noChangeShapeType="1"/>
                <a:stCxn id="82" idx="3"/>
                <a:endCxn id="82"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158"/>
              <p:cNvCxnSpPr>
                <a:cxnSpLocks noChangeAspect="1" noChangeShapeType="1"/>
                <a:stCxn id="88" idx="1"/>
                <a:endCxn id="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159"/>
              <p:cNvCxnSpPr>
                <a:cxnSpLocks noChangeAspect="1" noChangeShapeType="1"/>
                <a:stCxn id="88" idx="1"/>
                <a:endCxn id="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160"/>
              <p:cNvCxnSpPr>
                <a:cxnSpLocks noChangeAspect="1" noChangeShapeType="1"/>
                <a:stCxn id="88" idx="1"/>
                <a:endCxn id="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163"/>
              <p:cNvCxnSpPr>
                <a:cxnSpLocks noChangeAspect="1" noChangeShapeType="1"/>
                <a:stCxn id="82" idx="1"/>
                <a:endCxn id="82"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1"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7"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28" name="AutoShape 191"/>
              <p:cNvCxnSpPr>
                <a:cxnSpLocks noChangeAspect="1" noChangeShapeType="1"/>
                <a:stCxn id="137" idx="0"/>
                <a:endCxn id="133"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9"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2"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9" name="AutoShape 202"/>
              <p:cNvCxnSpPr>
                <a:cxnSpLocks noChangeAspect="1" noChangeShapeType="1"/>
                <a:stCxn id="138" idx="3"/>
                <a:endCxn id="138"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03"/>
              <p:cNvCxnSpPr>
                <a:cxnSpLocks noChangeAspect="1" noChangeShapeType="1"/>
                <a:stCxn id="138" idx="1"/>
                <a:endCxn id="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04"/>
              <p:cNvCxnSpPr>
                <a:cxnSpLocks noChangeAspect="1" noChangeShapeType="1"/>
                <a:stCxn id="138" idx="1"/>
                <a:endCxn id="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05"/>
              <p:cNvCxnSpPr>
                <a:cxnSpLocks noChangeAspect="1" noChangeShapeType="1"/>
                <a:stCxn id="138" idx="1"/>
                <a:endCxn id="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06"/>
              <p:cNvCxnSpPr>
                <a:cxnSpLocks noChangeAspect="1" noChangeShapeType="1"/>
                <a:stCxn id="138" idx="1"/>
                <a:endCxn id="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07"/>
              <p:cNvCxnSpPr>
                <a:cxnSpLocks noChangeAspect="1" noChangeShapeType="1"/>
                <a:stCxn id="131" idx="3"/>
                <a:endCxn id="131"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08"/>
              <p:cNvCxnSpPr>
                <a:cxnSpLocks noChangeAspect="1" noChangeShapeType="1"/>
                <a:stCxn id="138" idx="1"/>
                <a:endCxn id="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09"/>
              <p:cNvCxnSpPr>
                <a:cxnSpLocks noChangeAspect="1" noChangeShapeType="1"/>
                <a:stCxn id="138" idx="1"/>
                <a:endCxn id="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10"/>
              <p:cNvCxnSpPr>
                <a:cxnSpLocks noChangeAspect="1" noChangeShapeType="1"/>
                <a:stCxn id="138" idx="1"/>
                <a:endCxn id="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13"/>
              <p:cNvCxnSpPr>
                <a:cxnSpLocks noChangeAspect="1" noChangeShapeType="1"/>
                <a:stCxn id="131" idx="1"/>
                <a:endCxn id="131"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1"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6"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7"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78" name="AutoShape 241"/>
              <p:cNvCxnSpPr>
                <a:cxnSpLocks noChangeAspect="1" noChangeShapeType="1"/>
                <a:stCxn id="187" idx="0"/>
                <a:endCxn id="183"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9"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2"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9" name="AutoShape 252"/>
              <p:cNvCxnSpPr>
                <a:cxnSpLocks noChangeAspect="1" noChangeShapeType="1"/>
                <a:stCxn id="188" idx="3"/>
                <a:endCxn id="188"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253"/>
              <p:cNvCxnSpPr>
                <a:cxnSpLocks noChangeAspect="1" noChangeShapeType="1"/>
                <a:stCxn id="188" idx="1"/>
                <a:endCxn id="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254"/>
              <p:cNvCxnSpPr>
                <a:cxnSpLocks noChangeAspect="1" noChangeShapeType="1"/>
                <a:stCxn id="188" idx="1"/>
                <a:endCxn id="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255"/>
              <p:cNvCxnSpPr>
                <a:cxnSpLocks noChangeAspect="1" noChangeShapeType="1"/>
                <a:stCxn id="188" idx="1"/>
                <a:endCxn id="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256"/>
              <p:cNvCxnSpPr>
                <a:cxnSpLocks noChangeAspect="1" noChangeShapeType="1"/>
                <a:stCxn id="188" idx="1"/>
                <a:endCxn id="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257"/>
              <p:cNvCxnSpPr>
                <a:cxnSpLocks noChangeAspect="1" noChangeShapeType="1"/>
                <a:stCxn id="181" idx="3"/>
                <a:endCxn id="181"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258"/>
              <p:cNvCxnSpPr>
                <a:cxnSpLocks noChangeAspect="1" noChangeShapeType="1"/>
                <a:stCxn id="188" idx="1"/>
                <a:endCxn id="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259"/>
              <p:cNvCxnSpPr>
                <a:cxnSpLocks noChangeAspect="1" noChangeShapeType="1"/>
                <a:stCxn id="188" idx="1"/>
                <a:endCxn id="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260"/>
              <p:cNvCxnSpPr>
                <a:cxnSpLocks noChangeAspect="1" noChangeShapeType="1"/>
                <a:stCxn id="188" idx="1"/>
                <a:endCxn id="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263"/>
              <p:cNvCxnSpPr>
                <a:cxnSpLocks noChangeAspect="1" noChangeShapeType="1"/>
                <a:stCxn id="181" idx="1"/>
                <a:endCxn id="181"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1"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6"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7"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28" name="AutoShape 291"/>
              <p:cNvCxnSpPr>
                <a:cxnSpLocks noChangeAspect="1" noChangeShapeType="1"/>
                <a:stCxn id="237" idx="0"/>
                <a:endCxn id="233"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9"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2"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9" name="AutoShape 302"/>
              <p:cNvCxnSpPr>
                <a:cxnSpLocks noChangeAspect="1" noChangeShapeType="1"/>
                <a:stCxn id="238" idx="3"/>
                <a:endCxn id="238"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03"/>
              <p:cNvCxnSpPr>
                <a:cxnSpLocks noChangeAspect="1" noChangeShapeType="1"/>
                <a:stCxn id="238" idx="1"/>
                <a:endCxn id="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04"/>
              <p:cNvCxnSpPr>
                <a:cxnSpLocks noChangeAspect="1" noChangeShapeType="1"/>
                <a:stCxn id="238" idx="1"/>
                <a:endCxn id="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05"/>
              <p:cNvCxnSpPr>
                <a:cxnSpLocks noChangeAspect="1" noChangeShapeType="1"/>
                <a:stCxn id="238" idx="1"/>
                <a:endCxn id="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06"/>
              <p:cNvCxnSpPr>
                <a:cxnSpLocks noChangeAspect="1" noChangeShapeType="1"/>
                <a:stCxn id="238" idx="1"/>
                <a:endCxn id="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07"/>
              <p:cNvCxnSpPr>
                <a:cxnSpLocks noChangeAspect="1" noChangeShapeType="1"/>
                <a:stCxn id="231" idx="3"/>
                <a:endCxn id="231"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08"/>
              <p:cNvCxnSpPr>
                <a:cxnSpLocks noChangeAspect="1" noChangeShapeType="1"/>
                <a:stCxn id="238" idx="1"/>
                <a:endCxn id="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09"/>
              <p:cNvCxnSpPr>
                <a:cxnSpLocks noChangeAspect="1" noChangeShapeType="1"/>
                <a:stCxn id="238" idx="1"/>
                <a:endCxn id="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10"/>
              <p:cNvCxnSpPr>
                <a:cxnSpLocks noChangeAspect="1" noChangeShapeType="1"/>
                <a:stCxn id="238" idx="1"/>
                <a:endCxn id="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13"/>
              <p:cNvCxnSpPr>
                <a:cxnSpLocks noChangeAspect="1" noChangeShapeType="1"/>
                <a:stCxn id="231" idx="1"/>
                <a:endCxn id="231"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1"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6"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7"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78" name="AutoShape 341"/>
              <p:cNvCxnSpPr>
                <a:cxnSpLocks noChangeAspect="1" noChangeShapeType="1"/>
                <a:stCxn id="287" idx="0"/>
                <a:endCxn id="283"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9"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0"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1"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2"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89" name="AutoShape 352"/>
              <p:cNvCxnSpPr>
                <a:cxnSpLocks noChangeAspect="1" noChangeShapeType="1"/>
                <a:stCxn id="288" idx="3"/>
                <a:endCxn id="288"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0" name="AutoShape 353"/>
              <p:cNvCxnSpPr>
                <a:cxnSpLocks noChangeAspect="1" noChangeShapeType="1"/>
                <a:stCxn id="288" idx="1"/>
                <a:endCxn id="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354"/>
              <p:cNvCxnSpPr>
                <a:cxnSpLocks noChangeAspect="1" noChangeShapeType="1"/>
                <a:stCxn id="288" idx="1"/>
                <a:endCxn id="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355"/>
              <p:cNvCxnSpPr>
                <a:cxnSpLocks noChangeAspect="1" noChangeShapeType="1"/>
                <a:stCxn id="288" idx="1"/>
                <a:endCxn id="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356"/>
              <p:cNvCxnSpPr>
                <a:cxnSpLocks noChangeAspect="1" noChangeShapeType="1"/>
                <a:stCxn id="288" idx="1"/>
                <a:endCxn id="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357"/>
              <p:cNvCxnSpPr>
                <a:cxnSpLocks noChangeAspect="1" noChangeShapeType="1"/>
                <a:stCxn id="281" idx="3"/>
                <a:endCxn id="281"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358"/>
              <p:cNvCxnSpPr>
                <a:cxnSpLocks noChangeAspect="1" noChangeShapeType="1"/>
                <a:stCxn id="288" idx="1"/>
                <a:endCxn id="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359"/>
              <p:cNvCxnSpPr>
                <a:cxnSpLocks noChangeAspect="1" noChangeShapeType="1"/>
                <a:stCxn id="288" idx="1"/>
                <a:endCxn id="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360"/>
              <p:cNvCxnSpPr>
                <a:cxnSpLocks noChangeAspect="1" noChangeShapeType="1"/>
                <a:stCxn id="288" idx="1"/>
                <a:endCxn id="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63"/>
              <p:cNvCxnSpPr>
                <a:cxnSpLocks noChangeAspect="1" noChangeShapeType="1"/>
                <a:stCxn id="281" idx="1"/>
                <a:endCxn id="281"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1"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2"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7"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8"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3"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4"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5"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6"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7"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28"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29"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30"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31"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32"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9578562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p:cNvSpPr>
          <p:nvPr>
            <p:ph type="title" idx="4294967295"/>
          </p:nvPr>
        </p:nvSpPr>
        <p:spPr>
          <a:xfrm>
            <a:off x="2198184" y="231130"/>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20835" name="Rectangle 3"/>
          <p:cNvSpPr>
            <a:spLocks noGrp="1"/>
          </p:cNvSpPr>
          <p:nvPr>
            <p:ph type="body" idx="4294967295"/>
          </p:nvPr>
        </p:nvSpPr>
        <p:spPr>
          <a:xfrm>
            <a:off x="2215984" y="1599536"/>
            <a:ext cx="7772400" cy="4114800"/>
          </a:xfrm>
        </p:spPr>
        <p:txBody>
          <a:bodyPr/>
          <a:lstStyle/>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 </a:t>
            </a:r>
            <a:r>
              <a:rPr lang="en-GB" altLang="en-US" b="1" i="1" u="sng" dirty="0">
                <a:latin typeface="Verdana" panose="020B0604030504040204" pitchFamily="34" charset="0"/>
                <a:ea typeface="Verdana" panose="020B0604030504040204" pitchFamily="34" charset="0"/>
                <a:cs typeface="Verdana" panose="020B0604030504040204" pitchFamily="34" charset="0"/>
              </a:rPr>
              <a:t>brief</a:t>
            </a:r>
            <a:r>
              <a:rPr lang="en-GB" altLang="en-US" b="1" dirty="0">
                <a:latin typeface="Verdana" panose="020B0604030504040204" pitchFamily="34" charset="0"/>
                <a:ea typeface="Verdana" panose="020B0604030504040204" pitchFamily="34" charset="0"/>
                <a:cs typeface="Verdana" panose="020B0604030504040204" pitchFamily="34" charset="0"/>
              </a:rPr>
              <a:t> history of the discovery of the Kidd antibodies.</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inheritance of the genes encoding the Kidd antigens.</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amino acid difference between the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antigen.</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8827875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0835">
                                            <p:txEl>
                                              <p:pRg st="0" end="0"/>
                                            </p:txEl>
                                          </p:spTgt>
                                        </p:tgtEl>
                                        <p:attrNameLst>
                                          <p:attrName>style.visibility</p:attrName>
                                        </p:attrNameLst>
                                      </p:cBhvr>
                                      <p:to>
                                        <p:strVal val="visible"/>
                                      </p:to>
                                    </p:set>
                                    <p:anim calcmode="lin" valueType="num">
                                      <p:cBhvr additive="base">
                                        <p:cTn id="7" dur="500" fill="hold"/>
                                        <p:tgtEl>
                                          <p:spTgt spid="12083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08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0835">
                                            <p:txEl>
                                              <p:pRg st="2" end="2"/>
                                            </p:txEl>
                                          </p:spTgt>
                                        </p:tgtEl>
                                        <p:attrNameLst>
                                          <p:attrName>style.visibility</p:attrName>
                                        </p:attrNameLst>
                                      </p:cBhvr>
                                      <p:to>
                                        <p:strVal val="visible"/>
                                      </p:to>
                                    </p:set>
                                    <p:anim calcmode="lin" valueType="num">
                                      <p:cBhvr additive="base">
                                        <p:cTn id="13" dur="500" fill="hold"/>
                                        <p:tgtEl>
                                          <p:spTgt spid="120835">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08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0835">
                                            <p:txEl>
                                              <p:pRg st="4" end="4"/>
                                            </p:txEl>
                                          </p:spTgt>
                                        </p:tgtEl>
                                        <p:attrNameLst>
                                          <p:attrName>style.visibility</p:attrName>
                                        </p:attrNameLst>
                                      </p:cBhvr>
                                      <p:to>
                                        <p:strVal val="visible"/>
                                      </p:to>
                                    </p:set>
                                    <p:anim calcmode="lin" valueType="num">
                                      <p:cBhvr additive="base">
                                        <p:cTn id="19" dur="500" fill="hold"/>
                                        <p:tgtEl>
                                          <p:spTgt spid="120835">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208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835"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p:cNvSpPr>
          <p:nvPr>
            <p:ph type="title" idx="4294967295"/>
          </p:nvPr>
        </p:nvSpPr>
        <p:spPr>
          <a:xfrm>
            <a:off x="2209800"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red cells of an individual with the </a:t>
            </a:r>
            <a:r>
              <a:rPr lang="en-GB" altLang="en-US" b="1" i="1" dirty="0">
                <a:latin typeface="Verdana" panose="020B0604030504040204" pitchFamily="34" charset="0"/>
                <a:ea typeface="Verdana" panose="020B0604030504040204" pitchFamily="34" charset="0"/>
                <a:cs typeface="Verdana" panose="020B0604030504040204" pitchFamily="34" charset="0"/>
              </a:rPr>
              <a:t>In(JK)</a:t>
            </a:r>
            <a:r>
              <a:rPr lang="en-GB" altLang="en-US" b="1" dirty="0">
                <a:latin typeface="Verdana" panose="020B0604030504040204" pitchFamily="34" charset="0"/>
                <a:ea typeface="Verdana" panose="020B0604030504040204" pitchFamily="34" charset="0"/>
                <a:cs typeface="Verdana" panose="020B0604030504040204" pitchFamily="34" charset="0"/>
              </a:rPr>
              <a:t> type of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(a-b-) can adsorb anti-</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and/or anti-</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and anti-Jk3, and so cannot produce an anti-Jk3.</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79710113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p:cNvSpPr>
          <p:nvPr>
            <p:ph type="title" idx="4294967295"/>
          </p:nvPr>
        </p:nvSpPr>
        <p:spPr>
          <a:xfrm>
            <a:off x="2209800"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a:t>
            </a:r>
            <a:r>
              <a:rPr lang="en-GB" altLang="en-US" b="1" i="1" dirty="0">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 gene (also known as </a:t>
            </a:r>
            <a:r>
              <a:rPr lang="en-GB" altLang="en-US" b="1" i="1" dirty="0">
                <a:latin typeface="Verdana" panose="020B0604030504040204" pitchFamily="34" charset="0"/>
                <a:ea typeface="Verdana" panose="020B0604030504040204" pitchFamily="34" charset="0"/>
                <a:cs typeface="Verdana" panose="020B0604030504040204" pitchFamily="34" charset="0"/>
              </a:rPr>
              <a:t>SLC14A1</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i="1" dirty="0">
                <a:latin typeface="Verdana" panose="020B0604030504040204" pitchFamily="34" charset="0"/>
                <a:ea typeface="Verdana" panose="020B0604030504040204" pitchFamily="34" charset="0"/>
                <a:cs typeface="Verdana" panose="020B0604030504040204" pitchFamily="34" charset="0"/>
              </a:rPr>
              <a:t>HUT11A</a:t>
            </a:r>
            <a:r>
              <a:rPr lang="en-GB" altLang="en-US" b="1" dirty="0">
                <a:latin typeface="Verdana" panose="020B0604030504040204" pitchFamily="34" charset="0"/>
                <a:ea typeface="Verdana" panose="020B0604030504040204" pitchFamily="34" charset="0"/>
                <a:cs typeface="Verdana" panose="020B0604030504040204" pitchFamily="34" charset="0"/>
              </a:rPr>
              <a:t>) is located on chromosome 18 at position 18q12.3</a:t>
            </a:r>
            <a:r>
              <a:rPr lang="en-GB" altLang="en-US" b="1" baseline="30000" dirty="0">
                <a:latin typeface="Verdana" panose="020B0604030504040204" pitchFamily="34" charset="0"/>
                <a:ea typeface="Verdana" panose="020B0604030504040204" pitchFamily="34" charset="0"/>
                <a:cs typeface="Verdana" panose="020B0604030504040204" pitchFamily="34" charset="0"/>
              </a:rPr>
              <a:t>6</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60228009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p:cNvSpPr>
          <p:nvPr>
            <p:ph type="title" idx="4294967295"/>
          </p:nvPr>
        </p:nvSpPr>
        <p:spPr>
          <a:xfrm>
            <a:off x="2206879" y="2465388"/>
            <a:ext cx="7772400" cy="990600"/>
          </a:xfrm>
        </p:spPr>
        <p:txBody>
          <a:bodyP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carrier molecule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7</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91452680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1" name="Rectangle 3"/>
          <p:cNvSpPr>
            <a:spLocks noGrp="1" noChangeArrowheads="1"/>
          </p:cNvSpPr>
          <p:nvPr>
            <p:ph type="body" idx="4294967295"/>
          </p:nvPr>
        </p:nvSpPr>
        <p:spPr>
          <a:xfrm>
            <a:off x="2209800" y="284212"/>
            <a:ext cx="7772400" cy="5338350"/>
          </a:xfrm>
        </p:spPr>
        <p:txBody>
          <a:bodyPr vert="horz" lIns="91440" tIns="45720" rIns="91440" bIns="45720" rtlCol="0">
            <a:normAutofit/>
          </a:bodyPr>
          <a:lstStyle/>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There are approximately 14, 000 copies of the Kidd carrier molecule </a:t>
            </a:r>
            <a:r>
              <a:rPr lang="en-GB" altLang="en-US" b="1" i="1" dirty="0">
                <a:latin typeface="Verdana" panose="020B0604030504040204" pitchFamily="34" charset="0"/>
                <a:ea typeface="Verdana" panose="020B0604030504040204" pitchFamily="34" charset="0"/>
                <a:cs typeface="Verdana" panose="020B0604030504040204" pitchFamily="34" charset="0"/>
              </a:rPr>
              <a:t>per</a:t>
            </a:r>
            <a:r>
              <a:rPr lang="en-GB" altLang="en-US" b="1" dirty="0">
                <a:latin typeface="Verdana" panose="020B0604030504040204" pitchFamily="34" charset="0"/>
                <a:ea typeface="Verdana" panose="020B0604030504040204" pitchFamily="34" charset="0"/>
                <a:cs typeface="Verdana" panose="020B0604030504040204" pitchFamily="34" charset="0"/>
              </a:rPr>
              <a:t> red cell (quite a small number, when compared with some other carrier molecules)</a:t>
            </a:r>
            <a:r>
              <a:rPr lang="en-GB" altLang="en-US" b="1" baseline="30000" dirty="0">
                <a:latin typeface="Verdana" panose="020B0604030504040204" pitchFamily="34" charset="0"/>
                <a:ea typeface="Verdana" panose="020B0604030504040204" pitchFamily="34" charset="0"/>
                <a:cs typeface="Verdana" panose="020B0604030504040204" pitchFamily="34" charset="0"/>
              </a:rPr>
              <a:t>8</a:t>
            </a:r>
            <a:r>
              <a:rPr lang="en-GB" altLang="en-US" b="1" dirty="0">
                <a:latin typeface="Verdana" panose="020B0604030504040204" pitchFamily="34" charset="0"/>
                <a:ea typeface="Verdana" panose="020B0604030504040204" pitchFamily="34" charset="0"/>
                <a:cs typeface="Verdana" panose="020B0604030504040204" pitchFamily="34" charset="0"/>
              </a:rPr>
              <a:t>.</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amino acid residue that defines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or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is very close to the red cell membrane in the 4</a:t>
            </a:r>
            <a:r>
              <a:rPr lang="en-GB" altLang="en-US" b="1" baseline="30000" dirty="0">
                <a:latin typeface="Verdana" panose="020B0604030504040204" pitchFamily="34" charset="0"/>
                <a:ea typeface="Verdana" panose="020B0604030504040204" pitchFamily="34" charset="0"/>
                <a:cs typeface="Verdana" panose="020B0604030504040204" pitchFamily="34" charset="0"/>
              </a:rPr>
              <a:t>th</a:t>
            </a:r>
            <a:r>
              <a:rPr lang="en-GB" altLang="en-US" b="1" dirty="0">
                <a:latin typeface="Verdana" panose="020B0604030504040204" pitchFamily="34" charset="0"/>
                <a:ea typeface="Verdana" panose="020B0604030504040204" pitchFamily="34" charset="0"/>
                <a:cs typeface="Verdana" panose="020B0604030504040204" pitchFamily="34" charset="0"/>
              </a:rPr>
              <a:t> extracellular loop, but is largely “hidden” by the 3</a:t>
            </a:r>
            <a:r>
              <a:rPr lang="en-GB" altLang="en-US" b="1" baseline="30000" dirty="0">
                <a:latin typeface="Verdana" panose="020B0604030504040204" pitchFamily="34" charset="0"/>
                <a:ea typeface="Verdana" panose="020B0604030504040204" pitchFamily="34" charset="0"/>
                <a:cs typeface="Verdana" panose="020B0604030504040204" pitchFamily="34" charset="0"/>
              </a:rPr>
              <a:t>rd</a:t>
            </a:r>
            <a:r>
              <a:rPr lang="en-GB" altLang="en-US" b="1" dirty="0">
                <a:latin typeface="Verdana" panose="020B0604030504040204" pitchFamily="34" charset="0"/>
                <a:ea typeface="Verdana" panose="020B0604030504040204" pitchFamily="34" charset="0"/>
                <a:cs typeface="Verdana" panose="020B0604030504040204" pitchFamily="34" charset="0"/>
              </a:rPr>
              <a:t> extracellular loop (steric hindrance).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21408930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2771">
                                            <p:txEl>
                                              <p:pRg st="0" end="0"/>
                                            </p:txEl>
                                          </p:spTgt>
                                        </p:tgtEl>
                                        <p:attrNameLst>
                                          <p:attrName>style.visibility</p:attrName>
                                        </p:attrNameLst>
                                      </p:cBhvr>
                                      <p:to>
                                        <p:strVal val="visible"/>
                                      </p:to>
                                    </p:set>
                                    <p:anim calcmode="lin" valueType="num">
                                      <p:cBhvr additive="base">
                                        <p:cTn id="7" dur="500" fill="hold"/>
                                        <p:tgtEl>
                                          <p:spTgt spid="3277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277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2771">
                                            <p:txEl>
                                              <p:pRg st="2" end="2"/>
                                            </p:txEl>
                                          </p:spTgt>
                                        </p:tgtEl>
                                        <p:attrNameLst>
                                          <p:attrName>style.visibility</p:attrName>
                                        </p:attrNameLst>
                                      </p:cBhvr>
                                      <p:to>
                                        <p:strVal val="visible"/>
                                      </p:to>
                                    </p:set>
                                    <p:anim calcmode="lin" valueType="num">
                                      <p:cBhvr additive="base">
                                        <p:cTn id="13" dur="500" fill="hold"/>
                                        <p:tgtEl>
                                          <p:spTgt spid="3277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3277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build="p"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1" name="Rectangle 3"/>
          <p:cNvSpPr>
            <a:spLocks noGrp="1" noChangeArrowheads="1"/>
          </p:cNvSpPr>
          <p:nvPr>
            <p:ph type="body" idx="4294967295"/>
          </p:nvPr>
        </p:nvSpPr>
        <p:spPr>
          <a:xfrm>
            <a:off x="2209800" y="1179756"/>
            <a:ext cx="7772400" cy="4145652"/>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Both facts may contribute to the weak reactions between Kidd antibodies and Kidd antigens.</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There are five extra-cellular loops.</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Both termini are intra-cellular.</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92633961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2771">
                                            <p:txEl>
                                              <p:pRg st="0" end="0"/>
                                            </p:txEl>
                                          </p:spTgt>
                                        </p:tgtEl>
                                        <p:attrNameLst>
                                          <p:attrName>style.visibility</p:attrName>
                                        </p:attrNameLst>
                                      </p:cBhvr>
                                      <p:to>
                                        <p:strVal val="visible"/>
                                      </p:to>
                                    </p:set>
                                    <p:anim calcmode="lin" valueType="num">
                                      <p:cBhvr additive="base">
                                        <p:cTn id="7" dur="500" fill="hold"/>
                                        <p:tgtEl>
                                          <p:spTgt spid="3277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277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2771">
                                            <p:txEl>
                                              <p:pRg st="2" end="2"/>
                                            </p:txEl>
                                          </p:spTgt>
                                        </p:tgtEl>
                                        <p:attrNameLst>
                                          <p:attrName>style.visibility</p:attrName>
                                        </p:attrNameLst>
                                      </p:cBhvr>
                                      <p:to>
                                        <p:strVal val="visible"/>
                                      </p:to>
                                    </p:set>
                                    <p:anim calcmode="lin" valueType="num">
                                      <p:cBhvr additive="base">
                                        <p:cTn id="13" dur="500" fill="hold"/>
                                        <p:tgtEl>
                                          <p:spTgt spid="3277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3277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2771">
                                            <p:txEl>
                                              <p:pRg st="4" end="4"/>
                                            </p:txEl>
                                          </p:spTgt>
                                        </p:tgtEl>
                                        <p:attrNameLst>
                                          <p:attrName>style.visibility</p:attrName>
                                        </p:attrNameLst>
                                      </p:cBhvr>
                                      <p:to>
                                        <p:strVal val="visible"/>
                                      </p:to>
                                    </p:set>
                                    <p:anim calcmode="lin" valueType="num">
                                      <p:cBhvr additive="base">
                                        <p:cTn id="19" dur="500" fill="hold"/>
                                        <p:tgtEl>
                                          <p:spTgt spid="32771">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277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7698" name="Rectangle 2"/>
          <p:cNvSpPr>
            <a:spLocks noGrp="1"/>
          </p:cNvSpPr>
          <p:nvPr>
            <p:ph type="title" idx="4294967295"/>
          </p:nvPr>
        </p:nvSpPr>
        <p:spPr>
          <a:xfrm>
            <a:off x="2191411"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Do not be panicked by the next slide!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05668132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nvGrpSpPr>
        <p:grpSpPr bwMode="auto">
          <a:xfrm>
            <a:off x="2492712" y="588720"/>
            <a:ext cx="7253287" cy="4776788"/>
            <a:chOff x="625" y="726"/>
            <a:chExt cx="4949" cy="3009"/>
          </a:xfrm>
        </p:grpSpPr>
        <p:sp>
          <p:nvSpPr>
            <p:cNvPr id="159747" name="Rectangle 3"/>
            <p:cNvSpPr>
              <a:spLocks noChangeAspect="1" noChangeArrowheads="1"/>
            </p:cNvSpPr>
            <p:nvPr/>
          </p:nvSpPr>
          <p:spPr bwMode="auto">
            <a:xfrm>
              <a:off x="625" y="2032"/>
              <a:ext cx="4949" cy="533"/>
            </a:xfrm>
            <a:prstGeom prst="rect">
              <a:avLst/>
            </a:prstGeom>
            <a:pattFill prst="pct30">
              <a:fgClr>
                <a:srgbClr val="FF0000"/>
              </a:fgClr>
              <a:bgClr>
                <a:schemeClr val="bg1"/>
              </a:bgClr>
            </a:pattFill>
            <a:ln w="9525">
              <a:pattFill prst="pct20">
                <a:fgClr>
                  <a:srgbClr val="FF0000"/>
                </a:fgClr>
                <a:bgClr>
                  <a:srgbClr val="FFFFFF"/>
                </a:bgClr>
              </a:patt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59748" name="Group 4"/>
            <p:cNvGrpSpPr>
              <a:grpSpLocks noChangeAspect="1"/>
            </p:cNvGrpSpPr>
            <p:nvPr/>
          </p:nvGrpSpPr>
          <p:grpSpPr bwMode="auto">
            <a:xfrm>
              <a:off x="750" y="786"/>
              <a:ext cx="4790" cy="2891"/>
              <a:chOff x="295" y="346"/>
              <a:chExt cx="5270" cy="3445"/>
            </a:xfrm>
          </p:grpSpPr>
          <p:sp>
            <p:nvSpPr>
              <p:cNvPr id="159749" name="Oval 5"/>
              <p:cNvSpPr>
                <a:spLocks noChangeAspect="1" noChangeArrowheads="1"/>
              </p:cNvSpPr>
              <p:nvPr/>
            </p:nvSpPr>
            <p:spPr bwMode="auto">
              <a:xfrm>
                <a:off x="888" y="228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0" name="Oval 6"/>
              <p:cNvSpPr>
                <a:spLocks noChangeAspect="1" noChangeArrowheads="1"/>
              </p:cNvSpPr>
              <p:nvPr/>
            </p:nvSpPr>
            <p:spPr bwMode="auto">
              <a:xfrm>
                <a:off x="918" y="18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1" name="Oval 7"/>
              <p:cNvSpPr>
                <a:spLocks noChangeAspect="1" noChangeArrowheads="1"/>
              </p:cNvSpPr>
              <p:nvPr/>
            </p:nvSpPr>
            <p:spPr bwMode="auto">
              <a:xfrm rot="-1110405">
                <a:off x="38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2" name="Oval 8"/>
              <p:cNvSpPr>
                <a:spLocks noChangeAspect="1" noChangeArrowheads="1"/>
              </p:cNvSpPr>
              <p:nvPr/>
            </p:nvSpPr>
            <p:spPr bwMode="auto">
              <a:xfrm rot="-1257347">
                <a:off x="482" y="22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3" name="Oval 9"/>
              <p:cNvSpPr>
                <a:spLocks noChangeAspect="1" noChangeArrowheads="1"/>
              </p:cNvSpPr>
              <p:nvPr/>
            </p:nvSpPr>
            <p:spPr bwMode="auto">
              <a:xfrm rot="-585453">
                <a:off x="578" y="220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4" name="Oval 10"/>
              <p:cNvSpPr>
                <a:spLocks noChangeAspect="1" noChangeArrowheads="1"/>
              </p:cNvSpPr>
              <p:nvPr/>
            </p:nvSpPr>
            <p:spPr bwMode="auto">
              <a:xfrm>
                <a:off x="398"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5" name="Oval 11"/>
              <p:cNvSpPr>
                <a:spLocks noChangeAspect="1" noChangeArrowheads="1"/>
              </p:cNvSpPr>
              <p:nvPr/>
            </p:nvSpPr>
            <p:spPr bwMode="auto">
              <a:xfrm>
                <a:off x="496"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6" name="Oval 12"/>
              <p:cNvSpPr>
                <a:spLocks noChangeAspect="1" noChangeArrowheads="1"/>
              </p:cNvSpPr>
              <p:nvPr/>
            </p:nvSpPr>
            <p:spPr bwMode="auto">
              <a:xfrm rot="-1472264">
                <a:off x="675" y="21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7" name="Oval 13"/>
              <p:cNvSpPr>
                <a:spLocks noChangeAspect="1" noChangeArrowheads="1"/>
              </p:cNvSpPr>
              <p:nvPr/>
            </p:nvSpPr>
            <p:spPr bwMode="auto">
              <a:xfrm>
                <a:off x="591" y="210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8" name="Oval 14"/>
              <p:cNvSpPr>
                <a:spLocks noChangeAspect="1" noChangeArrowheads="1"/>
              </p:cNvSpPr>
              <p:nvPr/>
            </p:nvSpPr>
            <p:spPr bwMode="auto">
              <a:xfrm>
                <a:off x="414" y="16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9" name="Oval 15"/>
              <p:cNvSpPr>
                <a:spLocks noChangeAspect="1" noChangeArrowheads="1"/>
              </p:cNvSpPr>
              <p:nvPr/>
            </p:nvSpPr>
            <p:spPr bwMode="auto">
              <a:xfrm>
                <a:off x="512" y="163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0" name="Oval 16"/>
              <p:cNvSpPr>
                <a:spLocks noChangeAspect="1" noChangeArrowheads="1"/>
              </p:cNvSpPr>
              <p:nvPr/>
            </p:nvSpPr>
            <p:spPr bwMode="auto">
              <a:xfrm rot="-1110405">
                <a:off x="385" y="20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1" name="Oval 17"/>
              <p:cNvSpPr>
                <a:spLocks noChangeAspect="1" noChangeArrowheads="1"/>
              </p:cNvSpPr>
              <p:nvPr/>
            </p:nvSpPr>
            <p:spPr bwMode="auto">
              <a:xfrm rot="-1257347">
                <a:off x="482" y="20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2" name="Oval 18"/>
              <p:cNvSpPr>
                <a:spLocks noChangeAspect="1" noChangeArrowheads="1"/>
              </p:cNvSpPr>
              <p:nvPr/>
            </p:nvSpPr>
            <p:spPr bwMode="auto">
              <a:xfrm rot="-585453">
                <a:off x="578" y="20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3" name="Oval 19"/>
              <p:cNvSpPr>
                <a:spLocks noChangeAspect="1" noChangeArrowheads="1"/>
              </p:cNvSpPr>
              <p:nvPr/>
            </p:nvSpPr>
            <p:spPr bwMode="auto">
              <a:xfrm>
                <a:off x="398" y="19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4" name="Oval 20"/>
              <p:cNvSpPr>
                <a:spLocks noChangeAspect="1" noChangeArrowheads="1"/>
              </p:cNvSpPr>
              <p:nvPr/>
            </p:nvSpPr>
            <p:spPr bwMode="auto">
              <a:xfrm>
                <a:off x="496" y="19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5" name="Oval 21"/>
              <p:cNvSpPr>
                <a:spLocks noChangeAspect="1" noChangeArrowheads="1"/>
              </p:cNvSpPr>
              <p:nvPr/>
            </p:nvSpPr>
            <p:spPr bwMode="auto">
              <a:xfrm rot="-1472264">
                <a:off x="675" y="196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6" name="Oval 22"/>
              <p:cNvSpPr>
                <a:spLocks noChangeAspect="1" noChangeArrowheads="1"/>
              </p:cNvSpPr>
              <p:nvPr/>
            </p:nvSpPr>
            <p:spPr bwMode="auto">
              <a:xfrm>
                <a:off x="591"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7" name="Oval 23"/>
              <p:cNvSpPr>
                <a:spLocks noChangeAspect="1" noChangeArrowheads="1"/>
              </p:cNvSpPr>
              <p:nvPr/>
            </p:nvSpPr>
            <p:spPr bwMode="auto">
              <a:xfrm rot="-1110405">
                <a:off x="385" y="187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8" name="Oval 24"/>
              <p:cNvSpPr>
                <a:spLocks noChangeAspect="1" noChangeArrowheads="1"/>
              </p:cNvSpPr>
              <p:nvPr/>
            </p:nvSpPr>
            <p:spPr bwMode="auto">
              <a:xfrm rot="-1257347">
                <a:off x="482" y="18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9" name="Oval 25"/>
              <p:cNvSpPr>
                <a:spLocks noChangeAspect="1" noChangeArrowheads="1"/>
              </p:cNvSpPr>
              <p:nvPr/>
            </p:nvSpPr>
            <p:spPr bwMode="auto">
              <a:xfrm rot="-585453">
                <a:off x="578" y="18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0" name="Oval 26"/>
              <p:cNvSpPr>
                <a:spLocks noChangeAspect="1" noChangeArrowheads="1"/>
              </p:cNvSpPr>
              <p:nvPr/>
            </p:nvSpPr>
            <p:spPr bwMode="auto">
              <a:xfrm>
                <a:off x="398" y="17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1" name="Oval 27"/>
              <p:cNvSpPr>
                <a:spLocks noChangeAspect="1" noChangeArrowheads="1"/>
              </p:cNvSpPr>
              <p:nvPr/>
            </p:nvSpPr>
            <p:spPr bwMode="auto">
              <a:xfrm>
                <a:off x="496" y="17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2" name="Oval 28"/>
              <p:cNvSpPr>
                <a:spLocks noChangeAspect="1" noChangeArrowheads="1"/>
              </p:cNvSpPr>
              <p:nvPr/>
            </p:nvSpPr>
            <p:spPr bwMode="auto">
              <a:xfrm rot="-1472264">
                <a:off x="675" y="17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3" name="Oval 29"/>
              <p:cNvSpPr>
                <a:spLocks noChangeAspect="1" noChangeArrowheads="1"/>
              </p:cNvSpPr>
              <p:nvPr/>
            </p:nvSpPr>
            <p:spPr bwMode="auto">
              <a:xfrm>
                <a:off x="591" y="169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4" name="Line 30"/>
              <p:cNvSpPr>
                <a:spLocks noChangeAspect="1" noChangeShapeType="1"/>
              </p:cNvSpPr>
              <p:nvPr/>
            </p:nvSpPr>
            <p:spPr bwMode="auto">
              <a:xfrm>
                <a:off x="782" y="2389"/>
                <a:ext cx="0" cy="136"/>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9775" name="Line 31"/>
              <p:cNvSpPr>
                <a:spLocks noChangeAspect="1" noChangeShapeType="1"/>
              </p:cNvSpPr>
              <p:nvPr/>
            </p:nvSpPr>
            <p:spPr bwMode="auto">
              <a:xfrm>
                <a:off x="385" y="2389"/>
                <a:ext cx="0" cy="91"/>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9776" name="Oval 32"/>
              <p:cNvSpPr>
                <a:spLocks noChangeAspect="1" noChangeArrowheads="1"/>
              </p:cNvSpPr>
              <p:nvPr/>
            </p:nvSpPr>
            <p:spPr bwMode="auto">
              <a:xfrm rot="10163443">
                <a:off x="118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7" name="Oval 33"/>
              <p:cNvSpPr>
                <a:spLocks noChangeAspect="1" noChangeArrowheads="1"/>
              </p:cNvSpPr>
              <p:nvPr/>
            </p:nvSpPr>
            <p:spPr bwMode="auto">
              <a:xfrm rot="10016501">
                <a:off x="1085" y="208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8" name="Oval 34"/>
              <p:cNvSpPr>
                <a:spLocks noChangeAspect="1" noChangeArrowheads="1"/>
              </p:cNvSpPr>
              <p:nvPr/>
            </p:nvSpPr>
            <p:spPr bwMode="auto">
              <a:xfrm rot="10688394">
                <a:off x="985" y="210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9" name="Oval 35"/>
              <p:cNvSpPr>
                <a:spLocks noChangeAspect="1" noChangeArrowheads="1"/>
              </p:cNvSpPr>
              <p:nvPr/>
            </p:nvSpPr>
            <p:spPr bwMode="auto">
              <a:xfrm rot="11273848">
                <a:off x="1160" y="215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0" name="Oval 36"/>
              <p:cNvSpPr>
                <a:spLocks noChangeAspect="1" noChangeArrowheads="1"/>
              </p:cNvSpPr>
              <p:nvPr/>
            </p:nvSpPr>
            <p:spPr bwMode="auto">
              <a:xfrm rot="11273848">
                <a:off x="1058" y="217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1" name="Oval 37"/>
              <p:cNvSpPr>
                <a:spLocks noChangeAspect="1" noChangeArrowheads="1"/>
              </p:cNvSpPr>
              <p:nvPr/>
            </p:nvSpPr>
            <p:spPr bwMode="auto">
              <a:xfrm rot="9801584">
                <a:off x="883" y="21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2" name="Oval 38"/>
              <p:cNvSpPr>
                <a:spLocks noChangeAspect="1" noChangeArrowheads="1"/>
              </p:cNvSpPr>
              <p:nvPr/>
            </p:nvSpPr>
            <p:spPr bwMode="auto">
              <a:xfrm rot="11273848">
                <a:off x="958" y="220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3" name="Oval 39"/>
              <p:cNvSpPr>
                <a:spLocks noChangeAspect="1" noChangeArrowheads="1"/>
              </p:cNvSpPr>
              <p:nvPr/>
            </p:nvSpPr>
            <p:spPr bwMode="auto">
              <a:xfrm rot="10163443">
                <a:off x="1188" y="185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4" name="Oval 40"/>
              <p:cNvSpPr>
                <a:spLocks noChangeAspect="1" noChangeArrowheads="1"/>
              </p:cNvSpPr>
              <p:nvPr/>
            </p:nvSpPr>
            <p:spPr bwMode="auto">
              <a:xfrm rot="10016501">
                <a:off x="1087" y="18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5" name="Oval 41"/>
              <p:cNvSpPr>
                <a:spLocks noChangeAspect="1" noChangeArrowheads="1"/>
              </p:cNvSpPr>
              <p:nvPr/>
            </p:nvSpPr>
            <p:spPr bwMode="auto">
              <a:xfrm rot="10688394">
                <a:off x="987" y="19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6" name="Oval 42"/>
              <p:cNvSpPr>
                <a:spLocks noChangeAspect="1" noChangeArrowheads="1"/>
              </p:cNvSpPr>
              <p:nvPr/>
            </p:nvSpPr>
            <p:spPr bwMode="auto">
              <a:xfrm rot="11273848">
                <a:off x="1162" y="19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7" name="Oval 43"/>
              <p:cNvSpPr>
                <a:spLocks noChangeAspect="1" noChangeArrowheads="1"/>
              </p:cNvSpPr>
              <p:nvPr/>
            </p:nvSpPr>
            <p:spPr bwMode="auto">
              <a:xfrm rot="11273848">
                <a:off x="1060" y="19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8" name="Oval 44"/>
              <p:cNvSpPr>
                <a:spLocks noChangeAspect="1" noChangeArrowheads="1"/>
              </p:cNvSpPr>
              <p:nvPr/>
            </p:nvSpPr>
            <p:spPr bwMode="auto">
              <a:xfrm rot="9801584">
                <a:off x="885"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9" name="Oval 45"/>
              <p:cNvSpPr>
                <a:spLocks noChangeAspect="1" noChangeArrowheads="1"/>
              </p:cNvSpPr>
              <p:nvPr/>
            </p:nvSpPr>
            <p:spPr bwMode="auto">
              <a:xfrm rot="11273848">
                <a:off x="960" y="201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0" name="Oval 46"/>
              <p:cNvSpPr>
                <a:spLocks noChangeAspect="1" noChangeArrowheads="1"/>
              </p:cNvSpPr>
              <p:nvPr/>
            </p:nvSpPr>
            <p:spPr bwMode="auto">
              <a:xfrm>
                <a:off x="930" y="16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1" name="Oval 47"/>
              <p:cNvSpPr>
                <a:spLocks noChangeAspect="1" noChangeArrowheads="1"/>
              </p:cNvSpPr>
              <p:nvPr/>
            </p:nvSpPr>
            <p:spPr bwMode="auto">
              <a:xfrm>
                <a:off x="930" y="17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2" name="Oval 48"/>
              <p:cNvSpPr>
                <a:spLocks noChangeAspect="1" noChangeArrowheads="1"/>
              </p:cNvSpPr>
              <p:nvPr/>
            </p:nvSpPr>
            <p:spPr bwMode="auto">
              <a:xfrm>
                <a:off x="623" y="146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3" name="Oval 49"/>
              <p:cNvSpPr>
                <a:spLocks noChangeAspect="1" noChangeArrowheads="1"/>
              </p:cNvSpPr>
              <p:nvPr/>
            </p:nvSpPr>
            <p:spPr bwMode="auto">
              <a:xfrm>
                <a:off x="802"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4" name="Oval 50"/>
              <p:cNvSpPr>
                <a:spLocks noChangeAspect="1" noChangeArrowheads="1"/>
              </p:cNvSpPr>
              <p:nvPr/>
            </p:nvSpPr>
            <p:spPr bwMode="auto">
              <a:xfrm>
                <a:off x="711" y="141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5" name="Oval 51"/>
              <p:cNvSpPr>
                <a:spLocks noChangeAspect="1" noChangeArrowheads="1"/>
              </p:cNvSpPr>
              <p:nvPr/>
            </p:nvSpPr>
            <p:spPr bwMode="auto">
              <a:xfrm>
                <a:off x="884" y="153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6" name="Oval 52"/>
              <p:cNvSpPr>
                <a:spLocks noChangeAspect="1" noChangeArrowheads="1"/>
              </p:cNvSpPr>
              <p:nvPr/>
            </p:nvSpPr>
            <p:spPr bwMode="auto">
              <a:xfrm>
                <a:off x="567" y="15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7" name="Oval 53"/>
              <p:cNvSpPr>
                <a:spLocks noChangeAspect="1" noChangeArrowheads="1"/>
              </p:cNvSpPr>
              <p:nvPr/>
            </p:nvSpPr>
            <p:spPr bwMode="auto">
              <a:xfrm>
                <a:off x="398" y="23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8" name="Oval 54"/>
              <p:cNvSpPr>
                <a:spLocks noChangeAspect="1" noChangeArrowheads="1"/>
              </p:cNvSpPr>
              <p:nvPr/>
            </p:nvSpPr>
            <p:spPr bwMode="auto">
              <a:xfrm>
                <a:off x="295" y="28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9" name="Oval 55"/>
              <p:cNvSpPr>
                <a:spLocks noChangeAspect="1" noChangeArrowheads="1"/>
              </p:cNvSpPr>
              <p:nvPr/>
            </p:nvSpPr>
            <p:spPr bwMode="auto">
              <a:xfrm>
                <a:off x="4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0" name="Oval 56"/>
              <p:cNvSpPr>
                <a:spLocks noChangeAspect="1" noChangeArrowheads="1"/>
              </p:cNvSpPr>
              <p:nvPr/>
            </p:nvSpPr>
            <p:spPr bwMode="auto">
              <a:xfrm>
                <a:off x="487"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1" name="Oval 57"/>
              <p:cNvSpPr>
                <a:spLocks noChangeAspect="1" noChangeArrowheads="1"/>
              </p:cNvSpPr>
              <p:nvPr/>
            </p:nvSpPr>
            <p:spPr bwMode="auto">
              <a:xfrm>
                <a:off x="643"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2" name="Oval 58"/>
              <p:cNvSpPr>
                <a:spLocks noChangeAspect="1" noChangeArrowheads="1"/>
              </p:cNvSpPr>
              <p:nvPr/>
            </p:nvSpPr>
            <p:spPr bwMode="auto">
              <a:xfrm>
                <a:off x="5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3" name="Oval 59"/>
              <p:cNvSpPr>
                <a:spLocks noChangeAspect="1" noChangeArrowheads="1"/>
              </p:cNvSpPr>
              <p:nvPr/>
            </p:nvSpPr>
            <p:spPr bwMode="auto">
              <a:xfrm>
                <a:off x="321" y="273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4" name="Oval 60"/>
              <p:cNvSpPr>
                <a:spLocks noChangeAspect="1" noChangeArrowheads="1"/>
              </p:cNvSpPr>
              <p:nvPr/>
            </p:nvSpPr>
            <p:spPr bwMode="auto">
              <a:xfrm>
                <a:off x="703" y="264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5" name="Oval 61"/>
              <p:cNvSpPr>
                <a:spLocks noChangeAspect="1" noChangeArrowheads="1"/>
              </p:cNvSpPr>
              <p:nvPr/>
            </p:nvSpPr>
            <p:spPr bwMode="auto">
              <a:xfrm>
                <a:off x="385"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6" name="Oval 62"/>
              <p:cNvSpPr>
                <a:spLocks noChangeAspect="1" noChangeArrowheads="1"/>
              </p:cNvSpPr>
              <p:nvPr/>
            </p:nvSpPr>
            <p:spPr bwMode="auto">
              <a:xfrm>
                <a:off x="362" y="248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7" name="Oval 63"/>
              <p:cNvSpPr>
                <a:spLocks noChangeAspect="1" noChangeArrowheads="1"/>
              </p:cNvSpPr>
              <p:nvPr/>
            </p:nvSpPr>
            <p:spPr bwMode="auto">
              <a:xfrm>
                <a:off x="437"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8" name="Oval 64"/>
              <p:cNvSpPr>
                <a:spLocks noChangeAspect="1" noChangeArrowheads="1"/>
              </p:cNvSpPr>
              <p:nvPr/>
            </p:nvSpPr>
            <p:spPr bwMode="auto">
              <a:xfrm>
                <a:off x="6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9" name="Oval 65"/>
              <p:cNvSpPr>
                <a:spLocks noChangeAspect="1" noChangeArrowheads="1"/>
              </p:cNvSpPr>
              <p:nvPr/>
            </p:nvSpPr>
            <p:spPr bwMode="auto">
              <a:xfrm>
                <a:off x="539"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0" name="Oval 66"/>
              <p:cNvSpPr>
                <a:spLocks noChangeAspect="1" noChangeArrowheads="1"/>
              </p:cNvSpPr>
              <p:nvPr/>
            </p:nvSpPr>
            <p:spPr bwMode="auto">
              <a:xfrm>
                <a:off x="589" y="28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1" name="Oval 67"/>
              <p:cNvSpPr>
                <a:spLocks noChangeAspect="1" noChangeArrowheads="1"/>
              </p:cNvSpPr>
              <p:nvPr/>
            </p:nvSpPr>
            <p:spPr bwMode="auto">
              <a:xfrm>
                <a:off x="693"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2" name="Oval 68"/>
              <p:cNvSpPr>
                <a:spLocks noChangeAspect="1" noChangeArrowheads="1"/>
              </p:cNvSpPr>
              <p:nvPr/>
            </p:nvSpPr>
            <p:spPr bwMode="auto">
              <a:xfrm>
                <a:off x="793" y="287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3" name="Oval 69"/>
              <p:cNvSpPr>
                <a:spLocks noChangeAspect="1" noChangeArrowheads="1"/>
              </p:cNvSpPr>
              <p:nvPr/>
            </p:nvSpPr>
            <p:spPr bwMode="auto">
              <a:xfrm>
                <a:off x="895"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4" name="Oval 70"/>
              <p:cNvSpPr>
                <a:spLocks noChangeAspect="1" noChangeArrowheads="1"/>
              </p:cNvSpPr>
              <p:nvPr/>
            </p:nvSpPr>
            <p:spPr bwMode="auto">
              <a:xfrm>
                <a:off x="988" y="291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5" name="Oval 71"/>
              <p:cNvSpPr>
                <a:spLocks noChangeAspect="1" noChangeArrowheads="1"/>
              </p:cNvSpPr>
              <p:nvPr/>
            </p:nvSpPr>
            <p:spPr bwMode="auto">
              <a:xfrm>
                <a:off x="768"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6" name="Oval 72"/>
              <p:cNvSpPr>
                <a:spLocks noChangeAspect="1" noChangeArrowheads="1"/>
              </p:cNvSpPr>
              <p:nvPr/>
            </p:nvSpPr>
            <p:spPr bwMode="auto">
              <a:xfrm>
                <a:off x="1020" y="301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7" name="Oval 73"/>
              <p:cNvSpPr>
                <a:spLocks noChangeAspect="1" noChangeArrowheads="1"/>
              </p:cNvSpPr>
              <p:nvPr/>
            </p:nvSpPr>
            <p:spPr bwMode="auto">
              <a:xfrm>
                <a:off x="963" y="31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8" name="Oval 74"/>
              <p:cNvSpPr>
                <a:spLocks noChangeAspect="1" noChangeArrowheads="1"/>
              </p:cNvSpPr>
              <p:nvPr/>
            </p:nvSpPr>
            <p:spPr bwMode="auto">
              <a:xfrm>
                <a:off x="870"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9" name="Oval 75"/>
              <p:cNvSpPr>
                <a:spLocks noChangeAspect="1" noChangeArrowheads="1"/>
              </p:cNvSpPr>
              <p:nvPr/>
            </p:nvSpPr>
            <p:spPr bwMode="auto">
              <a:xfrm>
                <a:off x="295" y="32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0" name="Oval 76"/>
              <p:cNvSpPr>
                <a:spLocks noChangeAspect="1" noChangeArrowheads="1"/>
              </p:cNvSpPr>
              <p:nvPr/>
            </p:nvSpPr>
            <p:spPr bwMode="auto">
              <a:xfrm>
                <a:off x="664"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1" name="Oval 77"/>
              <p:cNvSpPr>
                <a:spLocks noChangeAspect="1" noChangeArrowheads="1"/>
              </p:cNvSpPr>
              <p:nvPr/>
            </p:nvSpPr>
            <p:spPr bwMode="auto">
              <a:xfrm>
                <a:off x="930"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2" name="Oval 78"/>
              <p:cNvSpPr>
                <a:spLocks noChangeAspect="1" noChangeArrowheads="1"/>
              </p:cNvSpPr>
              <p:nvPr/>
            </p:nvSpPr>
            <p:spPr bwMode="auto">
              <a:xfrm>
                <a:off x="374" y="319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3" name="Oval 79"/>
              <p:cNvSpPr>
                <a:spLocks noChangeAspect="1" noChangeArrowheads="1"/>
              </p:cNvSpPr>
              <p:nvPr/>
            </p:nvSpPr>
            <p:spPr bwMode="auto">
              <a:xfrm>
                <a:off x="464"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4" name="Oval 80"/>
              <p:cNvSpPr>
                <a:spLocks noChangeAspect="1" noChangeArrowheads="1"/>
              </p:cNvSpPr>
              <p:nvPr/>
            </p:nvSpPr>
            <p:spPr bwMode="auto">
              <a:xfrm>
                <a:off x="562"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5" name="Oval 81"/>
              <p:cNvSpPr>
                <a:spLocks noChangeAspect="1" noChangeArrowheads="1"/>
              </p:cNvSpPr>
              <p:nvPr/>
            </p:nvSpPr>
            <p:spPr bwMode="auto">
              <a:xfrm>
                <a:off x="295" y="33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6" name="Oval 82"/>
              <p:cNvSpPr>
                <a:spLocks noChangeAspect="1" noChangeArrowheads="1"/>
              </p:cNvSpPr>
              <p:nvPr/>
            </p:nvSpPr>
            <p:spPr bwMode="auto">
              <a:xfrm>
                <a:off x="102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7" name="Oval 83"/>
              <p:cNvSpPr>
                <a:spLocks noChangeAspect="1" noChangeArrowheads="1"/>
              </p:cNvSpPr>
              <p:nvPr/>
            </p:nvSpPr>
            <p:spPr bwMode="auto">
              <a:xfrm>
                <a:off x="113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8" name="Oval 84"/>
              <p:cNvSpPr>
                <a:spLocks noChangeAspect="1" noChangeArrowheads="1"/>
              </p:cNvSpPr>
              <p:nvPr/>
            </p:nvSpPr>
            <p:spPr bwMode="auto">
              <a:xfrm>
                <a:off x="431" y="364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9" name="Oval 85"/>
              <p:cNvSpPr>
                <a:spLocks noChangeAspect="1" noChangeArrowheads="1"/>
              </p:cNvSpPr>
              <p:nvPr/>
            </p:nvSpPr>
            <p:spPr bwMode="auto">
              <a:xfrm>
                <a:off x="348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0" name="Oval 86"/>
              <p:cNvSpPr>
                <a:spLocks noChangeAspect="1" noChangeArrowheads="1"/>
              </p:cNvSpPr>
              <p:nvPr/>
            </p:nvSpPr>
            <p:spPr bwMode="auto">
              <a:xfrm>
                <a:off x="385" y="355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1" name="Oval 87"/>
              <p:cNvSpPr>
                <a:spLocks noChangeAspect="1" noChangeArrowheads="1"/>
              </p:cNvSpPr>
              <p:nvPr/>
            </p:nvSpPr>
            <p:spPr bwMode="auto">
              <a:xfrm>
                <a:off x="3280"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2" name="Oval 88"/>
              <p:cNvSpPr>
                <a:spLocks noChangeAspect="1" noChangeArrowheads="1"/>
              </p:cNvSpPr>
              <p:nvPr/>
            </p:nvSpPr>
            <p:spPr bwMode="auto">
              <a:xfrm>
                <a:off x="2154"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3" name="Oval 89"/>
              <p:cNvSpPr>
                <a:spLocks noChangeAspect="1" noChangeArrowheads="1"/>
              </p:cNvSpPr>
              <p:nvPr/>
            </p:nvSpPr>
            <p:spPr bwMode="auto">
              <a:xfrm>
                <a:off x="340" y="34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4" name="Oval 90"/>
              <p:cNvSpPr>
                <a:spLocks noChangeAspect="1" noChangeArrowheads="1"/>
              </p:cNvSpPr>
              <p:nvPr/>
            </p:nvSpPr>
            <p:spPr bwMode="auto">
              <a:xfrm>
                <a:off x="235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5" name="Oval 91"/>
              <p:cNvSpPr>
                <a:spLocks noChangeAspect="1" noChangeArrowheads="1"/>
              </p:cNvSpPr>
              <p:nvPr/>
            </p:nvSpPr>
            <p:spPr bwMode="auto">
              <a:xfrm>
                <a:off x="368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6" name="Oval 92"/>
              <p:cNvSpPr>
                <a:spLocks noChangeAspect="1" noChangeArrowheads="1"/>
              </p:cNvSpPr>
              <p:nvPr/>
            </p:nvSpPr>
            <p:spPr bwMode="auto">
              <a:xfrm>
                <a:off x="930" y="238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7" name="Oval 93"/>
              <p:cNvSpPr>
                <a:spLocks noChangeAspect="1" noChangeArrowheads="1"/>
              </p:cNvSpPr>
              <p:nvPr/>
            </p:nvSpPr>
            <p:spPr bwMode="auto">
              <a:xfrm>
                <a:off x="52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8" name="Oval 94"/>
              <p:cNvSpPr>
                <a:spLocks noChangeAspect="1" noChangeArrowheads="1"/>
              </p:cNvSpPr>
              <p:nvPr/>
            </p:nvSpPr>
            <p:spPr bwMode="auto">
              <a:xfrm>
                <a:off x="62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9" name="Oval 95"/>
              <p:cNvSpPr>
                <a:spLocks noChangeAspect="1" noChangeArrowheads="1"/>
              </p:cNvSpPr>
              <p:nvPr/>
            </p:nvSpPr>
            <p:spPr bwMode="auto">
              <a:xfrm>
                <a:off x="82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0" name="Oval 96"/>
              <p:cNvSpPr>
                <a:spLocks noChangeAspect="1" noChangeArrowheads="1"/>
              </p:cNvSpPr>
              <p:nvPr/>
            </p:nvSpPr>
            <p:spPr bwMode="auto">
              <a:xfrm>
                <a:off x="72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1" name="Oval 97"/>
              <p:cNvSpPr>
                <a:spLocks noChangeAspect="1" noChangeArrowheads="1"/>
              </p:cNvSpPr>
              <p:nvPr/>
            </p:nvSpPr>
            <p:spPr bwMode="auto">
              <a:xfrm>
                <a:off x="205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2" name="Oval 98"/>
              <p:cNvSpPr>
                <a:spLocks noChangeAspect="1" noChangeArrowheads="1"/>
              </p:cNvSpPr>
              <p:nvPr/>
            </p:nvSpPr>
            <p:spPr bwMode="auto">
              <a:xfrm>
                <a:off x="276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3" name="Oval 99"/>
              <p:cNvSpPr>
                <a:spLocks noChangeAspect="1" noChangeArrowheads="1"/>
              </p:cNvSpPr>
              <p:nvPr/>
            </p:nvSpPr>
            <p:spPr bwMode="auto">
              <a:xfrm>
                <a:off x="378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4" name="Oval 100"/>
              <p:cNvSpPr>
                <a:spLocks noChangeAspect="1" noChangeArrowheads="1"/>
              </p:cNvSpPr>
              <p:nvPr/>
            </p:nvSpPr>
            <p:spPr bwMode="auto">
              <a:xfrm>
                <a:off x="3890"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5" name="Oval 101"/>
              <p:cNvSpPr>
                <a:spLocks noChangeAspect="1" noChangeArrowheads="1"/>
              </p:cNvSpPr>
              <p:nvPr/>
            </p:nvSpPr>
            <p:spPr bwMode="auto">
              <a:xfrm>
                <a:off x="337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6" name="Oval 102"/>
              <p:cNvSpPr>
                <a:spLocks noChangeAspect="1" noChangeArrowheads="1"/>
              </p:cNvSpPr>
              <p:nvPr/>
            </p:nvSpPr>
            <p:spPr bwMode="auto">
              <a:xfrm>
                <a:off x="184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7" name="Oval 103"/>
              <p:cNvSpPr>
                <a:spLocks noChangeAspect="1" noChangeArrowheads="1"/>
              </p:cNvSpPr>
              <p:nvPr/>
            </p:nvSpPr>
            <p:spPr bwMode="auto">
              <a:xfrm>
                <a:off x="256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8" name="Oval 104"/>
              <p:cNvSpPr>
                <a:spLocks noChangeAspect="1" noChangeArrowheads="1"/>
              </p:cNvSpPr>
              <p:nvPr/>
            </p:nvSpPr>
            <p:spPr bwMode="auto">
              <a:xfrm>
                <a:off x="266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9" name="Oval 105"/>
              <p:cNvSpPr>
                <a:spLocks noChangeAspect="1" noChangeArrowheads="1"/>
              </p:cNvSpPr>
              <p:nvPr/>
            </p:nvSpPr>
            <p:spPr bwMode="auto">
              <a:xfrm>
                <a:off x="3586"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0" name="Oval 106"/>
              <p:cNvSpPr>
                <a:spLocks noChangeAspect="1" noChangeArrowheads="1"/>
              </p:cNvSpPr>
              <p:nvPr/>
            </p:nvSpPr>
            <p:spPr bwMode="auto">
              <a:xfrm>
                <a:off x="1949"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1" name="Oval 107"/>
              <p:cNvSpPr>
                <a:spLocks noChangeAspect="1" noChangeArrowheads="1"/>
              </p:cNvSpPr>
              <p:nvPr/>
            </p:nvSpPr>
            <p:spPr bwMode="auto">
              <a:xfrm>
                <a:off x="287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2" name="Oval 108"/>
              <p:cNvSpPr>
                <a:spLocks noChangeAspect="1" noChangeArrowheads="1"/>
              </p:cNvSpPr>
              <p:nvPr/>
            </p:nvSpPr>
            <p:spPr bwMode="auto">
              <a:xfrm>
                <a:off x="245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3" name="Oval 109"/>
              <p:cNvSpPr>
                <a:spLocks noChangeAspect="1" noChangeArrowheads="1"/>
              </p:cNvSpPr>
              <p:nvPr/>
            </p:nvSpPr>
            <p:spPr bwMode="auto">
              <a:xfrm>
                <a:off x="317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4" name="Oval 110"/>
              <p:cNvSpPr>
                <a:spLocks noChangeAspect="1" noChangeArrowheads="1"/>
              </p:cNvSpPr>
              <p:nvPr/>
            </p:nvSpPr>
            <p:spPr bwMode="auto">
              <a:xfrm>
                <a:off x="2971"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5" name="Oval 111"/>
              <p:cNvSpPr>
                <a:spLocks noChangeAspect="1" noChangeArrowheads="1"/>
              </p:cNvSpPr>
              <p:nvPr/>
            </p:nvSpPr>
            <p:spPr bwMode="auto">
              <a:xfrm>
                <a:off x="1746"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6" name="Oval 112"/>
              <p:cNvSpPr>
                <a:spLocks noChangeAspect="1" noChangeArrowheads="1"/>
              </p:cNvSpPr>
              <p:nvPr/>
            </p:nvSpPr>
            <p:spPr bwMode="auto">
              <a:xfrm>
                <a:off x="225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7" name="Oval 113"/>
              <p:cNvSpPr>
                <a:spLocks noChangeAspect="1" noChangeArrowheads="1"/>
              </p:cNvSpPr>
              <p:nvPr/>
            </p:nvSpPr>
            <p:spPr bwMode="auto">
              <a:xfrm>
                <a:off x="3074"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8" name="Oval 114"/>
              <p:cNvSpPr>
                <a:spLocks noChangeAspect="1" noChangeArrowheads="1"/>
              </p:cNvSpPr>
              <p:nvPr/>
            </p:nvSpPr>
            <p:spPr bwMode="auto">
              <a:xfrm>
                <a:off x="164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9" name="Oval 115"/>
              <p:cNvSpPr>
                <a:spLocks noChangeAspect="1" noChangeArrowheads="1"/>
              </p:cNvSpPr>
              <p:nvPr/>
            </p:nvSpPr>
            <p:spPr bwMode="auto">
              <a:xfrm>
                <a:off x="123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0" name="Oval 116"/>
              <p:cNvSpPr>
                <a:spLocks noChangeAspect="1" noChangeArrowheads="1"/>
              </p:cNvSpPr>
              <p:nvPr/>
            </p:nvSpPr>
            <p:spPr bwMode="auto">
              <a:xfrm>
                <a:off x="133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1" name="Oval 117"/>
              <p:cNvSpPr>
                <a:spLocks noChangeAspect="1" noChangeArrowheads="1"/>
              </p:cNvSpPr>
              <p:nvPr/>
            </p:nvSpPr>
            <p:spPr bwMode="auto">
              <a:xfrm>
                <a:off x="144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2" name="Oval 118"/>
              <p:cNvSpPr>
                <a:spLocks noChangeAspect="1" noChangeArrowheads="1"/>
              </p:cNvSpPr>
              <p:nvPr/>
            </p:nvSpPr>
            <p:spPr bwMode="auto">
              <a:xfrm>
                <a:off x="154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3" name="Oval 119"/>
              <p:cNvSpPr>
                <a:spLocks noChangeAspect="1" noChangeArrowheads="1"/>
              </p:cNvSpPr>
              <p:nvPr/>
            </p:nvSpPr>
            <p:spPr bwMode="auto">
              <a:xfrm>
                <a:off x="1020" y="2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4" name="Oval 120"/>
              <p:cNvSpPr>
                <a:spLocks noChangeAspect="1" noChangeArrowheads="1"/>
              </p:cNvSpPr>
              <p:nvPr/>
            </p:nvSpPr>
            <p:spPr bwMode="auto">
              <a:xfrm>
                <a:off x="1111" y="24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5" name="Oval 121"/>
              <p:cNvSpPr>
                <a:spLocks noChangeAspect="1" noChangeArrowheads="1"/>
              </p:cNvSpPr>
              <p:nvPr/>
            </p:nvSpPr>
            <p:spPr bwMode="auto">
              <a:xfrm>
                <a:off x="1202" y="251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6" name="Oval 122"/>
              <p:cNvSpPr>
                <a:spLocks noChangeAspect="1" noChangeArrowheads="1"/>
              </p:cNvSpPr>
              <p:nvPr/>
            </p:nvSpPr>
            <p:spPr bwMode="auto">
              <a:xfrm>
                <a:off x="1303" y="24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7" name="Oval 123"/>
              <p:cNvSpPr>
                <a:spLocks noChangeAspect="1" noChangeArrowheads="1"/>
              </p:cNvSpPr>
              <p:nvPr/>
            </p:nvSpPr>
            <p:spPr bwMode="auto">
              <a:xfrm>
                <a:off x="1378" y="2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8" name="Oval 124"/>
              <p:cNvSpPr>
                <a:spLocks noChangeAspect="1" noChangeArrowheads="1"/>
              </p:cNvSpPr>
              <p:nvPr/>
            </p:nvSpPr>
            <p:spPr bwMode="auto">
              <a:xfrm>
                <a:off x="1474" y="23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9" name="Oval 125"/>
              <p:cNvSpPr>
                <a:spLocks noChangeAspect="1" noChangeArrowheads="1"/>
              </p:cNvSpPr>
              <p:nvPr/>
            </p:nvSpPr>
            <p:spPr bwMode="auto">
              <a:xfrm>
                <a:off x="2085"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0" name="Oval 126"/>
              <p:cNvSpPr>
                <a:spLocks noChangeAspect="1" noChangeArrowheads="1"/>
              </p:cNvSpPr>
              <p:nvPr/>
            </p:nvSpPr>
            <p:spPr bwMode="auto">
              <a:xfrm rot="-1110405">
                <a:off x="143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1" name="Oval 127"/>
              <p:cNvSpPr>
                <a:spLocks noChangeAspect="1" noChangeArrowheads="1"/>
              </p:cNvSpPr>
              <p:nvPr/>
            </p:nvSpPr>
            <p:spPr bwMode="auto">
              <a:xfrm rot="-1257347">
                <a:off x="1532" y="22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2" name="Oval 128"/>
              <p:cNvSpPr>
                <a:spLocks noChangeAspect="1" noChangeArrowheads="1"/>
              </p:cNvSpPr>
              <p:nvPr/>
            </p:nvSpPr>
            <p:spPr bwMode="auto">
              <a:xfrm rot="-585453">
                <a:off x="1628" y="220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3" name="Oval 129"/>
              <p:cNvSpPr>
                <a:spLocks noChangeAspect="1" noChangeArrowheads="1"/>
              </p:cNvSpPr>
              <p:nvPr/>
            </p:nvSpPr>
            <p:spPr bwMode="auto">
              <a:xfrm>
                <a:off x="1448"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4" name="Oval 130"/>
              <p:cNvSpPr>
                <a:spLocks noChangeAspect="1" noChangeArrowheads="1"/>
              </p:cNvSpPr>
              <p:nvPr/>
            </p:nvSpPr>
            <p:spPr bwMode="auto">
              <a:xfrm>
                <a:off x="1546" y="21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5" name="Oval 131"/>
              <p:cNvSpPr>
                <a:spLocks noChangeAspect="1" noChangeArrowheads="1"/>
              </p:cNvSpPr>
              <p:nvPr/>
            </p:nvSpPr>
            <p:spPr bwMode="auto">
              <a:xfrm rot="-1472264">
                <a:off x="1725" y="21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6" name="Oval 132"/>
              <p:cNvSpPr>
                <a:spLocks noChangeAspect="1" noChangeArrowheads="1"/>
              </p:cNvSpPr>
              <p:nvPr/>
            </p:nvSpPr>
            <p:spPr bwMode="auto">
              <a:xfrm>
                <a:off x="1641"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7" name="Oval 133"/>
              <p:cNvSpPr>
                <a:spLocks noChangeAspect="1" noChangeArrowheads="1"/>
              </p:cNvSpPr>
              <p:nvPr/>
            </p:nvSpPr>
            <p:spPr bwMode="auto">
              <a:xfrm rot="-1110405">
                <a:off x="1429" y="20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8" name="Oval 134"/>
              <p:cNvSpPr>
                <a:spLocks noChangeAspect="1" noChangeArrowheads="1"/>
              </p:cNvSpPr>
              <p:nvPr/>
            </p:nvSpPr>
            <p:spPr bwMode="auto">
              <a:xfrm rot="-1257347">
                <a:off x="1526" y="20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9" name="Oval 135"/>
              <p:cNvSpPr>
                <a:spLocks noChangeAspect="1" noChangeArrowheads="1"/>
              </p:cNvSpPr>
              <p:nvPr/>
            </p:nvSpPr>
            <p:spPr bwMode="auto">
              <a:xfrm rot="-585453">
                <a:off x="1622" y="20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0" name="Oval 136"/>
              <p:cNvSpPr>
                <a:spLocks noChangeAspect="1" noChangeArrowheads="1"/>
              </p:cNvSpPr>
              <p:nvPr/>
            </p:nvSpPr>
            <p:spPr bwMode="auto">
              <a:xfrm>
                <a:off x="1442" y="198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1" name="Oval 137"/>
              <p:cNvSpPr>
                <a:spLocks noChangeAspect="1" noChangeArrowheads="1"/>
              </p:cNvSpPr>
              <p:nvPr/>
            </p:nvSpPr>
            <p:spPr bwMode="auto">
              <a:xfrm>
                <a:off x="1540" y="194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2" name="Oval 138"/>
              <p:cNvSpPr>
                <a:spLocks noChangeAspect="1" noChangeArrowheads="1"/>
              </p:cNvSpPr>
              <p:nvPr/>
            </p:nvSpPr>
            <p:spPr bwMode="auto">
              <a:xfrm rot="-1472264">
                <a:off x="1719" y="196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3" name="Oval 139"/>
              <p:cNvSpPr>
                <a:spLocks noChangeAspect="1" noChangeArrowheads="1"/>
              </p:cNvSpPr>
              <p:nvPr/>
            </p:nvSpPr>
            <p:spPr bwMode="auto">
              <a:xfrm>
                <a:off x="1635"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59884" name="Group 140"/>
              <p:cNvGrpSpPr>
                <a:grpSpLocks noChangeAspect="1"/>
              </p:cNvGrpSpPr>
              <p:nvPr/>
            </p:nvGrpSpPr>
            <p:grpSpPr bwMode="auto">
              <a:xfrm>
                <a:off x="1429" y="1697"/>
                <a:ext cx="390" cy="281"/>
                <a:chOff x="1338" y="1797"/>
                <a:chExt cx="390" cy="281"/>
              </a:xfrm>
            </p:grpSpPr>
            <p:sp>
              <p:nvSpPr>
                <p:cNvPr id="159885" name="Oval 141"/>
                <p:cNvSpPr>
                  <a:spLocks noChangeAspect="1" noChangeArrowheads="1"/>
                </p:cNvSpPr>
                <p:nvPr/>
              </p:nvSpPr>
              <p:spPr bwMode="auto">
                <a:xfrm rot="-1110405">
                  <a:off x="1338" y="197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6" name="Oval 142"/>
                <p:cNvSpPr>
                  <a:spLocks noChangeAspect="1" noChangeArrowheads="1"/>
                </p:cNvSpPr>
                <p:nvPr/>
              </p:nvSpPr>
              <p:spPr bwMode="auto">
                <a:xfrm rot="-1257347">
                  <a:off x="1435" y="19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7" name="Oval 143"/>
                <p:cNvSpPr>
                  <a:spLocks noChangeAspect="1" noChangeArrowheads="1"/>
                </p:cNvSpPr>
                <p:nvPr/>
              </p:nvSpPr>
              <p:spPr bwMode="auto">
                <a:xfrm rot="-585453">
                  <a:off x="1531"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8" name="Oval 144"/>
                <p:cNvSpPr>
                  <a:spLocks noChangeAspect="1" noChangeArrowheads="1"/>
                </p:cNvSpPr>
                <p:nvPr/>
              </p:nvSpPr>
              <p:spPr bwMode="auto">
                <a:xfrm rot="-1472264">
                  <a:off x="1628" y="18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9" name="Oval 145"/>
                <p:cNvSpPr>
                  <a:spLocks noChangeAspect="1" noChangeArrowheads="1"/>
                </p:cNvSpPr>
                <p:nvPr/>
              </p:nvSpPr>
              <p:spPr bwMode="auto">
                <a:xfrm>
                  <a:off x="1544" y="179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59890" name="Oval 146"/>
              <p:cNvSpPr>
                <a:spLocks noChangeAspect="1" noChangeArrowheads="1"/>
              </p:cNvSpPr>
              <p:nvPr/>
            </p:nvSpPr>
            <p:spPr bwMode="auto">
              <a:xfrm>
                <a:off x="1668" y="160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1" name="Oval 147"/>
              <p:cNvSpPr>
                <a:spLocks noChangeAspect="1" noChangeArrowheads="1"/>
              </p:cNvSpPr>
              <p:nvPr/>
            </p:nvSpPr>
            <p:spPr bwMode="auto">
              <a:xfrm>
                <a:off x="1761" y="155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2" name="Oval 148"/>
              <p:cNvSpPr>
                <a:spLocks noChangeAspect="1" noChangeArrowheads="1"/>
              </p:cNvSpPr>
              <p:nvPr/>
            </p:nvSpPr>
            <p:spPr bwMode="auto">
              <a:xfrm>
                <a:off x="1963"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3" name="Oval 149"/>
              <p:cNvSpPr>
                <a:spLocks noChangeAspect="1" noChangeArrowheads="1"/>
              </p:cNvSpPr>
              <p:nvPr/>
            </p:nvSpPr>
            <p:spPr bwMode="auto">
              <a:xfrm>
                <a:off x="1865" y="156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4" name="Oval 150"/>
              <p:cNvSpPr>
                <a:spLocks noChangeAspect="1" noChangeArrowheads="1"/>
              </p:cNvSpPr>
              <p:nvPr/>
            </p:nvSpPr>
            <p:spPr bwMode="auto">
              <a:xfrm>
                <a:off x="2056"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5" name="Oval 151"/>
              <p:cNvSpPr>
                <a:spLocks noChangeAspect="1" noChangeArrowheads="1"/>
              </p:cNvSpPr>
              <p:nvPr/>
            </p:nvSpPr>
            <p:spPr bwMode="auto">
              <a:xfrm>
                <a:off x="2109" y="174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6" name="Oval 152"/>
              <p:cNvSpPr>
                <a:spLocks noChangeAspect="1" noChangeArrowheads="1"/>
              </p:cNvSpPr>
              <p:nvPr/>
            </p:nvSpPr>
            <p:spPr bwMode="auto">
              <a:xfrm rot="9689595">
                <a:off x="2126" y="184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7" name="Oval 153"/>
              <p:cNvSpPr>
                <a:spLocks noChangeAspect="1" noChangeArrowheads="1"/>
              </p:cNvSpPr>
              <p:nvPr/>
            </p:nvSpPr>
            <p:spPr bwMode="auto">
              <a:xfrm rot="9542653">
                <a:off x="2029" y="18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8" name="Oval 154"/>
              <p:cNvSpPr>
                <a:spLocks noChangeAspect="1" noChangeArrowheads="1"/>
              </p:cNvSpPr>
              <p:nvPr/>
            </p:nvSpPr>
            <p:spPr bwMode="auto">
              <a:xfrm rot="10214547">
                <a:off x="1933" y="191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9" name="Oval 155"/>
              <p:cNvSpPr>
                <a:spLocks noChangeAspect="1" noChangeArrowheads="1"/>
              </p:cNvSpPr>
              <p:nvPr/>
            </p:nvSpPr>
            <p:spPr bwMode="auto">
              <a:xfrm rot="10800000">
                <a:off x="2113" y="1940"/>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0" name="Oval 156"/>
              <p:cNvSpPr>
                <a:spLocks noChangeAspect="1" noChangeArrowheads="1"/>
              </p:cNvSpPr>
              <p:nvPr/>
            </p:nvSpPr>
            <p:spPr bwMode="auto">
              <a:xfrm rot="10800000">
                <a:off x="2015" y="19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1" name="Oval 157"/>
              <p:cNvSpPr>
                <a:spLocks noChangeAspect="1" noChangeArrowheads="1"/>
              </p:cNvSpPr>
              <p:nvPr/>
            </p:nvSpPr>
            <p:spPr bwMode="auto">
              <a:xfrm rot="9327736">
                <a:off x="1836" y="19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2" name="Oval 158"/>
              <p:cNvSpPr>
                <a:spLocks noChangeAspect="1" noChangeArrowheads="1"/>
              </p:cNvSpPr>
              <p:nvPr/>
            </p:nvSpPr>
            <p:spPr bwMode="auto">
              <a:xfrm rot="10800000">
                <a:off x="1920" y="202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3" name="Oval 159"/>
              <p:cNvSpPr>
                <a:spLocks noChangeAspect="1" noChangeArrowheads="1"/>
              </p:cNvSpPr>
              <p:nvPr/>
            </p:nvSpPr>
            <p:spPr bwMode="auto">
              <a:xfrm>
                <a:off x="2106"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4" name="Oval 160"/>
              <p:cNvSpPr>
                <a:spLocks noChangeAspect="1" noChangeArrowheads="1"/>
              </p:cNvSpPr>
              <p:nvPr/>
            </p:nvSpPr>
            <p:spPr bwMode="auto">
              <a:xfrm>
                <a:off x="172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5" name="Oval 161"/>
              <p:cNvSpPr>
                <a:spLocks noChangeAspect="1" noChangeArrowheads="1"/>
              </p:cNvSpPr>
              <p:nvPr/>
            </p:nvSpPr>
            <p:spPr bwMode="auto">
              <a:xfrm>
                <a:off x="2248"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6" name="Oval 162"/>
              <p:cNvSpPr>
                <a:spLocks noChangeAspect="1" noChangeArrowheads="1"/>
              </p:cNvSpPr>
              <p:nvPr/>
            </p:nvSpPr>
            <p:spPr bwMode="auto">
              <a:xfrm>
                <a:off x="2290"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7" name="Oval 163"/>
              <p:cNvSpPr>
                <a:spLocks noChangeAspect="1" noChangeArrowheads="1"/>
              </p:cNvSpPr>
              <p:nvPr/>
            </p:nvSpPr>
            <p:spPr bwMode="auto">
              <a:xfrm>
                <a:off x="2336" y="201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8" name="Oval 164"/>
              <p:cNvSpPr>
                <a:spLocks noChangeAspect="1" noChangeArrowheads="1"/>
              </p:cNvSpPr>
              <p:nvPr/>
            </p:nvSpPr>
            <p:spPr bwMode="auto">
              <a:xfrm>
                <a:off x="2154" y="22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9" name="Oval 165"/>
              <p:cNvSpPr>
                <a:spLocks noChangeAspect="1" noChangeArrowheads="1"/>
              </p:cNvSpPr>
              <p:nvPr/>
            </p:nvSpPr>
            <p:spPr bwMode="auto">
              <a:xfrm>
                <a:off x="2008" y="207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0" name="Oval 166"/>
              <p:cNvSpPr>
                <a:spLocks noChangeAspect="1" noChangeArrowheads="1"/>
              </p:cNvSpPr>
              <p:nvPr/>
            </p:nvSpPr>
            <p:spPr bwMode="auto">
              <a:xfrm>
                <a:off x="2245" y="196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1" name="Oval 167"/>
              <p:cNvSpPr>
                <a:spLocks noChangeAspect="1" noChangeArrowheads="1"/>
              </p:cNvSpPr>
              <p:nvPr/>
            </p:nvSpPr>
            <p:spPr bwMode="auto">
              <a:xfrm>
                <a:off x="2336" y="191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2" name="Oval 168"/>
              <p:cNvSpPr>
                <a:spLocks noChangeAspect="1" noChangeArrowheads="1"/>
              </p:cNvSpPr>
              <p:nvPr/>
            </p:nvSpPr>
            <p:spPr bwMode="auto">
              <a:xfrm>
                <a:off x="2426" y="186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3" name="Oval 169"/>
              <p:cNvSpPr>
                <a:spLocks noChangeAspect="1" noChangeArrowheads="1"/>
              </p:cNvSpPr>
              <p:nvPr/>
            </p:nvSpPr>
            <p:spPr bwMode="auto">
              <a:xfrm>
                <a:off x="2426" y="196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4" name="Oval 170"/>
              <p:cNvSpPr>
                <a:spLocks noChangeAspect="1" noChangeArrowheads="1"/>
              </p:cNvSpPr>
              <p:nvPr/>
            </p:nvSpPr>
            <p:spPr bwMode="auto">
              <a:xfrm>
                <a:off x="242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5" name="Oval 171"/>
              <p:cNvSpPr>
                <a:spLocks noChangeAspect="1" noChangeArrowheads="1"/>
              </p:cNvSpPr>
              <p:nvPr/>
            </p:nvSpPr>
            <p:spPr bwMode="auto">
              <a:xfrm>
                <a:off x="3152" y="3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6" name="Oval 172"/>
              <p:cNvSpPr>
                <a:spLocks noChangeAspect="1" noChangeArrowheads="1"/>
              </p:cNvSpPr>
              <p:nvPr/>
            </p:nvSpPr>
            <p:spPr bwMode="auto">
              <a:xfrm>
                <a:off x="162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7" name="Oval 173"/>
              <p:cNvSpPr>
                <a:spLocks noChangeAspect="1" noChangeArrowheads="1"/>
              </p:cNvSpPr>
              <p:nvPr/>
            </p:nvSpPr>
            <p:spPr bwMode="auto">
              <a:xfrm>
                <a:off x="274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8" name="Oval 174"/>
              <p:cNvSpPr>
                <a:spLocks noChangeAspect="1" noChangeArrowheads="1"/>
              </p:cNvSpPr>
              <p:nvPr/>
            </p:nvSpPr>
            <p:spPr bwMode="auto">
              <a:xfrm>
                <a:off x="223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9" name="Oval 175"/>
              <p:cNvSpPr>
                <a:spLocks noChangeAspect="1" noChangeArrowheads="1"/>
              </p:cNvSpPr>
              <p:nvPr/>
            </p:nvSpPr>
            <p:spPr bwMode="auto">
              <a:xfrm>
                <a:off x="283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0" name="Oval 176"/>
              <p:cNvSpPr>
                <a:spLocks noChangeAspect="1" noChangeArrowheads="1"/>
              </p:cNvSpPr>
              <p:nvPr/>
            </p:nvSpPr>
            <p:spPr bwMode="auto">
              <a:xfrm rot="-1110405">
                <a:off x="2562" y="22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1" name="Oval 177"/>
              <p:cNvSpPr>
                <a:spLocks noChangeAspect="1" noChangeArrowheads="1"/>
              </p:cNvSpPr>
              <p:nvPr/>
            </p:nvSpPr>
            <p:spPr bwMode="auto">
              <a:xfrm rot="-1257347">
                <a:off x="2659" y="22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2" name="Oval 178"/>
              <p:cNvSpPr>
                <a:spLocks noChangeAspect="1" noChangeArrowheads="1"/>
              </p:cNvSpPr>
              <p:nvPr/>
            </p:nvSpPr>
            <p:spPr bwMode="auto">
              <a:xfrm rot="-585453">
                <a:off x="2755" y="221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3" name="Oval 179"/>
              <p:cNvSpPr>
                <a:spLocks noChangeAspect="1" noChangeArrowheads="1"/>
              </p:cNvSpPr>
              <p:nvPr/>
            </p:nvSpPr>
            <p:spPr bwMode="auto">
              <a:xfrm>
                <a:off x="2575" y="21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4" name="Oval 180"/>
              <p:cNvSpPr>
                <a:spLocks noChangeAspect="1" noChangeArrowheads="1"/>
              </p:cNvSpPr>
              <p:nvPr/>
            </p:nvSpPr>
            <p:spPr bwMode="auto">
              <a:xfrm>
                <a:off x="2673" y="21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5" name="Oval 181"/>
              <p:cNvSpPr>
                <a:spLocks noChangeAspect="1" noChangeArrowheads="1"/>
              </p:cNvSpPr>
              <p:nvPr/>
            </p:nvSpPr>
            <p:spPr bwMode="auto">
              <a:xfrm rot="-1472264">
                <a:off x="2852" y="21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6" name="Oval 182"/>
              <p:cNvSpPr>
                <a:spLocks noChangeAspect="1" noChangeArrowheads="1"/>
              </p:cNvSpPr>
              <p:nvPr/>
            </p:nvSpPr>
            <p:spPr bwMode="auto">
              <a:xfrm>
                <a:off x="2768" y="21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7" name="Oval 183"/>
              <p:cNvSpPr>
                <a:spLocks noChangeAspect="1" noChangeArrowheads="1"/>
              </p:cNvSpPr>
              <p:nvPr/>
            </p:nvSpPr>
            <p:spPr bwMode="auto">
              <a:xfrm>
                <a:off x="2867" y="20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8" name="Oval 184"/>
              <p:cNvSpPr>
                <a:spLocks noChangeAspect="1" noChangeArrowheads="1"/>
              </p:cNvSpPr>
              <p:nvPr/>
            </p:nvSpPr>
            <p:spPr bwMode="auto">
              <a:xfrm rot="9689595">
                <a:off x="2851" y="18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9" name="Oval 185"/>
              <p:cNvSpPr>
                <a:spLocks noChangeAspect="1" noChangeArrowheads="1"/>
              </p:cNvSpPr>
              <p:nvPr/>
            </p:nvSpPr>
            <p:spPr bwMode="auto">
              <a:xfrm rot="9542653">
                <a:off x="2754" y="19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0" name="Oval 186"/>
              <p:cNvSpPr>
                <a:spLocks noChangeAspect="1" noChangeArrowheads="1"/>
              </p:cNvSpPr>
              <p:nvPr/>
            </p:nvSpPr>
            <p:spPr bwMode="auto">
              <a:xfrm rot="10214547">
                <a:off x="2658" y="195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1" name="Oval 187"/>
              <p:cNvSpPr>
                <a:spLocks noChangeAspect="1" noChangeArrowheads="1"/>
              </p:cNvSpPr>
              <p:nvPr/>
            </p:nvSpPr>
            <p:spPr bwMode="auto">
              <a:xfrm rot="10800000">
                <a:off x="2838" y="19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2" name="Oval 188"/>
              <p:cNvSpPr>
                <a:spLocks noChangeAspect="1" noChangeArrowheads="1"/>
              </p:cNvSpPr>
              <p:nvPr/>
            </p:nvSpPr>
            <p:spPr bwMode="auto">
              <a:xfrm rot="10800000">
                <a:off x="2740" y="20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3" name="Oval 189"/>
              <p:cNvSpPr>
                <a:spLocks noChangeAspect="1" noChangeArrowheads="1"/>
              </p:cNvSpPr>
              <p:nvPr/>
            </p:nvSpPr>
            <p:spPr bwMode="auto">
              <a:xfrm rot="9327736">
                <a:off x="2561" y="199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4" name="Oval 190"/>
              <p:cNvSpPr>
                <a:spLocks noChangeAspect="1" noChangeArrowheads="1"/>
              </p:cNvSpPr>
              <p:nvPr/>
            </p:nvSpPr>
            <p:spPr bwMode="auto">
              <a:xfrm rot="10800000">
                <a:off x="2645" y="205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5" name="Oval 191"/>
              <p:cNvSpPr>
                <a:spLocks noChangeAspect="1" noChangeArrowheads="1"/>
              </p:cNvSpPr>
              <p:nvPr/>
            </p:nvSpPr>
            <p:spPr bwMode="auto">
              <a:xfrm rot="9689595">
                <a:off x="2851" y="167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6" name="Oval 192"/>
              <p:cNvSpPr>
                <a:spLocks noChangeAspect="1" noChangeArrowheads="1"/>
              </p:cNvSpPr>
              <p:nvPr/>
            </p:nvSpPr>
            <p:spPr bwMode="auto">
              <a:xfrm rot="9542653">
                <a:off x="2754" y="17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7" name="Oval 193"/>
              <p:cNvSpPr>
                <a:spLocks noChangeAspect="1" noChangeArrowheads="1"/>
              </p:cNvSpPr>
              <p:nvPr/>
            </p:nvSpPr>
            <p:spPr bwMode="auto">
              <a:xfrm rot="10214547">
                <a:off x="2658" y="17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8" name="Oval 194"/>
              <p:cNvSpPr>
                <a:spLocks noChangeAspect="1" noChangeArrowheads="1"/>
              </p:cNvSpPr>
              <p:nvPr/>
            </p:nvSpPr>
            <p:spPr bwMode="auto">
              <a:xfrm rot="10800000">
                <a:off x="2838" y="17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9" name="Oval 195"/>
              <p:cNvSpPr>
                <a:spLocks noChangeAspect="1" noChangeArrowheads="1"/>
              </p:cNvSpPr>
              <p:nvPr/>
            </p:nvSpPr>
            <p:spPr bwMode="auto">
              <a:xfrm rot="10800000">
                <a:off x="2741" y="18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0" name="Oval 196"/>
              <p:cNvSpPr>
                <a:spLocks noChangeAspect="1" noChangeArrowheads="1"/>
              </p:cNvSpPr>
              <p:nvPr/>
            </p:nvSpPr>
            <p:spPr bwMode="auto">
              <a:xfrm rot="9327736">
                <a:off x="2562" y="179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1" name="Oval 197"/>
              <p:cNvSpPr>
                <a:spLocks noChangeAspect="1" noChangeArrowheads="1"/>
              </p:cNvSpPr>
              <p:nvPr/>
            </p:nvSpPr>
            <p:spPr bwMode="auto">
              <a:xfrm rot="10800000">
                <a:off x="2646" y="18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2" name="Oval 198"/>
              <p:cNvSpPr>
                <a:spLocks noChangeAspect="1" noChangeArrowheads="1"/>
              </p:cNvSpPr>
              <p:nvPr/>
            </p:nvSpPr>
            <p:spPr bwMode="auto">
              <a:xfrm>
                <a:off x="3250" y="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3" name="Oval 199"/>
              <p:cNvSpPr>
                <a:spLocks noChangeAspect="1" noChangeArrowheads="1"/>
              </p:cNvSpPr>
              <p:nvPr/>
            </p:nvSpPr>
            <p:spPr bwMode="auto">
              <a:xfrm>
                <a:off x="3556"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4" name="Oval 200"/>
              <p:cNvSpPr>
                <a:spLocks noChangeAspect="1" noChangeArrowheads="1"/>
              </p:cNvSpPr>
              <p:nvPr/>
            </p:nvSpPr>
            <p:spPr bwMode="auto">
              <a:xfrm>
                <a:off x="3352"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5" name="Oval 201"/>
              <p:cNvSpPr>
                <a:spLocks noChangeAspect="1" noChangeArrowheads="1"/>
              </p:cNvSpPr>
              <p:nvPr/>
            </p:nvSpPr>
            <p:spPr bwMode="auto">
              <a:xfrm>
                <a:off x="264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6" name="Oval 202"/>
              <p:cNvSpPr>
                <a:spLocks noChangeAspect="1" noChangeArrowheads="1"/>
              </p:cNvSpPr>
              <p:nvPr/>
            </p:nvSpPr>
            <p:spPr bwMode="auto">
              <a:xfrm>
                <a:off x="3851" y="51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7" name="Oval 203"/>
              <p:cNvSpPr>
                <a:spLocks noChangeAspect="1" noChangeArrowheads="1"/>
              </p:cNvSpPr>
              <p:nvPr/>
            </p:nvSpPr>
            <p:spPr bwMode="auto">
              <a:xfrm>
                <a:off x="151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8" name="Oval 204"/>
              <p:cNvSpPr>
                <a:spLocks noChangeAspect="1" noChangeArrowheads="1"/>
              </p:cNvSpPr>
              <p:nvPr/>
            </p:nvSpPr>
            <p:spPr bwMode="auto">
              <a:xfrm>
                <a:off x="203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9" name="Oval 205"/>
              <p:cNvSpPr>
                <a:spLocks noChangeAspect="1" noChangeArrowheads="1"/>
              </p:cNvSpPr>
              <p:nvPr/>
            </p:nvSpPr>
            <p:spPr bwMode="auto">
              <a:xfrm>
                <a:off x="1429"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0" name="Oval 206"/>
              <p:cNvSpPr>
                <a:spLocks noChangeAspect="1" noChangeArrowheads="1"/>
              </p:cNvSpPr>
              <p:nvPr/>
            </p:nvSpPr>
            <p:spPr bwMode="auto">
              <a:xfrm>
                <a:off x="3953" y="52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1" name="Oval 207"/>
              <p:cNvSpPr>
                <a:spLocks noChangeAspect="1" noChangeArrowheads="1"/>
              </p:cNvSpPr>
              <p:nvPr/>
            </p:nvSpPr>
            <p:spPr bwMode="auto">
              <a:xfrm>
                <a:off x="3749" y="50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2" name="Oval 208"/>
              <p:cNvSpPr>
                <a:spLocks noChangeAspect="1" noChangeArrowheads="1"/>
              </p:cNvSpPr>
              <p:nvPr/>
            </p:nvSpPr>
            <p:spPr bwMode="auto">
              <a:xfrm>
                <a:off x="4051" y="55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GB" altLang="en-US" sz="600">
                    <a:solidFill>
                      <a:srgbClr val="0066FF"/>
                    </a:solidFill>
                  </a:rPr>
                  <a:t>Asn</a:t>
                </a:r>
              </a:p>
            </p:txBody>
          </p:sp>
          <p:sp>
            <p:nvSpPr>
              <p:cNvPr id="159953" name="Oval 209"/>
              <p:cNvSpPr>
                <a:spLocks noChangeAspect="1" noChangeArrowheads="1"/>
              </p:cNvSpPr>
              <p:nvPr/>
            </p:nvSpPr>
            <p:spPr bwMode="auto">
              <a:xfrm>
                <a:off x="3651" y="47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4" name="Oval 210"/>
              <p:cNvSpPr>
                <a:spLocks noChangeAspect="1" noChangeArrowheads="1"/>
              </p:cNvSpPr>
              <p:nvPr/>
            </p:nvSpPr>
            <p:spPr bwMode="auto">
              <a:xfrm>
                <a:off x="213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5" name="Oval 211"/>
              <p:cNvSpPr>
                <a:spLocks noChangeAspect="1" noChangeArrowheads="1"/>
              </p:cNvSpPr>
              <p:nvPr/>
            </p:nvSpPr>
            <p:spPr bwMode="auto">
              <a:xfrm>
                <a:off x="2545"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6" name="Oval 212"/>
              <p:cNvSpPr>
                <a:spLocks noChangeAspect="1" noChangeArrowheads="1"/>
              </p:cNvSpPr>
              <p:nvPr/>
            </p:nvSpPr>
            <p:spPr bwMode="auto">
              <a:xfrm>
                <a:off x="2953" y="3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7" name="Oval 213"/>
              <p:cNvSpPr>
                <a:spLocks noChangeAspect="1" noChangeArrowheads="1"/>
              </p:cNvSpPr>
              <p:nvPr/>
            </p:nvSpPr>
            <p:spPr bwMode="auto">
              <a:xfrm>
                <a:off x="1338" y="47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8" name="Oval 214"/>
              <p:cNvSpPr>
                <a:spLocks noChangeAspect="1" noChangeArrowheads="1"/>
              </p:cNvSpPr>
              <p:nvPr/>
            </p:nvSpPr>
            <p:spPr bwMode="auto">
              <a:xfrm>
                <a:off x="3454"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9" name="Oval 215"/>
              <p:cNvSpPr>
                <a:spLocks noChangeAspect="1" noChangeArrowheads="1"/>
              </p:cNvSpPr>
              <p:nvPr/>
            </p:nvSpPr>
            <p:spPr bwMode="auto">
              <a:xfrm>
                <a:off x="2851"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0" name="Oval 216"/>
              <p:cNvSpPr>
                <a:spLocks noChangeAspect="1" noChangeArrowheads="1"/>
              </p:cNvSpPr>
              <p:nvPr/>
            </p:nvSpPr>
            <p:spPr bwMode="auto">
              <a:xfrm>
                <a:off x="1933" y="3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1" name="Oval 217"/>
              <p:cNvSpPr>
                <a:spLocks noChangeAspect="1" noChangeArrowheads="1"/>
              </p:cNvSpPr>
              <p:nvPr/>
            </p:nvSpPr>
            <p:spPr bwMode="auto">
              <a:xfrm>
                <a:off x="233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2" name="Oval 218"/>
              <p:cNvSpPr>
                <a:spLocks noChangeAspect="1" noChangeArrowheads="1"/>
              </p:cNvSpPr>
              <p:nvPr/>
            </p:nvSpPr>
            <p:spPr bwMode="auto">
              <a:xfrm>
                <a:off x="1831"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3" name="Oval 219"/>
              <p:cNvSpPr>
                <a:spLocks noChangeAspect="1" noChangeArrowheads="1"/>
              </p:cNvSpPr>
              <p:nvPr/>
            </p:nvSpPr>
            <p:spPr bwMode="auto">
              <a:xfrm>
                <a:off x="1247" y="51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4" name="Oval 220"/>
              <p:cNvSpPr>
                <a:spLocks noChangeAspect="1" noChangeArrowheads="1"/>
              </p:cNvSpPr>
              <p:nvPr/>
            </p:nvSpPr>
            <p:spPr bwMode="auto">
              <a:xfrm>
                <a:off x="1666"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5" name="Oval 221"/>
              <p:cNvSpPr>
                <a:spLocks noChangeAspect="1" noChangeArrowheads="1"/>
              </p:cNvSpPr>
              <p:nvPr/>
            </p:nvSpPr>
            <p:spPr bwMode="auto">
              <a:xfrm>
                <a:off x="305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6" name="Oval 222"/>
              <p:cNvSpPr>
                <a:spLocks noChangeAspect="1" noChangeArrowheads="1"/>
              </p:cNvSpPr>
              <p:nvPr/>
            </p:nvSpPr>
            <p:spPr bwMode="auto">
              <a:xfrm>
                <a:off x="244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7" name="Oval 223"/>
              <p:cNvSpPr>
                <a:spLocks noChangeAspect="1" noChangeArrowheads="1"/>
              </p:cNvSpPr>
              <p:nvPr/>
            </p:nvSpPr>
            <p:spPr bwMode="auto">
              <a:xfrm>
                <a:off x="1202" y="101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8" name="Oval 224"/>
              <p:cNvSpPr>
                <a:spLocks noChangeAspect="1" noChangeArrowheads="1"/>
              </p:cNvSpPr>
              <p:nvPr/>
            </p:nvSpPr>
            <p:spPr bwMode="auto">
              <a:xfrm>
                <a:off x="1768"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9" name="Oval 225"/>
              <p:cNvSpPr>
                <a:spLocks noChangeAspect="1" noChangeArrowheads="1"/>
              </p:cNvSpPr>
              <p:nvPr/>
            </p:nvSpPr>
            <p:spPr bwMode="auto">
              <a:xfrm>
                <a:off x="1247" y="11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0" name="Oval 226"/>
              <p:cNvSpPr>
                <a:spLocks noChangeAspect="1" noChangeArrowheads="1"/>
              </p:cNvSpPr>
              <p:nvPr/>
            </p:nvSpPr>
            <p:spPr bwMode="auto">
              <a:xfrm>
                <a:off x="1571" y="13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1" name="Oval 227"/>
              <p:cNvSpPr>
                <a:spLocks noChangeAspect="1" noChangeArrowheads="1"/>
              </p:cNvSpPr>
              <p:nvPr/>
            </p:nvSpPr>
            <p:spPr bwMode="auto">
              <a:xfrm>
                <a:off x="1202" y="60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2" name="Oval 228"/>
              <p:cNvSpPr>
                <a:spLocks noChangeAspect="1" noChangeArrowheads="1"/>
              </p:cNvSpPr>
              <p:nvPr/>
            </p:nvSpPr>
            <p:spPr bwMode="auto">
              <a:xfrm>
                <a:off x="1202" y="9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3" name="Oval 229"/>
              <p:cNvSpPr>
                <a:spLocks noChangeAspect="1" noChangeArrowheads="1"/>
              </p:cNvSpPr>
              <p:nvPr/>
            </p:nvSpPr>
            <p:spPr bwMode="auto">
              <a:xfrm>
                <a:off x="1870" y="1377"/>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4" name="Oval 230"/>
              <p:cNvSpPr>
                <a:spLocks noChangeAspect="1" noChangeArrowheads="1"/>
              </p:cNvSpPr>
              <p:nvPr/>
            </p:nvSpPr>
            <p:spPr bwMode="auto">
              <a:xfrm>
                <a:off x="2064" y="142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5" name="Oval 231"/>
              <p:cNvSpPr>
                <a:spLocks noChangeAspect="1" noChangeArrowheads="1"/>
              </p:cNvSpPr>
              <p:nvPr/>
            </p:nvSpPr>
            <p:spPr bwMode="auto">
              <a:xfrm>
                <a:off x="1202" y="7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6" name="Oval 232"/>
              <p:cNvSpPr>
                <a:spLocks noChangeAspect="1" noChangeArrowheads="1"/>
              </p:cNvSpPr>
              <p:nvPr/>
            </p:nvSpPr>
            <p:spPr bwMode="auto">
              <a:xfrm>
                <a:off x="1383" y="124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7" name="Oval 233"/>
              <p:cNvSpPr>
                <a:spLocks noChangeAspect="1" noChangeArrowheads="1"/>
              </p:cNvSpPr>
              <p:nvPr/>
            </p:nvSpPr>
            <p:spPr bwMode="auto">
              <a:xfrm>
                <a:off x="1973"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8" name="Oval 234"/>
              <p:cNvSpPr>
                <a:spLocks noChangeAspect="1" noChangeArrowheads="1"/>
              </p:cNvSpPr>
              <p:nvPr/>
            </p:nvSpPr>
            <p:spPr bwMode="auto">
              <a:xfrm>
                <a:off x="1292" y="11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9" name="Oval 235"/>
              <p:cNvSpPr>
                <a:spLocks noChangeAspect="1" noChangeArrowheads="1"/>
              </p:cNvSpPr>
              <p:nvPr/>
            </p:nvSpPr>
            <p:spPr bwMode="auto">
              <a:xfrm>
                <a:off x="1202" y="8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0" name="Oval 236"/>
              <p:cNvSpPr>
                <a:spLocks noChangeAspect="1" noChangeArrowheads="1"/>
              </p:cNvSpPr>
              <p:nvPr/>
            </p:nvSpPr>
            <p:spPr bwMode="auto">
              <a:xfrm>
                <a:off x="2154"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1" name="Oval 237"/>
              <p:cNvSpPr>
                <a:spLocks noChangeAspect="1" noChangeArrowheads="1"/>
              </p:cNvSpPr>
              <p:nvPr/>
            </p:nvSpPr>
            <p:spPr bwMode="auto">
              <a:xfrm>
                <a:off x="2336" y="15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2" name="Oval 238"/>
              <p:cNvSpPr>
                <a:spLocks noChangeAspect="1" noChangeArrowheads="1"/>
              </p:cNvSpPr>
              <p:nvPr/>
            </p:nvSpPr>
            <p:spPr bwMode="auto">
              <a:xfrm>
                <a:off x="2426" y="17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3" name="Oval 239"/>
              <p:cNvSpPr>
                <a:spLocks noChangeAspect="1" noChangeArrowheads="1"/>
              </p:cNvSpPr>
              <p:nvPr/>
            </p:nvSpPr>
            <p:spPr bwMode="auto">
              <a:xfrm>
                <a:off x="2245" y="15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4" name="Oval 240"/>
              <p:cNvSpPr>
                <a:spLocks noChangeAspect="1" noChangeArrowheads="1"/>
              </p:cNvSpPr>
              <p:nvPr/>
            </p:nvSpPr>
            <p:spPr bwMode="auto">
              <a:xfrm>
                <a:off x="2381" y="16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5" name="Oval 241"/>
              <p:cNvSpPr>
                <a:spLocks noChangeAspect="1" noChangeArrowheads="1"/>
              </p:cNvSpPr>
              <p:nvPr/>
            </p:nvSpPr>
            <p:spPr bwMode="auto">
              <a:xfrm>
                <a:off x="1475" y="12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6" name="Oval 242"/>
              <p:cNvSpPr>
                <a:spLocks noChangeAspect="1" noChangeArrowheads="1"/>
              </p:cNvSpPr>
              <p:nvPr/>
            </p:nvSpPr>
            <p:spPr bwMode="auto">
              <a:xfrm>
                <a:off x="4150" y="5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7" name="Oval 243"/>
              <p:cNvSpPr>
                <a:spLocks noChangeAspect="1" noChangeArrowheads="1"/>
              </p:cNvSpPr>
              <p:nvPr/>
            </p:nvSpPr>
            <p:spPr bwMode="auto">
              <a:xfrm>
                <a:off x="4252" y="5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8" name="Oval 244"/>
              <p:cNvSpPr>
                <a:spLocks noChangeAspect="1" noChangeArrowheads="1"/>
              </p:cNvSpPr>
              <p:nvPr/>
            </p:nvSpPr>
            <p:spPr bwMode="auto">
              <a:xfrm>
                <a:off x="4452" y="60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9" name="Oval 245"/>
              <p:cNvSpPr>
                <a:spLocks noChangeAspect="1" noChangeArrowheads="1"/>
              </p:cNvSpPr>
              <p:nvPr/>
            </p:nvSpPr>
            <p:spPr bwMode="auto">
              <a:xfrm>
                <a:off x="3288"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0" name="Oval 246"/>
              <p:cNvSpPr>
                <a:spLocks noChangeAspect="1" noChangeArrowheads="1"/>
              </p:cNvSpPr>
              <p:nvPr/>
            </p:nvSpPr>
            <p:spPr bwMode="auto">
              <a:xfrm>
                <a:off x="4354" y="5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1" name="Oval 247"/>
              <p:cNvSpPr>
                <a:spLocks noChangeAspect="1" noChangeArrowheads="1"/>
              </p:cNvSpPr>
              <p:nvPr/>
            </p:nvSpPr>
            <p:spPr bwMode="auto">
              <a:xfrm>
                <a:off x="4545" y="6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2" name="Oval 248"/>
              <p:cNvSpPr>
                <a:spLocks noChangeAspect="1" noChangeArrowheads="1"/>
              </p:cNvSpPr>
              <p:nvPr/>
            </p:nvSpPr>
            <p:spPr bwMode="auto">
              <a:xfrm>
                <a:off x="4059" y="15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3" name="Oval 249"/>
              <p:cNvSpPr>
                <a:spLocks noChangeAspect="1" noChangeArrowheads="1"/>
              </p:cNvSpPr>
              <p:nvPr/>
            </p:nvSpPr>
            <p:spPr bwMode="auto">
              <a:xfrm>
                <a:off x="2953"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4" name="Oval 250"/>
              <p:cNvSpPr>
                <a:spLocks noChangeAspect="1" noChangeArrowheads="1"/>
              </p:cNvSpPr>
              <p:nvPr/>
            </p:nvSpPr>
            <p:spPr bwMode="auto">
              <a:xfrm>
                <a:off x="4150"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5" name="Oval 251"/>
              <p:cNvSpPr>
                <a:spLocks noChangeAspect="1" noChangeArrowheads="1"/>
              </p:cNvSpPr>
              <p:nvPr/>
            </p:nvSpPr>
            <p:spPr bwMode="auto">
              <a:xfrm>
                <a:off x="3173" y="164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6" name="Oval 252"/>
              <p:cNvSpPr>
                <a:spLocks noChangeAspect="1" noChangeArrowheads="1"/>
              </p:cNvSpPr>
              <p:nvPr/>
            </p:nvSpPr>
            <p:spPr bwMode="auto">
              <a:xfrm>
                <a:off x="3064"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7" name="Oval 253"/>
              <p:cNvSpPr>
                <a:spLocks noChangeAspect="1" noChangeArrowheads="1"/>
              </p:cNvSpPr>
              <p:nvPr/>
            </p:nvSpPr>
            <p:spPr bwMode="auto">
              <a:xfrm>
                <a:off x="4649" y="8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8" name="Oval 254"/>
              <p:cNvSpPr>
                <a:spLocks noChangeAspect="1" noChangeArrowheads="1"/>
              </p:cNvSpPr>
              <p:nvPr/>
            </p:nvSpPr>
            <p:spPr bwMode="auto">
              <a:xfrm>
                <a:off x="4649" y="101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9" name="Oval 255"/>
              <p:cNvSpPr>
                <a:spLocks noChangeAspect="1" noChangeArrowheads="1"/>
              </p:cNvSpPr>
              <p:nvPr/>
            </p:nvSpPr>
            <p:spPr bwMode="auto">
              <a:xfrm>
                <a:off x="4604" y="11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0" name="Oval 256"/>
              <p:cNvSpPr>
                <a:spLocks noChangeAspect="1" noChangeArrowheads="1"/>
              </p:cNvSpPr>
              <p:nvPr/>
            </p:nvSpPr>
            <p:spPr bwMode="auto">
              <a:xfrm>
                <a:off x="4694" y="92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1" name="Oval 257"/>
              <p:cNvSpPr>
                <a:spLocks noChangeAspect="1" noChangeArrowheads="1"/>
              </p:cNvSpPr>
              <p:nvPr/>
            </p:nvSpPr>
            <p:spPr bwMode="auto">
              <a:xfrm>
                <a:off x="4599" y="7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2" name="Oval 258"/>
              <p:cNvSpPr>
                <a:spLocks noChangeAspect="1" noChangeArrowheads="1"/>
              </p:cNvSpPr>
              <p:nvPr/>
            </p:nvSpPr>
            <p:spPr bwMode="auto">
              <a:xfrm>
                <a:off x="4558" y="11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3" name="Oval 259"/>
              <p:cNvSpPr>
                <a:spLocks noChangeAspect="1" noChangeArrowheads="1"/>
              </p:cNvSpPr>
              <p:nvPr/>
            </p:nvSpPr>
            <p:spPr bwMode="auto">
              <a:xfrm>
                <a:off x="4513" y="12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4" name="Oval 260"/>
              <p:cNvSpPr>
                <a:spLocks noChangeAspect="1" noChangeArrowheads="1"/>
              </p:cNvSpPr>
              <p:nvPr/>
            </p:nvSpPr>
            <p:spPr bwMode="auto">
              <a:xfrm>
                <a:off x="4241" y="142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5" name="Oval 261"/>
              <p:cNvSpPr>
                <a:spLocks noChangeAspect="1" noChangeArrowheads="1"/>
              </p:cNvSpPr>
              <p:nvPr/>
            </p:nvSpPr>
            <p:spPr bwMode="auto">
              <a:xfrm>
                <a:off x="4332"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6" name="Oval 262"/>
              <p:cNvSpPr>
                <a:spLocks noChangeAspect="1" noChangeArrowheads="1"/>
              </p:cNvSpPr>
              <p:nvPr/>
            </p:nvSpPr>
            <p:spPr bwMode="auto">
              <a:xfrm>
                <a:off x="4422" y="13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7" name="Oval 263"/>
              <p:cNvSpPr>
                <a:spLocks noChangeAspect="1" noChangeArrowheads="1"/>
              </p:cNvSpPr>
              <p:nvPr/>
            </p:nvSpPr>
            <p:spPr bwMode="auto">
              <a:xfrm>
                <a:off x="3969" y="155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8" name="Oval 264"/>
              <p:cNvSpPr>
                <a:spLocks noChangeAspect="1" noChangeArrowheads="1"/>
              </p:cNvSpPr>
              <p:nvPr/>
            </p:nvSpPr>
            <p:spPr bwMode="auto">
              <a:xfrm>
                <a:off x="3424"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9" name="Oval 265"/>
              <p:cNvSpPr>
                <a:spLocks noChangeAspect="1" noChangeArrowheads="1"/>
              </p:cNvSpPr>
              <p:nvPr/>
            </p:nvSpPr>
            <p:spPr bwMode="auto">
              <a:xfrm>
                <a:off x="3651"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0" name="Oval 266"/>
              <p:cNvSpPr>
                <a:spLocks noChangeAspect="1" noChangeArrowheads="1"/>
              </p:cNvSpPr>
              <p:nvPr/>
            </p:nvSpPr>
            <p:spPr bwMode="auto">
              <a:xfrm>
                <a:off x="3767"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1" name="Oval 267"/>
              <p:cNvSpPr>
                <a:spLocks noChangeAspect="1" noChangeArrowheads="1"/>
              </p:cNvSpPr>
              <p:nvPr/>
            </p:nvSpPr>
            <p:spPr bwMode="auto">
              <a:xfrm>
                <a:off x="3878" y="160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2" name="Oval 268"/>
              <p:cNvSpPr>
                <a:spLocks noChangeAspect="1" noChangeArrowheads="1"/>
              </p:cNvSpPr>
              <p:nvPr/>
            </p:nvSpPr>
            <p:spPr bwMode="auto">
              <a:xfrm>
                <a:off x="3527"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3" name="Oval 269"/>
              <p:cNvSpPr>
                <a:spLocks noChangeAspect="1" noChangeArrowheads="1"/>
              </p:cNvSpPr>
              <p:nvPr/>
            </p:nvSpPr>
            <p:spPr bwMode="auto">
              <a:xfrm>
                <a:off x="292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0014" name="Group 270"/>
              <p:cNvGrpSpPr>
                <a:grpSpLocks noChangeAspect="1"/>
              </p:cNvGrpSpPr>
              <p:nvPr/>
            </p:nvGrpSpPr>
            <p:grpSpPr bwMode="auto">
              <a:xfrm>
                <a:off x="4014" y="346"/>
                <a:ext cx="191" cy="191"/>
                <a:chOff x="4150" y="436"/>
                <a:chExt cx="191" cy="191"/>
              </a:xfrm>
            </p:grpSpPr>
            <p:sp>
              <p:nvSpPr>
                <p:cNvPr id="160015" name="Oval 271"/>
                <p:cNvSpPr>
                  <a:spLocks noChangeAspect="1" noChangeArrowheads="1"/>
                </p:cNvSpPr>
                <p:nvPr/>
              </p:nvSpPr>
              <p:spPr bwMode="auto">
                <a:xfrm>
                  <a:off x="4241" y="618"/>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6" name="Oval 272"/>
                <p:cNvSpPr>
                  <a:spLocks noChangeAspect="1" noChangeArrowheads="1"/>
                </p:cNvSpPr>
                <p:nvPr/>
              </p:nvSpPr>
              <p:spPr bwMode="auto">
                <a:xfrm>
                  <a:off x="4241" y="600"/>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7" name="Oval 273"/>
                <p:cNvSpPr>
                  <a:spLocks noChangeAspect="1" noChangeArrowheads="1"/>
                </p:cNvSpPr>
                <p:nvPr/>
              </p:nvSpPr>
              <p:spPr bwMode="auto">
                <a:xfrm>
                  <a:off x="4241" y="5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8" name="Oval 274"/>
                <p:cNvSpPr>
                  <a:spLocks noChangeAspect="1" noChangeArrowheads="1"/>
                </p:cNvSpPr>
                <p:nvPr/>
              </p:nvSpPr>
              <p:spPr bwMode="auto">
                <a:xfrm>
                  <a:off x="4286"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9" name="Oval 275"/>
                <p:cNvSpPr>
                  <a:spLocks noChangeAspect="1" noChangeArrowheads="1"/>
                </p:cNvSpPr>
                <p:nvPr/>
              </p:nvSpPr>
              <p:spPr bwMode="auto">
                <a:xfrm>
                  <a:off x="4255" y="57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0" name="Oval 276"/>
                <p:cNvSpPr>
                  <a:spLocks noChangeAspect="1" noChangeArrowheads="1"/>
                </p:cNvSpPr>
                <p:nvPr/>
              </p:nvSpPr>
              <p:spPr bwMode="auto">
                <a:xfrm>
                  <a:off x="4275" y="57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1" name="Oval 277"/>
                <p:cNvSpPr>
                  <a:spLocks noChangeAspect="1" noChangeArrowheads="1"/>
                </p:cNvSpPr>
                <p:nvPr/>
              </p:nvSpPr>
              <p:spPr bwMode="auto">
                <a:xfrm>
                  <a:off x="4332"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2" name="Oval 278"/>
                <p:cNvSpPr>
                  <a:spLocks noChangeAspect="1" noChangeArrowheads="1"/>
                </p:cNvSpPr>
                <p:nvPr/>
              </p:nvSpPr>
              <p:spPr bwMode="auto">
                <a:xfrm>
                  <a:off x="4286"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3" name="Oval 279"/>
                <p:cNvSpPr>
                  <a:spLocks noChangeAspect="1" noChangeArrowheads="1"/>
                </p:cNvSpPr>
                <p:nvPr/>
              </p:nvSpPr>
              <p:spPr bwMode="auto">
                <a:xfrm>
                  <a:off x="4307" y="503"/>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4" name="Oval 280"/>
                <p:cNvSpPr>
                  <a:spLocks noChangeAspect="1" noChangeArrowheads="1"/>
                </p:cNvSpPr>
                <p:nvPr/>
              </p:nvSpPr>
              <p:spPr bwMode="auto">
                <a:xfrm>
                  <a:off x="4150"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5" name="Oval 281"/>
                <p:cNvSpPr>
                  <a:spLocks noChangeAspect="1" noChangeArrowheads="1"/>
                </p:cNvSpPr>
                <p:nvPr/>
              </p:nvSpPr>
              <p:spPr bwMode="auto">
                <a:xfrm>
                  <a:off x="4195"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6" name="Oval 282"/>
                <p:cNvSpPr>
                  <a:spLocks noChangeAspect="1" noChangeArrowheads="1"/>
                </p:cNvSpPr>
                <p:nvPr/>
              </p:nvSpPr>
              <p:spPr bwMode="auto">
                <a:xfrm>
                  <a:off x="4227" y="56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7" name="Oval 283"/>
                <p:cNvSpPr>
                  <a:spLocks noChangeAspect="1" noChangeArrowheads="1"/>
                </p:cNvSpPr>
                <p:nvPr/>
              </p:nvSpPr>
              <p:spPr bwMode="auto">
                <a:xfrm>
                  <a:off x="4286" y="553"/>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8" name="Oval 284"/>
                <p:cNvSpPr>
                  <a:spLocks noChangeAspect="1" noChangeArrowheads="1"/>
                </p:cNvSpPr>
                <p:nvPr/>
              </p:nvSpPr>
              <p:spPr bwMode="auto">
                <a:xfrm>
                  <a:off x="4195"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9" name="Oval 285"/>
                <p:cNvSpPr>
                  <a:spLocks noChangeAspect="1" noChangeArrowheads="1"/>
                </p:cNvSpPr>
                <p:nvPr/>
              </p:nvSpPr>
              <p:spPr bwMode="auto">
                <a:xfrm>
                  <a:off x="4286" y="49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0" name="Oval 286"/>
                <p:cNvSpPr>
                  <a:spLocks noChangeAspect="1" noChangeArrowheads="1"/>
                </p:cNvSpPr>
                <p:nvPr/>
              </p:nvSpPr>
              <p:spPr bwMode="auto">
                <a:xfrm>
                  <a:off x="4332"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1" name="Oval 287"/>
                <p:cNvSpPr>
                  <a:spLocks noChangeAspect="1" noChangeArrowheads="1"/>
                </p:cNvSpPr>
                <p:nvPr/>
              </p:nvSpPr>
              <p:spPr bwMode="auto">
                <a:xfrm>
                  <a:off x="4195"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2" name="Oval 288"/>
                <p:cNvSpPr>
                  <a:spLocks noChangeAspect="1" noChangeArrowheads="1"/>
                </p:cNvSpPr>
                <p:nvPr/>
              </p:nvSpPr>
              <p:spPr bwMode="auto">
                <a:xfrm>
                  <a:off x="4150"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3" name="Oval 289"/>
                <p:cNvSpPr>
                  <a:spLocks noChangeAspect="1" noChangeArrowheads="1"/>
                </p:cNvSpPr>
                <p:nvPr/>
              </p:nvSpPr>
              <p:spPr bwMode="auto">
                <a:xfrm>
                  <a:off x="4286"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4" name="Oval 290"/>
                <p:cNvSpPr>
                  <a:spLocks noChangeAspect="1" noChangeArrowheads="1"/>
                </p:cNvSpPr>
                <p:nvPr/>
              </p:nvSpPr>
              <p:spPr bwMode="auto">
                <a:xfrm>
                  <a:off x="4150"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5" name="Oval 291"/>
                <p:cNvSpPr>
                  <a:spLocks noChangeAspect="1" noChangeArrowheads="1"/>
                </p:cNvSpPr>
                <p:nvPr/>
              </p:nvSpPr>
              <p:spPr bwMode="auto">
                <a:xfrm>
                  <a:off x="4241"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6" name="Oval 292"/>
                <p:cNvSpPr>
                  <a:spLocks noChangeAspect="1" noChangeArrowheads="1"/>
                </p:cNvSpPr>
                <p:nvPr/>
              </p:nvSpPr>
              <p:spPr bwMode="auto">
                <a:xfrm>
                  <a:off x="4332"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7" name="Oval 293"/>
                <p:cNvSpPr>
                  <a:spLocks noChangeAspect="1" noChangeArrowheads="1"/>
                </p:cNvSpPr>
                <p:nvPr/>
              </p:nvSpPr>
              <p:spPr bwMode="auto">
                <a:xfrm>
                  <a:off x="4195" y="498"/>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8" name="Oval 294"/>
                <p:cNvSpPr>
                  <a:spLocks noChangeAspect="1" noChangeArrowheads="1"/>
                </p:cNvSpPr>
                <p:nvPr/>
              </p:nvSpPr>
              <p:spPr bwMode="auto">
                <a:xfrm>
                  <a:off x="4216" y="544"/>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9" name="Oval 295"/>
                <p:cNvSpPr>
                  <a:spLocks noChangeAspect="1" noChangeArrowheads="1"/>
                </p:cNvSpPr>
                <p:nvPr/>
              </p:nvSpPr>
              <p:spPr bwMode="auto">
                <a:xfrm>
                  <a:off x="4241"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040" name="Oval 296"/>
              <p:cNvSpPr>
                <a:spLocks noChangeAspect="1" noChangeArrowheads="1"/>
              </p:cNvSpPr>
              <p:nvPr/>
            </p:nvSpPr>
            <p:spPr bwMode="auto">
              <a:xfrm>
                <a:off x="3028"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1" name="Oval 297"/>
              <p:cNvSpPr>
                <a:spLocks noChangeAspect="1" noChangeArrowheads="1"/>
              </p:cNvSpPr>
              <p:nvPr/>
            </p:nvSpPr>
            <p:spPr bwMode="auto">
              <a:xfrm>
                <a:off x="3132"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2" name="Oval 298"/>
              <p:cNvSpPr>
                <a:spLocks noChangeAspect="1" noChangeArrowheads="1"/>
              </p:cNvSpPr>
              <p:nvPr/>
            </p:nvSpPr>
            <p:spPr bwMode="auto">
              <a:xfrm>
                <a:off x="3239"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3" name="Oval 299"/>
              <p:cNvSpPr>
                <a:spLocks noChangeAspect="1" noChangeArrowheads="1"/>
              </p:cNvSpPr>
              <p:nvPr/>
            </p:nvSpPr>
            <p:spPr bwMode="auto">
              <a:xfrm>
                <a:off x="3334"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4" name="Oval 300"/>
              <p:cNvSpPr>
                <a:spLocks noChangeAspect="1" noChangeArrowheads="1"/>
              </p:cNvSpPr>
              <p:nvPr/>
            </p:nvSpPr>
            <p:spPr bwMode="auto">
              <a:xfrm>
                <a:off x="3334"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5" name="Oval 301"/>
              <p:cNvSpPr>
                <a:spLocks noChangeAspect="1" noChangeArrowheads="1"/>
              </p:cNvSpPr>
              <p:nvPr/>
            </p:nvSpPr>
            <p:spPr bwMode="auto">
              <a:xfrm>
                <a:off x="3243"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6" name="Oval 302"/>
              <p:cNvSpPr>
                <a:spLocks noChangeAspect="1" noChangeArrowheads="1"/>
              </p:cNvSpPr>
              <p:nvPr/>
            </p:nvSpPr>
            <p:spPr bwMode="auto">
              <a:xfrm>
                <a:off x="3139"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7" name="Oval 303"/>
              <p:cNvSpPr>
                <a:spLocks noChangeAspect="1" noChangeArrowheads="1"/>
              </p:cNvSpPr>
              <p:nvPr/>
            </p:nvSpPr>
            <p:spPr bwMode="auto">
              <a:xfrm>
                <a:off x="3035" y="21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8" name="Oval 304"/>
              <p:cNvSpPr>
                <a:spLocks noChangeAspect="1" noChangeArrowheads="1"/>
              </p:cNvSpPr>
              <p:nvPr/>
            </p:nvSpPr>
            <p:spPr bwMode="auto">
              <a:xfrm>
                <a:off x="3035"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9" name="Oval 305"/>
              <p:cNvSpPr>
                <a:spLocks noChangeAspect="1" noChangeArrowheads="1"/>
              </p:cNvSpPr>
              <p:nvPr/>
            </p:nvSpPr>
            <p:spPr bwMode="auto">
              <a:xfrm>
                <a:off x="3035" y="19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0" name="Oval 306"/>
              <p:cNvSpPr>
                <a:spLocks noChangeAspect="1" noChangeArrowheads="1"/>
              </p:cNvSpPr>
              <p:nvPr/>
            </p:nvSpPr>
            <p:spPr bwMode="auto">
              <a:xfrm>
                <a:off x="3651"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1" name="Oval 307"/>
              <p:cNvSpPr>
                <a:spLocks noChangeAspect="1" noChangeArrowheads="1"/>
              </p:cNvSpPr>
              <p:nvPr/>
            </p:nvSpPr>
            <p:spPr bwMode="auto">
              <a:xfrm>
                <a:off x="3541"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2" name="Oval 308"/>
              <p:cNvSpPr>
                <a:spLocks noChangeAspect="1" noChangeArrowheads="1"/>
              </p:cNvSpPr>
              <p:nvPr/>
            </p:nvSpPr>
            <p:spPr bwMode="auto">
              <a:xfrm>
                <a:off x="3434"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3" name="Oval 309"/>
              <p:cNvSpPr>
                <a:spLocks noChangeAspect="1" noChangeArrowheads="1"/>
              </p:cNvSpPr>
              <p:nvPr/>
            </p:nvSpPr>
            <p:spPr bwMode="auto">
              <a:xfrm>
                <a:off x="3334"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4" name="Oval 310"/>
              <p:cNvSpPr>
                <a:spLocks noChangeAspect="1" noChangeArrowheads="1"/>
              </p:cNvSpPr>
              <p:nvPr/>
            </p:nvSpPr>
            <p:spPr bwMode="auto">
              <a:xfrm>
                <a:off x="3232"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5" name="Oval 311"/>
              <p:cNvSpPr>
                <a:spLocks noChangeAspect="1" noChangeArrowheads="1"/>
              </p:cNvSpPr>
              <p:nvPr/>
            </p:nvSpPr>
            <p:spPr bwMode="auto">
              <a:xfrm>
                <a:off x="3126"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6" name="Oval 312"/>
              <p:cNvSpPr>
                <a:spLocks noChangeAspect="1" noChangeArrowheads="1"/>
              </p:cNvSpPr>
              <p:nvPr/>
            </p:nvSpPr>
            <p:spPr bwMode="auto">
              <a:xfrm>
                <a:off x="3035" y="184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7" name="Oval 313"/>
              <p:cNvSpPr>
                <a:spLocks noChangeAspect="1" noChangeArrowheads="1"/>
              </p:cNvSpPr>
              <p:nvPr/>
            </p:nvSpPr>
            <p:spPr bwMode="auto">
              <a:xfrm>
                <a:off x="3756" y="1785"/>
                <a:ext cx="100" cy="100"/>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8" name="Oval 314"/>
              <p:cNvSpPr>
                <a:spLocks noChangeAspect="1" noChangeArrowheads="1"/>
              </p:cNvSpPr>
              <p:nvPr/>
            </p:nvSpPr>
            <p:spPr bwMode="auto">
              <a:xfrm>
                <a:off x="396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9" name="Oval 315"/>
              <p:cNvSpPr>
                <a:spLocks noChangeAspect="1" noChangeArrowheads="1"/>
              </p:cNvSpPr>
              <p:nvPr/>
            </p:nvSpPr>
            <p:spPr bwMode="auto">
              <a:xfrm>
                <a:off x="437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0" name="Oval 316"/>
              <p:cNvSpPr>
                <a:spLocks noChangeAspect="1" noChangeArrowheads="1"/>
              </p:cNvSpPr>
              <p:nvPr/>
            </p:nvSpPr>
            <p:spPr bwMode="auto">
              <a:xfrm>
                <a:off x="427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1" name="Oval 317"/>
              <p:cNvSpPr>
                <a:spLocks noChangeAspect="1" noChangeArrowheads="1"/>
              </p:cNvSpPr>
              <p:nvPr/>
            </p:nvSpPr>
            <p:spPr bwMode="auto">
              <a:xfrm>
                <a:off x="4175"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2" name="Oval 318"/>
              <p:cNvSpPr>
                <a:spLocks noChangeAspect="1" noChangeArrowheads="1"/>
              </p:cNvSpPr>
              <p:nvPr/>
            </p:nvSpPr>
            <p:spPr bwMode="auto">
              <a:xfrm>
                <a:off x="4069"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3" name="Oval 319"/>
              <p:cNvSpPr>
                <a:spLocks noChangeAspect="1" noChangeArrowheads="1"/>
              </p:cNvSpPr>
              <p:nvPr/>
            </p:nvSpPr>
            <p:spPr bwMode="auto">
              <a:xfrm>
                <a:off x="3862"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4" name="Oval 320"/>
              <p:cNvSpPr>
                <a:spLocks noChangeAspect="1" noChangeArrowheads="1"/>
              </p:cNvSpPr>
              <p:nvPr/>
            </p:nvSpPr>
            <p:spPr bwMode="auto">
              <a:xfrm>
                <a:off x="4468" y="18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5" name="Oval 321"/>
              <p:cNvSpPr>
                <a:spLocks noChangeAspect="1" noChangeArrowheads="1"/>
              </p:cNvSpPr>
              <p:nvPr/>
            </p:nvSpPr>
            <p:spPr bwMode="auto">
              <a:xfrm>
                <a:off x="3940"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6" name="Oval 322"/>
              <p:cNvSpPr>
                <a:spLocks noChangeAspect="1" noChangeArrowheads="1"/>
              </p:cNvSpPr>
              <p:nvPr/>
            </p:nvSpPr>
            <p:spPr bwMode="auto">
              <a:xfrm>
                <a:off x="4363"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7" name="Oval 323"/>
              <p:cNvSpPr>
                <a:spLocks noChangeAspect="1" noChangeArrowheads="1"/>
              </p:cNvSpPr>
              <p:nvPr/>
            </p:nvSpPr>
            <p:spPr bwMode="auto">
              <a:xfrm>
                <a:off x="4461"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8" name="Oval 324"/>
              <p:cNvSpPr>
                <a:spLocks noChangeAspect="1" noChangeArrowheads="1"/>
              </p:cNvSpPr>
              <p:nvPr/>
            </p:nvSpPr>
            <p:spPr bwMode="auto">
              <a:xfrm>
                <a:off x="4044"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9" name="Oval 325"/>
              <p:cNvSpPr>
                <a:spLocks noChangeAspect="1" noChangeArrowheads="1"/>
              </p:cNvSpPr>
              <p:nvPr/>
            </p:nvSpPr>
            <p:spPr bwMode="auto">
              <a:xfrm>
                <a:off x="4150"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0" name="Oval 326"/>
              <p:cNvSpPr>
                <a:spLocks noChangeAspect="1" noChangeArrowheads="1"/>
              </p:cNvSpPr>
              <p:nvPr/>
            </p:nvSpPr>
            <p:spPr bwMode="auto">
              <a:xfrm>
                <a:off x="4257" y="193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1" name="Oval 327"/>
              <p:cNvSpPr>
                <a:spLocks noChangeAspect="1" noChangeArrowheads="1"/>
              </p:cNvSpPr>
              <p:nvPr/>
            </p:nvSpPr>
            <p:spPr bwMode="auto">
              <a:xfrm>
                <a:off x="3309"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2" name="Oval 328"/>
              <p:cNvSpPr>
                <a:spLocks noChangeAspect="1" noChangeArrowheads="1"/>
              </p:cNvSpPr>
              <p:nvPr/>
            </p:nvSpPr>
            <p:spPr bwMode="auto">
              <a:xfrm>
                <a:off x="3416"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3" name="Oval 329"/>
              <p:cNvSpPr>
                <a:spLocks noChangeAspect="1" noChangeArrowheads="1"/>
              </p:cNvSpPr>
              <p:nvPr/>
            </p:nvSpPr>
            <p:spPr bwMode="auto">
              <a:xfrm>
                <a:off x="3522"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4" name="Oval 330"/>
              <p:cNvSpPr>
                <a:spLocks noChangeAspect="1" noChangeArrowheads="1"/>
              </p:cNvSpPr>
              <p:nvPr/>
            </p:nvSpPr>
            <p:spPr bwMode="auto">
              <a:xfrm>
                <a:off x="3629"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5" name="Oval 331"/>
              <p:cNvSpPr>
                <a:spLocks noChangeAspect="1" noChangeArrowheads="1"/>
              </p:cNvSpPr>
              <p:nvPr/>
            </p:nvSpPr>
            <p:spPr bwMode="auto">
              <a:xfrm>
                <a:off x="3733"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6" name="Oval 332"/>
              <p:cNvSpPr>
                <a:spLocks noChangeAspect="1" noChangeArrowheads="1"/>
              </p:cNvSpPr>
              <p:nvPr/>
            </p:nvSpPr>
            <p:spPr bwMode="auto">
              <a:xfrm>
                <a:off x="3835"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7" name="Oval 333"/>
              <p:cNvSpPr>
                <a:spLocks noChangeAspect="1" noChangeArrowheads="1"/>
              </p:cNvSpPr>
              <p:nvPr/>
            </p:nvSpPr>
            <p:spPr bwMode="auto">
              <a:xfrm>
                <a:off x="5057" y="24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8" name="Oval 334"/>
              <p:cNvSpPr>
                <a:spLocks noChangeAspect="1" noChangeArrowheads="1"/>
              </p:cNvSpPr>
              <p:nvPr/>
            </p:nvSpPr>
            <p:spPr bwMode="auto">
              <a:xfrm>
                <a:off x="3584"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9" name="Oval 335"/>
              <p:cNvSpPr>
                <a:spLocks noChangeAspect="1" noChangeArrowheads="1"/>
              </p:cNvSpPr>
              <p:nvPr/>
            </p:nvSpPr>
            <p:spPr bwMode="auto">
              <a:xfrm>
                <a:off x="368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0" name="Oval 336"/>
              <p:cNvSpPr>
                <a:spLocks noChangeAspect="1" noChangeArrowheads="1"/>
              </p:cNvSpPr>
              <p:nvPr/>
            </p:nvSpPr>
            <p:spPr bwMode="auto">
              <a:xfrm>
                <a:off x="3787"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1" name="Oval 337"/>
              <p:cNvSpPr>
                <a:spLocks noChangeAspect="1" noChangeArrowheads="1"/>
              </p:cNvSpPr>
              <p:nvPr/>
            </p:nvSpPr>
            <p:spPr bwMode="auto">
              <a:xfrm>
                <a:off x="3275"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2" name="Oval 338"/>
              <p:cNvSpPr>
                <a:spLocks noChangeAspect="1" noChangeArrowheads="1"/>
              </p:cNvSpPr>
              <p:nvPr/>
            </p:nvSpPr>
            <p:spPr bwMode="auto">
              <a:xfrm>
                <a:off x="3379"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3" name="Oval 339"/>
              <p:cNvSpPr>
                <a:spLocks noChangeAspect="1" noChangeArrowheads="1"/>
              </p:cNvSpPr>
              <p:nvPr/>
            </p:nvSpPr>
            <p:spPr bwMode="auto">
              <a:xfrm>
                <a:off x="3207" y="196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4" name="Oval 340"/>
              <p:cNvSpPr>
                <a:spLocks noChangeAspect="1" noChangeArrowheads="1"/>
              </p:cNvSpPr>
              <p:nvPr/>
            </p:nvSpPr>
            <p:spPr bwMode="auto">
              <a:xfrm>
                <a:off x="3482"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5" name="Oval 341"/>
              <p:cNvSpPr>
                <a:spLocks noChangeAspect="1" noChangeArrowheads="1"/>
              </p:cNvSpPr>
              <p:nvPr/>
            </p:nvSpPr>
            <p:spPr bwMode="auto">
              <a:xfrm>
                <a:off x="4195" y="205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6" name="Oval 342"/>
              <p:cNvSpPr>
                <a:spLocks noChangeAspect="1" noChangeArrowheads="1"/>
              </p:cNvSpPr>
              <p:nvPr/>
            </p:nvSpPr>
            <p:spPr bwMode="auto">
              <a:xfrm>
                <a:off x="3994"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7" name="Oval 343"/>
              <p:cNvSpPr>
                <a:spLocks noChangeAspect="1" noChangeArrowheads="1"/>
              </p:cNvSpPr>
              <p:nvPr/>
            </p:nvSpPr>
            <p:spPr bwMode="auto">
              <a:xfrm>
                <a:off x="4295"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8" name="Oval 344"/>
              <p:cNvSpPr>
                <a:spLocks noChangeAspect="1" noChangeArrowheads="1"/>
              </p:cNvSpPr>
              <p:nvPr/>
            </p:nvSpPr>
            <p:spPr bwMode="auto">
              <a:xfrm>
                <a:off x="409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9" name="Oval 345"/>
              <p:cNvSpPr>
                <a:spLocks noChangeAspect="1" noChangeArrowheads="1"/>
              </p:cNvSpPr>
              <p:nvPr/>
            </p:nvSpPr>
            <p:spPr bwMode="auto">
              <a:xfrm>
                <a:off x="3892"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0" name="Oval 346"/>
              <p:cNvSpPr>
                <a:spLocks noChangeAspect="1" noChangeArrowheads="1"/>
              </p:cNvSpPr>
              <p:nvPr/>
            </p:nvSpPr>
            <p:spPr bwMode="auto">
              <a:xfrm>
                <a:off x="4384"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1" name="Oval 347"/>
              <p:cNvSpPr>
                <a:spLocks noChangeAspect="1" noChangeArrowheads="1"/>
              </p:cNvSpPr>
              <p:nvPr/>
            </p:nvSpPr>
            <p:spPr bwMode="auto">
              <a:xfrm>
                <a:off x="3917"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2" name="Oval 348"/>
              <p:cNvSpPr>
                <a:spLocks noChangeAspect="1" noChangeArrowheads="1"/>
              </p:cNvSpPr>
              <p:nvPr/>
            </p:nvSpPr>
            <p:spPr bwMode="auto">
              <a:xfrm>
                <a:off x="4019"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3" name="Oval 349"/>
              <p:cNvSpPr>
                <a:spLocks noChangeAspect="1" noChangeArrowheads="1"/>
              </p:cNvSpPr>
              <p:nvPr/>
            </p:nvSpPr>
            <p:spPr bwMode="auto">
              <a:xfrm>
                <a:off x="4123"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4" name="Oval 350"/>
              <p:cNvSpPr>
                <a:spLocks noChangeAspect="1" noChangeArrowheads="1"/>
              </p:cNvSpPr>
              <p:nvPr/>
            </p:nvSpPr>
            <p:spPr bwMode="auto">
              <a:xfrm>
                <a:off x="4227"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160095" name="Oval 351"/>
              <p:cNvSpPr>
                <a:spLocks noChangeAspect="1" noChangeArrowheads="1"/>
              </p:cNvSpPr>
              <p:nvPr/>
            </p:nvSpPr>
            <p:spPr bwMode="auto">
              <a:xfrm>
                <a:off x="4332"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6" name="Oval 352"/>
              <p:cNvSpPr>
                <a:spLocks noChangeAspect="1" noChangeArrowheads="1"/>
              </p:cNvSpPr>
              <p:nvPr/>
            </p:nvSpPr>
            <p:spPr bwMode="auto">
              <a:xfrm>
                <a:off x="4500"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7" name="Oval 353"/>
              <p:cNvSpPr>
                <a:spLocks noChangeAspect="1" noChangeArrowheads="1"/>
              </p:cNvSpPr>
              <p:nvPr/>
            </p:nvSpPr>
            <p:spPr bwMode="auto">
              <a:xfrm>
                <a:off x="4397"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8" name="Oval 354"/>
              <p:cNvSpPr>
                <a:spLocks noChangeAspect="1" noChangeArrowheads="1"/>
              </p:cNvSpPr>
              <p:nvPr/>
            </p:nvSpPr>
            <p:spPr bwMode="auto">
              <a:xfrm>
                <a:off x="429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9" name="Oval 355"/>
              <p:cNvSpPr>
                <a:spLocks noChangeAspect="1" noChangeArrowheads="1"/>
              </p:cNvSpPr>
              <p:nvPr/>
            </p:nvSpPr>
            <p:spPr bwMode="auto">
              <a:xfrm>
                <a:off x="419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0" name="Oval 356"/>
              <p:cNvSpPr>
                <a:spLocks noChangeAspect="1" noChangeArrowheads="1"/>
              </p:cNvSpPr>
              <p:nvPr/>
            </p:nvSpPr>
            <p:spPr bwMode="auto">
              <a:xfrm>
                <a:off x="4089"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1" name="Oval 357"/>
              <p:cNvSpPr>
                <a:spLocks noChangeAspect="1" noChangeArrowheads="1"/>
              </p:cNvSpPr>
              <p:nvPr/>
            </p:nvSpPr>
            <p:spPr bwMode="auto">
              <a:xfrm>
                <a:off x="3983" y="2330"/>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2" name="Oval 358"/>
              <p:cNvSpPr>
                <a:spLocks noChangeAspect="1" noChangeArrowheads="1"/>
              </p:cNvSpPr>
              <p:nvPr/>
            </p:nvSpPr>
            <p:spPr bwMode="auto">
              <a:xfrm>
                <a:off x="3878"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3" name="Oval 359"/>
              <p:cNvSpPr>
                <a:spLocks noChangeAspect="1" noChangeArrowheads="1"/>
              </p:cNvSpPr>
              <p:nvPr/>
            </p:nvSpPr>
            <p:spPr bwMode="auto">
              <a:xfrm>
                <a:off x="3828" y="223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4" name="Oval 360"/>
              <p:cNvSpPr>
                <a:spLocks noChangeAspect="1" noChangeArrowheads="1"/>
              </p:cNvSpPr>
              <p:nvPr/>
            </p:nvSpPr>
            <p:spPr bwMode="auto">
              <a:xfrm>
                <a:off x="4694"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5" name="Oval 361"/>
              <p:cNvSpPr>
                <a:spLocks noChangeAspect="1" noChangeArrowheads="1"/>
              </p:cNvSpPr>
              <p:nvPr/>
            </p:nvSpPr>
            <p:spPr bwMode="auto">
              <a:xfrm>
                <a:off x="4649" y="178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6" name="Oval 362"/>
              <p:cNvSpPr>
                <a:spLocks noChangeAspect="1" noChangeArrowheads="1"/>
              </p:cNvSpPr>
              <p:nvPr/>
            </p:nvSpPr>
            <p:spPr bwMode="auto">
              <a:xfrm>
                <a:off x="4649" y="189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7" name="Oval 363"/>
              <p:cNvSpPr>
                <a:spLocks noChangeAspect="1" noChangeArrowheads="1"/>
              </p:cNvSpPr>
              <p:nvPr/>
            </p:nvSpPr>
            <p:spPr bwMode="auto">
              <a:xfrm>
                <a:off x="4649" y="199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8" name="Oval 364"/>
              <p:cNvSpPr>
                <a:spLocks noChangeAspect="1" noChangeArrowheads="1"/>
              </p:cNvSpPr>
              <p:nvPr/>
            </p:nvSpPr>
            <p:spPr bwMode="auto">
              <a:xfrm>
                <a:off x="4649" y="20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9" name="Oval 365"/>
              <p:cNvSpPr>
                <a:spLocks noChangeAspect="1" noChangeArrowheads="1"/>
              </p:cNvSpPr>
              <p:nvPr/>
            </p:nvSpPr>
            <p:spPr bwMode="auto">
              <a:xfrm>
                <a:off x="4649"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0" name="Oval 366"/>
              <p:cNvSpPr>
                <a:spLocks noChangeAspect="1" noChangeArrowheads="1"/>
              </p:cNvSpPr>
              <p:nvPr/>
            </p:nvSpPr>
            <p:spPr bwMode="auto">
              <a:xfrm>
                <a:off x="459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1" name="Oval 367"/>
              <p:cNvSpPr>
                <a:spLocks noChangeAspect="1" noChangeArrowheads="1"/>
              </p:cNvSpPr>
              <p:nvPr/>
            </p:nvSpPr>
            <p:spPr bwMode="auto">
              <a:xfrm>
                <a:off x="5007"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2" name="Oval 368"/>
              <p:cNvSpPr>
                <a:spLocks noChangeAspect="1" noChangeArrowheads="1"/>
              </p:cNvSpPr>
              <p:nvPr/>
            </p:nvSpPr>
            <p:spPr bwMode="auto">
              <a:xfrm>
                <a:off x="4903"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3" name="Oval 369"/>
              <p:cNvSpPr>
                <a:spLocks noChangeAspect="1" noChangeArrowheads="1"/>
              </p:cNvSpPr>
              <p:nvPr/>
            </p:nvSpPr>
            <p:spPr bwMode="auto">
              <a:xfrm>
                <a:off x="4799"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4" name="Oval 370"/>
              <p:cNvSpPr>
                <a:spLocks noChangeAspect="1" noChangeArrowheads="1"/>
              </p:cNvSpPr>
              <p:nvPr/>
            </p:nvSpPr>
            <p:spPr bwMode="auto">
              <a:xfrm rot="-1110405">
                <a:off x="4876" y="20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5" name="Oval 371"/>
              <p:cNvSpPr>
                <a:spLocks noChangeAspect="1" noChangeArrowheads="1"/>
              </p:cNvSpPr>
              <p:nvPr/>
            </p:nvSpPr>
            <p:spPr bwMode="auto">
              <a:xfrm rot="-1257347">
                <a:off x="4973" y="20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6" name="Oval 372"/>
              <p:cNvSpPr>
                <a:spLocks noChangeAspect="1" noChangeArrowheads="1"/>
              </p:cNvSpPr>
              <p:nvPr/>
            </p:nvSpPr>
            <p:spPr bwMode="auto">
              <a:xfrm rot="-585453">
                <a:off x="5069" y="19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7" name="Oval 373"/>
              <p:cNvSpPr>
                <a:spLocks noChangeAspect="1" noChangeArrowheads="1"/>
              </p:cNvSpPr>
              <p:nvPr/>
            </p:nvSpPr>
            <p:spPr bwMode="auto">
              <a:xfrm>
                <a:off x="4889" y="196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8" name="Oval 374"/>
              <p:cNvSpPr>
                <a:spLocks noChangeAspect="1" noChangeArrowheads="1"/>
              </p:cNvSpPr>
              <p:nvPr/>
            </p:nvSpPr>
            <p:spPr bwMode="auto">
              <a:xfrm>
                <a:off x="4987" y="192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9" name="Oval 375"/>
              <p:cNvSpPr>
                <a:spLocks noChangeAspect="1" noChangeArrowheads="1"/>
              </p:cNvSpPr>
              <p:nvPr/>
            </p:nvSpPr>
            <p:spPr bwMode="auto">
              <a:xfrm rot="-1472264">
                <a:off x="4785"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0" name="Oval 376"/>
              <p:cNvSpPr>
                <a:spLocks noChangeAspect="1" noChangeArrowheads="1"/>
              </p:cNvSpPr>
              <p:nvPr/>
            </p:nvSpPr>
            <p:spPr bwMode="auto">
              <a:xfrm>
                <a:off x="5082" y="18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0121" name="Group 377"/>
              <p:cNvGrpSpPr>
                <a:grpSpLocks noChangeAspect="1"/>
              </p:cNvGrpSpPr>
              <p:nvPr/>
            </p:nvGrpSpPr>
            <p:grpSpPr bwMode="auto">
              <a:xfrm>
                <a:off x="4876" y="1781"/>
                <a:ext cx="293" cy="182"/>
                <a:chOff x="3437" y="2886"/>
                <a:chExt cx="293" cy="182"/>
              </a:xfrm>
            </p:grpSpPr>
            <p:sp>
              <p:nvSpPr>
                <p:cNvPr id="160122" name="Oval 378"/>
                <p:cNvSpPr>
                  <a:spLocks noChangeAspect="1" noChangeArrowheads="1"/>
                </p:cNvSpPr>
                <p:nvPr/>
              </p:nvSpPr>
              <p:spPr bwMode="auto">
                <a:xfrm>
                  <a:off x="3437" y="29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3" name="Oval 379"/>
                <p:cNvSpPr>
                  <a:spLocks noChangeAspect="1" noChangeArrowheads="1"/>
                </p:cNvSpPr>
                <p:nvPr/>
              </p:nvSpPr>
              <p:spPr bwMode="auto">
                <a:xfrm>
                  <a:off x="3535" y="29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4" name="Oval 380"/>
                <p:cNvSpPr>
                  <a:spLocks noChangeAspect="1" noChangeArrowheads="1"/>
                </p:cNvSpPr>
                <p:nvPr/>
              </p:nvSpPr>
              <p:spPr bwMode="auto">
                <a:xfrm>
                  <a:off x="3630" y="288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nvGrpSpPr>
              <p:cNvPr id="160125" name="Group 381"/>
              <p:cNvGrpSpPr>
                <a:grpSpLocks noChangeAspect="1"/>
              </p:cNvGrpSpPr>
              <p:nvPr/>
            </p:nvGrpSpPr>
            <p:grpSpPr bwMode="auto">
              <a:xfrm>
                <a:off x="4894" y="2085"/>
                <a:ext cx="293" cy="182"/>
                <a:chOff x="3437" y="2886"/>
                <a:chExt cx="293" cy="182"/>
              </a:xfrm>
            </p:grpSpPr>
            <p:sp>
              <p:nvSpPr>
                <p:cNvPr id="160126" name="Oval 382"/>
                <p:cNvSpPr>
                  <a:spLocks noChangeAspect="1" noChangeArrowheads="1"/>
                </p:cNvSpPr>
                <p:nvPr/>
              </p:nvSpPr>
              <p:spPr bwMode="auto">
                <a:xfrm>
                  <a:off x="3437" y="29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7" name="Oval 383"/>
                <p:cNvSpPr>
                  <a:spLocks noChangeAspect="1" noChangeArrowheads="1"/>
                </p:cNvSpPr>
                <p:nvPr/>
              </p:nvSpPr>
              <p:spPr bwMode="auto">
                <a:xfrm>
                  <a:off x="3535" y="29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8" name="Oval 384"/>
                <p:cNvSpPr>
                  <a:spLocks noChangeAspect="1" noChangeArrowheads="1"/>
                </p:cNvSpPr>
                <p:nvPr/>
              </p:nvSpPr>
              <p:spPr bwMode="auto">
                <a:xfrm>
                  <a:off x="3630" y="288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129" name="Oval 385"/>
              <p:cNvSpPr>
                <a:spLocks noChangeAspect="1" noChangeArrowheads="1"/>
              </p:cNvSpPr>
              <p:nvPr/>
            </p:nvSpPr>
            <p:spPr bwMode="auto">
              <a:xfrm>
                <a:off x="4894" y="22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0" name="Oval 386"/>
              <p:cNvSpPr>
                <a:spLocks noChangeAspect="1" noChangeArrowheads="1"/>
              </p:cNvSpPr>
              <p:nvPr/>
            </p:nvSpPr>
            <p:spPr bwMode="auto">
              <a:xfrm>
                <a:off x="4992" y="223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1" name="Oval 387"/>
              <p:cNvSpPr>
                <a:spLocks noChangeAspect="1" noChangeArrowheads="1"/>
              </p:cNvSpPr>
              <p:nvPr/>
            </p:nvSpPr>
            <p:spPr bwMode="auto">
              <a:xfrm>
                <a:off x="5087" y="21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2" name="Oval 388"/>
              <p:cNvSpPr>
                <a:spLocks noChangeAspect="1" noChangeArrowheads="1"/>
              </p:cNvSpPr>
              <p:nvPr/>
            </p:nvSpPr>
            <p:spPr bwMode="auto">
              <a:xfrm>
                <a:off x="5375" y="301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3" name="Oval 389"/>
              <p:cNvSpPr>
                <a:spLocks noChangeAspect="1" noChangeArrowheads="1"/>
              </p:cNvSpPr>
              <p:nvPr/>
            </p:nvSpPr>
            <p:spPr bwMode="auto">
              <a:xfrm>
                <a:off x="5420" y="291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4" name="Oval 390"/>
              <p:cNvSpPr>
                <a:spLocks noChangeAspect="1" noChangeArrowheads="1"/>
              </p:cNvSpPr>
              <p:nvPr/>
            </p:nvSpPr>
            <p:spPr bwMode="auto">
              <a:xfrm>
                <a:off x="5275"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5" name="Oval 391"/>
              <p:cNvSpPr>
                <a:spLocks noChangeAspect="1" noChangeArrowheads="1"/>
              </p:cNvSpPr>
              <p:nvPr/>
            </p:nvSpPr>
            <p:spPr bwMode="auto">
              <a:xfrm>
                <a:off x="5071"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6" name="Oval 392"/>
              <p:cNvSpPr>
                <a:spLocks noChangeAspect="1" noChangeArrowheads="1"/>
              </p:cNvSpPr>
              <p:nvPr/>
            </p:nvSpPr>
            <p:spPr bwMode="auto">
              <a:xfrm>
                <a:off x="5012" y="26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7" name="Oval 393"/>
              <p:cNvSpPr>
                <a:spLocks noChangeAspect="1" noChangeArrowheads="1"/>
              </p:cNvSpPr>
              <p:nvPr/>
            </p:nvSpPr>
            <p:spPr bwMode="auto">
              <a:xfrm>
                <a:off x="5057" y="256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8" name="Oval 394"/>
              <p:cNvSpPr>
                <a:spLocks noChangeAspect="1" noChangeArrowheads="1"/>
              </p:cNvSpPr>
              <p:nvPr/>
            </p:nvSpPr>
            <p:spPr bwMode="auto">
              <a:xfrm>
                <a:off x="5066" y="23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9" name="Oval 395"/>
              <p:cNvSpPr>
                <a:spLocks noChangeAspect="1" noChangeArrowheads="1"/>
              </p:cNvSpPr>
              <p:nvPr/>
            </p:nvSpPr>
            <p:spPr bwMode="auto">
              <a:xfrm>
                <a:off x="4973"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0" name="Oval 396"/>
              <p:cNvSpPr>
                <a:spLocks noChangeAspect="1" noChangeArrowheads="1"/>
              </p:cNvSpPr>
              <p:nvPr/>
            </p:nvSpPr>
            <p:spPr bwMode="auto">
              <a:xfrm>
                <a:off x="5220" y="3237"/>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1" name="Oval 397"/>
              <p:cNvSpPr>
                <a:spLocks noChangeAspect="1" noChangeArrowheads="1"/>
              </p:cNvSpPr>
              <p:nvPr/>
            </p:nvSpPr>
            <p:spPr bwMode="auto">
              <a:xfrm>
                <a:off x="4667"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2" name="Oval 398"/>
              <p:cNvSpPr>
                <a:spLocks noChangeAspect="1" noChangeArrowheads="1"/>
              </p:cNvSpPr>
              <p:nvPr/>
            </p:nvSpPr>
            <p:spPr bwMode="auto">
              <a:xfrm>
                <a:off x="4604"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3" name="Oval 399"/>
              <p:cNvSpPr>
                <a:spLocks noChangeAspect="1" noChangeArrowheads="1"/>
              </p:cNvSpPr>
              <p:nvPr/>
            </p:nvSpPr>
            <p:spPr bwMode="auto">
              <a:xfrm>
                <a:off x="4921"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4" name="Oval 400"/>
              <p:cNvSpPr>
                <a:spLocks noChangeAspect="1" noChangeArrowheads="1"/>
              </p:cNvSpPr>
              <p:nvPr/>
            </p:nvSpPr>
            <p:spPr bwMode="auto">
              <a:xfrm>
                <a:off x="4967"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5" name="Oval 401"/>
              <p:cNvSpPr>
                <a:spLocks noChangeAspect="1" noChangeArrowheads="1"/>
              </p:cNvSpPr>
              <p:nvPr/>
            </p:nvSpPr>
            <p:spPr bwMode="auto">
              <a:xfrm>
                <a:off x="5171" y="278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6" name="Oval 402"/>
              <p:cNvSpPr>
                <a:spLocks noChangeAspect="1" noChangeArrowheads="1"/>
              </p:cNvSpPr>
              <p:nvPr/>
            </p:nvSpPr>
            <p:spPr bwMode="auto">
              <a:xfrm>
                <a:off x="5368" y="282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7" name="Oval 403"/>
              <p:cNvSpPr>
                <a:spLocks noChangeAspect="1" noChangeArrowheads="1"/>
              </p:cNvSpPr>
              <p:nvPr/>
            </p:nvSpPr>
            <p:spPr bwMode="auto">
              <a:xfrm>
                <a:off x="5182"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8" name="Oval 404"/>
              <p:cNvSpPr>
                <a:spLocks noChangeAspect="1" noChangeArrowheads="1"/>
              </p:cNvSpPr>
              <p:nvPr/>
            </p:nvSpPr>
            <p:spPr bwMode="auto">
              <a:xfrm>
                <a:off x="5016"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9" name="Oval 405"/>
              <p:cNvSpPr>
                <a:spLocks noChangeAspect="1" noChangeArrowheads="1"/>
              </p:cNvSpPr>
              <p:nvPr/>
            </p:nvSpPr>
            <p:spPr bwMode="auto">
              <a:xfrm>
                <a:off x="5422"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0" name="Oval 406"/>
              <p:cNvSpPr>
                <a:spLocks noChangeAspect="1" noChangeArrowheads="1"/>
              </p:cNvSpPr>
              <p:nvPr/>
            </p:nvSpPr>
            <p:spPr bwMode="auto">
              <a:xfrm>
                <a:off x="5080"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1" name="Oval 407"/>
              <p:cNvSpPr>
                <a:spLocks noChangeAspect="1" noChangeArrowheads="1"/>
              </p:cNvSpPr>
              <p:nvPr/>
            </p:nvSpPr>
            <p:spPr bwMode="auto">
              <a:xfrm>
                <a:off x="4572" y="31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2" name="Oval 408"/>
              <p:cNvSpPr>
                <a:spLocks noChangeAspect="1" noChangeArrowheads="1"/>
              </p:cNvSpPr>
              <p:nvPr/>
            </p:nvSpPr>
            <p:spPr bwMode="auto">
              <a:xfrm>
                <a:off x="4513" y="31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3" name="Oval 409"/>
              <p:cNvSpPr>
                <a:spLocks noChangeAspect="1" noChangeArrowheads="1"/>
              </p:cNvSpPr>
              <p:nvPr/>
            </p:nvSpPr>
            <p:spPr bwMode="auto">
              <a:xfrm>
                <a:off x="5118"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4" name="Oval 410"/>
              <p:cNvSpPr>
                <a:spLocks noChangeAspect="1" noChangeArrowheads="1"/>
              </p:cNvSpPr>
              <p:nvPr/>
            </p:nvSpPr>
            <p:spPr bwMode="auto">
              <a:xfrm>
                <a:off x="4876"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5" name="Oval 411"/>
              <p:cNvSpPr>
                <a:spLocks noChangeAspect="1" noChangeArrowheads="1"/>
              </p:cNvSpPr>
              <p:nvPr/>
            </p:nvSpPr>
            <p:spPr bwMode="auto">
              <a:xfrm>
                <a:off x="4772" y="305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6" name="Oval 412"/>
              <p:cNvSpPr>
                <a:spLocks noChangeAspect="1" noChangeArrowheads="1"/>
              </p:cNvSpPr>
              <p:nvPr/>
            </p:nvSpPr>
            <p:spPr bwMode="auto">
              <a:xfrm>
                <a:off x="5284"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7" name="Oval 413"/>
              <p:cNvSpPr>
                <a:spLocks noChangeAspect="1" noChangeArrowheads="1"/>
              </p:cNvSpPr>
              <p:nvPr/>
            </p:nvSpPr>
            <p:spPr bwMode="auto">
              <a:xfrm>
                <a:off x="4810"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8" name="Oval 414"/>
              <p:cNvSpPr>
                <a:spLocks noChangeAspect="1" noChangeArrowheads="1"/>
              </p:cNvSpPr>
              <p:nvPr/>
            </p:nvSpPr>
            <p:spPr bwMode="auto">
              <a:xfrm>
                <a:off x="5375" y="337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9" name="Oval 415"/>
              <p:cNvSpPr>
                <a:spLocks noChangeAspect="1" noChangeArrowheads="1"/>
              </p:cNvSpPr>
              <p:nvPr/>
            </p:nvSpPr>
            <p:spPr bwMode="auto">
              <a:xfrm>
                <a:off x="4980"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0" name="Oval 416"/>
              <p:cNvSpPr>
                <a:spLocks noChangeAspect="1" noChangeArrowheads="1"/>
              </p:cNvSpPr>
              <p:nvPr/>
            </p:nvSpPr>
            <p:spPr bwMode="auto">
              <a:xfrm>
                <a:off x="4914"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1" name="Oval 417"/>
              <p:cNvSpPr>
                <a:spLocks noChangeAspect="1" noChangeArrowheads="1"/>
              </p:cNvSpPr>
              <p:nvPr/>
            </p:nvSpPr>
            <p:spPr bwMode="auto">
              <a:xfrm>
                <a:off x="5465" y="33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2" name="Oval 418"/>
              <p:cNvSpPr>
                <a:spLocks noChangeAspect="1" noChangeArrowheads="1"/>
              </p:cNvSpPr>
              <p:nvPr/>
            </p:nvSpPr>
            <p:spPr bwMode="auto">
              <a:xfrm>
                <a:off x="5284" y="341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3" name="Oval 419"/>
              <p:cNvSpPr>
                <a:spLocks noChangeAspect="1" noChangeArrowheads="1"/>
              </p:cNvSpPr>
              <p:nvPr/>
            </p:nvSpPr>
            <p:spPr bwMode="auto">
              <a:xfrm>
                <a:off x="4894"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4" name="Oval 420"/>
              <p:cNvSpPr>
                <a:spLocks noChangeAspect="1" noChangeArrowheads="1"/>
              </p:cNvSpPr>
              <p:nvPr/>
            </p:nvSpPr>
            <p:spPr bwMode="auto">
              <a:xfrm>
                <a:off x="5322"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5" name="Oval 421"/>
              <p:cNvSpPr>
                <a:spLocks noChangeAspect="1" noChangeArrowheads="1"/>
              </p:cNvSpPr>
              <p:nvPr/>
            </p:nvSpPr>
            <p:spPr bwMode="auto">
              <a:xfrm>
                <a:off x="4708"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6" name="Oval 422"/>
              <p:cNvSpPr>
                <a:spLocks noChangeAspect="1" noChangeArrowheads="1"/>
              </p:cNvSpPr>
              <p:nvPr/>
            </p:nvSpPr>
            <p:spPr bwMode="auto">
              <a:xfrm>
                <a:off x="4998"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7" name="Oval 423"/>
              <p:cNvSpPr>
                <a:spLocks noChangeAspect="1" noChangeArrowheads="1"/>
              </p:cNvSpPr>
              <p:nvPr/>
            </p:nvSpPr>
            <p:spPr bwMode="auto">
              <a:xfrm>
                <a:off x="5193" y="34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8" name="Oval 424"/>
              <p:cNvSpPr>
                <a:spLocks noChangeAspect="1" noChangeArrowheads="1"/>
              </p:cNvSpPr>
              <p:nvPr/>
            </p:nvSpPr>
            <p:spPr bwMode="auto">
              <a:xfrm>
                <a:off x="5103"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169" name="Text Box 425"/>
            <p:cNvSpPr txBox="1">
              <a:spLocks noChangeAspect="1" noChangeArrowheads="1"/>
            </p:cNvSpPr>
            <p:nvPr/>
          </p:nvSpPr>
          <p:spPr bwMode="auto">
            <a:xfrm>
              <a:off x="4103" y="3522"/>
              <a:ext cx="428"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sz="1600" b="1" dirty="0">
                  <a:latin typeface="Verdana" panose="020B0604030504040204" pitchFamily="34" charset="0"/>
                  <a:ea typeface="Verdana" panose="020B0604030504040204" pitchFamily="34" charset="0"/>
                  <a:cs typeface="Verdana" panose="020B0604030504040204" pitchFamily="34" charset="0"/>
                </a:rPr>
                <a:t>NH</a:t>
              </a:r>
              <a:r>
                <a:rPr lang="en-GB" altLang="en-US" sz="1600" b="1" baseline="-25000" dirty="0">
                  <a:latin typeface="Verdana" panose="020B0604030504040204" pitchFamily="34" charset="0"/>
                  <a:ea typeface="Verdana" panose="020B0604030504040204" pitchFamily="34" charset="0"/>
                  <a:cs typeface="Verdana" panose="020B0604030504040204" pitchFamily="34" charset="0"/>
                </a:rPr>
                <a:t>2</a:t>
              </a:r>
            </a:p>
          </p:txBody>
        </p:sp>
        <p:sp>
          <p:nvSpPr>
            <p:cNvPr id="160170" name="Line 426"/>
            <p:cNvSpPr>
              <a:spLocks noChangeAspect="1" noChangeShapeType="1"/>
            </p:cNvSpPr>
            <p:nvPr/>
          </p:nvSpPr>
          <p:spPr bwMode="auto">
            <a:xfrm flipH="1">
              <a:off x="4337" y="846"/>
              <a:ext cx="20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60171" name="Text Box 427"/>
            <p:cNvSpPr txBox="1">
              <a:spLocks noChangeAspect="1" noChangeArrowheads="1"/>
            </p:cNvSpPr>
            <p:nvPr/>
          </p:nvSpPr>
          <p:spPr bwMode="auto">
            <a:xfrm>
              <a:off x="4543" y="726"/>
              <a:ext cx="91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N-glycan</a:t>
              </a:r>
            </a:p>
          </p:txBody>
        </p:sp>
        <p:sp>
          <p:nvSpPr>
            <p:cNvPr id="160172" name="Text Box 428"/>
            <p:cNvSpPr txBox="1">
              <a:spLocks noChangeAspect="1" noChangeArrowheads="1"/>
            </p:cNvSpPr>
            <p:nvPr/>
          </p:nvSpPr>
          <p:spPr bwMode="auto">
            <a:xfrm>
              <a:off x="4368" y="3368"/>
              <a:ext cx="583"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sz="1600" b="1" dirty="0">
                  <a:latin typeface="Verdana" panose="020B0604030504040204" pitchFamily="34" charset="0"/>
                  <a:ea typeface="Verdana" panose="020B0604030504040204" pitchFamily="34" charset="0"/>
                  <a:cs typeface="Verdana" panose="020B0604030504040204" pitchFamily="34" charset="0"/>
                </a:rPr>
                <a:t>COOH</a:t>
              </a:r>
            </a:p>
          </p:txBody>
        </p:sp>
        <p:sp>
          <p:nvSpPr>
            <p:cNvPr id="160173" name="Oval 429"/>
            <p:cNvSpPr>
              <a:spLocks noChangeAspect="1" noChangeArrowheads="1"/>
            </p:cNvSpPr>
            <p:nvPr/>
          </p:nvSpPr>
          <p:spPr bwMode="auto">
            <a:xfrm>
              <a:off x="2069" y="3032"/>
              <a:ext cx="91" cy="84"/>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74" name="Text Box 430"/>
            <p:cNvSpPr txBox="1">
              <a:spLocks noChangeAspect="1" noChangeArrowheads="1"/>
            </p:cNvSpPr>
            <p:nvPr/>
          </p:nvSpPr>
          <p:spPr bwMode="auto">
            <a:xfrm>
              <a:off x="2331" y="2801"/>
              <a:ext cx="888" cy="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endParaRPr lang="en-GB" altLang="en-US" b="1" baseline="30000" dirty="0">
                <a:latin typeface="Verdana" panose="020B0604030504040204" pitchFamily="34" charset="0"/>
                <a:ea typeface="Verdana" panose="020B0604030504040204" pitchFamily="34" charset="0"/>
                <a:cs typeface="Verdana" panose="020B0604030504040204" pitchFamily="34" charset="0"/>
              </a:endParaRPr>
            </a:p>
            <a:p>
              <a:pPr algn="ctr"/>
              <a:r>
                <a:rPr lang="en-GB" altLang="en-US" b="1" dirty="0">
                  <a:latin typeface="Verdana" panose="020B0604030504040204" pitchFamily="34" charset="0"/>
                  <a:ea typeface="Verdana" panose="020B0604030504040204" pitchFamily="34" charset="0"/>
                  <a:cs typeface="Verdana" panose="020B0604030504040204" pitchFamily="34" charset="0"/>
                </a:rPr>
                <a:t>Asp/</a:t>
              </a:r>
              <a:r>
                <a:rPr lang="en-GB" altLang="en-US" b="1" dirty="0" err="1">
                  <a:latin typeface="Verdana" panose="020B0604030504040204" pitchFamily="34" charset="0"/>
                  <a:ea typeface="Verdana" panose="020B0604030504040204" pitchFamily="34" charset="0"/>
                  <a:cs typeface="Verdana" panose="020B0604030504040204" pitchFamily="34" charset="0"/>
                </a:rPr>
                <a:t>Asn</a:t>
              </a: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gn="ctr"/>
              <a:r>
                <a:rPr lang="en-GB" altLang="en-US" b="1" dirty="0">
                  <a:latin typeface="Verdana" panose="020B0604030504040204" pitchFamily="34" charset="0"/>
                  <a:ea typeface="Verdana" panose="020B0604030504040204" pitchFamily="34" charset="0"/>
                  <a:cs typeface="Verdana" panose="020B0604030504040204" pitchFamily="34" charset="0"/>
                </a:rPr>
                <a:t>280</a:t>
              </a:r>
            </a:p>
          </p:txBody>
        </p:sp>
      </p:grpSp>
      <p:sp>
        <p:nvSpPr>
          <p:cNvPr id="160175" name="Text Box 431"/>
          <p:cNvSpPr txBox="1">
            <a:spLocks noChangeAspect="1" noChangeArrowheads="1"/>
          </p:cNvSpPr>
          <p:nvPr/>
        </p:nvSpPr>
        <p:spPr bwMode="auto">
          <a:xfrm>
            <a:off x="-27223" y="20862"/>
            <a:ext cx="473078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Based on a diagram from Wester </a:t>
            </a:r>
            <a:r>
              <a:rPr lang="en-GB" altLang="en-US" sz="1600" b="1" i="1" dirty="0">
                <a:latin typeface="Verdana" panose="020B0604030504040204" pitchFamily="34" charset="0"/>
                <a:ea typeface="Verdana" panose="020B0604030504040204" pitchFamily="34" charset="0"/>
                <a:cs typeface="Verdana" panose="020B0604030504040204" pitchFamily="34" charset="0"/>
              </a:rPr>
              <a:t>et al</a:t>
            </a:r>
            <a:r>
              <a:rPr lang="en-GB" altLang="en-US" sz="1600" b="1" baseline="30000" dirty="0">
                <a:latin typeface="Verdana" panose="020B0604030504040204" pitchFamily="34" charset="0"/>
                <a:ea typeface="Verdana" panose="020B0604030504040204" pitchFamily="34" charset="0"/>
                <a:cs typeface="Verdana" panose="020B0604030504040204" pitchFamily="34" charset="0"/>
              </a:rPr>
              <a:t>9</a:t>
            </a:r>
            <a:r>
              <a:rPr lang="en-GB" altLang="en-US" sz="1600" b="1" dirty="0">
                <a:latin typeface="Verdana" panose="020B0604030504040204" pitchFamily="34" charset="0"/>
                <a:ea typeface="Verdana" panose="020B0604030504040204" pitchFamily="34" charset="0"/>
                <a:cs typeface="Verdana" panose="020B0604030504040204" pitchFamily="34" charset="0"/>
              </a:rPr>
              <a:t>.</a:t>
            </a:r>
          </a:p>
        </p:txBody>
      </p:sp>
      <p:sp>
        <p:nvSpPr>
          <p:cNvPr id="160176" name="Line 432"/>
          <p:cNvSpPr>
            <a:spLocks noChangeAspect="1" noChangeShapeType="1"/>
          </p:cNvSpPr>
          <p:nvPr/>
        </p:nvSpPr>
        <p:spPr bwMode="auto">
          <a:xfrm flipH="1">
            <a:off x="4799521" y="4317124"/>
            <a:ext cx="2222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nvGrpSpPr>
          <p:cNvPr id="433" name="Group 432"/>
          <p:cNvGrpSpPr/>
          <p:nvPr/>
        </p:nvGrpSpPr>
        <p:grpSpPr>
          <a:xfrm>
            <a:off x="0" y="5607698"/>
            <a:ext cx="12192000" cy="1250302"/>
            <a:chOff x="0" y="5607698"/>
            <a:chExt cx="12192000" cy="1250302"/>
          </a:xfrm>
        </p:grpSpPr>
        <p:sp>
          <p:nvSpPr>
            <p:cNvPr id="434" name="Rectangle 43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435" name="Oval 43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36" name="Group 7"/>
            <p:cNvGrpSpPr>
              <a:grpSpLocks noChangeAspect="1"/>
            </p:cNvGrpSpPr>
            <p:nvPr/>
          </p:nvGrpSpPr>
          <p:grpSpPr bwMode="auto">
            <a:xfrm>
              <a:off x="1446003" y="6071153"/>
              <a:ext cx="463617" cy="516607"/>
              <a:chOff x="2839" y="1944"/>
              <a:chExt cx="596" cy="664"/>
            </a:xfrm>
          </p:grpSpPr>
          <p:sp>
            <p:nvSpPr>
              <p:cNvPr id="70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1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20" name="AutoShape 20"/>
              <p:cNvCxnSpPr>
                <a:cxnSpLocks noChangeAspect="1" noChangeShapeType="1"/>
                <a:stCxn id="719" idx="3"/>
                <a:endCxn id="71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1" name="AutoShape 21"/>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2" name="AutoShape 22"/>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3" name="AutoShape 23"/>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4" name="AutoShape 24"/>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5" name="AutoShape 25"/>
              <p:cNvCxnSpPr>
                <a:cxnSpLocks noChangeAspect="1" noChangeShapeType="1"/>
                <a:stCxn id="713" idx="3"/>
                <a:endCxn id="71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6" name="AutoShape 26"/>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 name="AutoShape 27"/>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8" name="AutoShape 28"/>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1" name="AutoShape 31"/>
              <p:cNvCxnSpPr>
                <a:cxnSpLocks noChangeAspect="1" noChangeShapeType="1"/>
                <a:stCxn id="713" idx="1"/>
                <a:endCxn id="71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37" name="Group 397"/>
            <p:cNvGrpSpPr>
              <a:grpSpLocks noChangeAspect="1"/>
            </p:cNvGrpSpPr>
            <p:nvPr/>
          </p:nvGrpSpPr>
          <p:grpSpPr bwMode="auto">
            <a:xfrm>
              <a:off x="1982621" y="5735053"/>
              <a:ext cx="1024036" cy="1019723"/>
              <a:chOff x="3600" y="1632"/>
              <a:chExt cx="1594" cy="1587"/>
            </a:xfrm>
          </p:grpSpPr>
          <p:sp>
            <p:nvSpPr>
              <p:cNvPr id="43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4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55" name="AutoShape 143"/>
              <p:cNvCxnSpPr>
                <a:cxnSpLocks noChangeAspect="1" noChangeShapeType="1"/>
                <a:stCxn id="462" idx="0"/>
                <a:endCxn id="45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5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64" name="AutoShape 152"/>
              <p:cNvCxnSpPr>
                <a:cxnSpLocks noChangeAspect="1" noChangeShapeType="1"/>
                <a:stCxn id="463" idx="3"/>
                <a:endCxn id="46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5" name="AutoShape 153"/>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 name="AutoShape 154"/>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7" name="AutoShape 155"/>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8" name="AutoShape 156"/>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9" name="AutoShape 157"/>
              <p:cNvCxnSpPr>
                <a:cxnSpLocks noChangeAspect="1" noChangeShapeType="1"/>
                <a:stCxn id="457" idx="3"/>
                <a:endCxn id="45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0" name="AutoShape 158"/>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1" name="AutoShape 159"/>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2" name="AutoShape 160"/>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5" name="AutoShape 163"/>
              <p:cNvCxnSpPr>
                <a:cxnSpLocks noChangeAspect="1" noChangeShapeType="1"/>
                <a:stCxn id="457" idx="1"/>
                <a:endCxn id="45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503" name="AutoShape 191"/>
              <p:cNvCxnSpPr>
                <a:cxnSpLocks noChangeAspect="1" noChangeShapeType="1"/>
                <a:stCxn id="512" idx="0"/>
                <a:endCxn id="50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0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14" name="AutoShape 202"/>
              <p:cNvCxnSpPr>
                <a:cxnSpLocks noChangeAspect="1" noChangeShapeType="1"/>
                <a:stCxn id="513" idx="3"/>
                <a:endCxn id="51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5" name="AutoShape 203"/>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6" name="AutoShape 204"/>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7" name="AutoShape 205"/>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8" name="AutoShape 206"/>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9" name="AutoShape 207"/>
              <p:cNvCxnSpPr>
                <a:cxnSpLocks noChangeAspect="1" noChangeShapeType="1"/>
                <a:stCxn id="506" idx="3"/>
                <a:endCxn id="50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0" name="AutoShape 208"/>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1" name="AutoShape 209"/>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2" name="AutoShape 210"/>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5" name="AutoShape 213"/>
              <p:cNvCxnSpPr>
                <a:cxnSpLocks noChangeAspect="1" noChangeShapeType="1"/>
                <a:stCxn id="506" idx="1"/>
                <a:endCxn id="50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53" name="AutoShape 241"/>
              <p:cNvCxnSpPr>
                <a:cxnSpLocks noChangeAspect="1" noChangeShapeType="1"/>
                <a:stCxn id="562" idx="0"/>
                <a:endCxn id="55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5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64" name="AutoShape 252"/>
              <p:cNvCxnSpPr>
                <a:cxnSpLocks noChangeAspect="1" noChangeShapeType="1"/>
                <a:stCxn id="563" idx="3"/>
                <a:endCxn id="56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253"/>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254"/>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255"/>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8" name="AutoShape 256"/>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9" name="AutoShape 257"/>
              <p:cNvCxnSpPr>
                <a:cxnSpLocks noChangeAspect="1" noChangeShapeType="1"/>
                <a:stCxn id="556" idx="3"/>
                <a:endCxn id="55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0" name="AutoShape 258"/>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1" name="AutoShape 259"/>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2" name="AutoShape 260"/>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5" name="AutoShape 263"/>
              <p:cNvCxnSpPr>
                <a:cxnSpLocks noChangeAspect="1" noChangeShapeType="1"/>
                <a:stCxn id="556" idx="1"/>
                <a:endCxn id="55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603" name="AutoShape 291"/>
              <p:cNvCxnSpPr>
                <a:cxnSpLocks noChangeAspect="1" noChangeShapeType="1"/>
                <a:stCxn id="612" idx="0"/>
                <a:endCxn id="60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0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14" name="AutoShape 302"/>
              <p:cNvCxnSpPr>
                <a:cxnSpLocks noChangeAspect="1" noChangeShapeType="1"/>
                <a:stCxn id="613" idx="3"/>
                <a:endCxn id="61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5" name="AutoShape 303"/>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6" name="AutoShape 304"/>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7" name="AutoShape 305"/>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8" name="AutoShape 306"/>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9" name="AutoShape 307"/>
              <p:cNvCxnSpPr>
                <a:cxnSpLocks noChangeAspect="1" noChangeShapeType="1"/>
                <a:stCxn id="606" idx="3"/>
                <a:endCxn id="60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0" name="AutoShape 308"/>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1" name="AutoShape 309"/>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2" name="AutoShape 310"/>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5" name="AutoShape 313"/>
              <p:cNvCxnSpPr>
                <a:cxnSpLocks noChangeAspect="1" noChangeShapeType="1"/>
                <a:stCxn id="606" idx="1"/>
                <a:endCxn id="60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2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53" name="AutoShape 341"/>
              <p:cNvCxnSpPr>
                <a:cxnSpLocks noChangeAspect="1" noChangeShapeType="1"/>
                <a:stCxn id="662" idx="0"/>
                <a:endCxn id="65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5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64" name="AutoShape 352"/>
              <p:cNvCxnSpPr>
                <a:cxnSpLocks noChangeAspect="1" noChangeShapeType="1"/>
                <a:stCxn id="663" idx="3"/>
                <a:endCxn id="66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5" name="AutoShape 353"/>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6" name="AutoShape 354"/>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7" name="AutoShape 355"/>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8" name="AutoShape 356"/>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9" name="AutoShape 357"/>
              <p:cNvCxnSpPr>
                <a:cxnSpLocks noChangeAspect="1" noChangeShapeType="1"/>
                <a:stCxn id="656" idx="3"/>
                <a:endCxn id="65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0" name="AutoShape 358"/>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1" name="AutoShape 359"/>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2" name="AutoShape 360"/>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5" name="AutoShape 363"/>
              <p:cNvCxnSpPr>
                <a:cxnSpLocks noChangeAspect="1" noChangeShapeType="1"/>
                <a:stCxn id="656" idx="1"/>
                <a:endCxn id="65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70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70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40869240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70" name="Group 2"/>
          <p:cNvGrpSpPr>
            <a:grpSpLocks/>
          </p:cNvGrpSpPr>
          <p:nvPr/>
        </p:nvGrpSpPr>
        <p:grpSpPr bwMode="auto">
          <a:xfrm>
            <a:off x="1669128" y="870181"/>
            <a:ext cx="8913833" cy="4203700"/>
            <a:chOff x="120" y="925"/>
            <a:chExt cx="6082" cy="2648"/>
          </a:xfrm>
        </p:grpSpPr>
        <p:sp>
          <p:nvSpPr>
            <p:cNvPr id="160771" name="Line 2"/>
            <p:cNvSpPr>
              <a:spLocks noChangeShapeType="1"/>
            </p:cNvSpPr>
            <p:nvPr/>
          </p:nvSpPr>
          <p:spPr bwMode="auto">
            <a:xfrm>
              <a:off x="302" y="2124"/>
              <a:ext cx="5460" cy="0"/>
            </a:xfrm>
            <a:prstGeom prst="line">
              <a:avLst/>
            </a:prstGeom>
            <a:noFill/>
            <a:ln w="31750">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2" name="Line 3"/>
            <p:cNvSpPr>
              <a:spLocks noChangeShapeType="1"/>
            </p:cNvSpPr>
            <p:nvPr/>
          </p:nvSpPr>
          <p:spPr bwMode="auto">
            <a:xfrm>
              <a:off x="302" y="2940"/>
              <a:ext cx="5460" cy="0"/>
            </a:xfrm>
            <a:prstGeom prst="line">
              <a:avLst/>
            </a:prstGeom>
            <a:noFill/>
            <a:ln w="31750">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3" name="Line 4"/>
            <p:cNvSpPr>
              <a:spLocks noChangeShapeType="1"/>
            </p:cNvSpPr>
            <p:nvPr/>
          </p:nvSpPr>
          <p:spPr bwMode="auto">
            <a:xfrm flipV="1">
              <a:off x="1030" y="1644"/>
              <a:ext cx="0" cy="1632"/>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4" name="Arc 5"/>
            <p:cNvSpPr>
              <a:spLocks noChangeAspect="1"/>
            </p:cNvSpPr>
            <p:nvPr/>
          </p:nvSpPr>
          <p:spPr bwMode="auto">
            <a:xfrm rot="10800000">
              <a:off x="569" y="3248"/>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5" name="Arc 6"/>
            <p:cNvSpPr>
              <a:spLocks noChangeAspect="1"/>
            </p:cNvSpPr>
            <p:nvPr/>
          </p:nvSpPr>
          <p:spPr bwMode="auto">
            <a:xfrm>
              <a:off x="1030" y="1457"/>
              <a:ext cx="459"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6" name="Line 7"/>
            <p:cNvSpPr>
              <a:spLocks noChangeShapeType="1"/>
            </p:cNvSpPr>
            <p:nvPr/>
          </p:nvSpPr>
          <p:spPr bwMode="auto">
            <a:xfrm>
              <a:off x="1490" y="1644"/>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7" name="Arc 8"/>
            <p:cNvSpPr>
              <a:spLocks noChangeAspect="1"/>
            </p:cNvSpPr>
            <p:nvPr/>
          </p:nvSpPr>
          <p:spPr bwMode="auto">
            <a:xfrm rot="10800000">
              <a:off x="1490" y="3303"/>
              <a:ext cx="460"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8" name="Line 9"/>
            <p:cNvSpPr>
              <a:spLocks noChangeShapeType="1"/>
            </p:cNvSpPr>
            <p:nvPr/>
          </p:nvSpPr>
          <p:spPr bwMode="auto">
            <a:xfrm flipV="1">
              <a:off x="1952" y="1650"/>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9" name="Arc 10"/>
            <p:cNvSpPr>
              <a:spLocks noChangeAspect="1"/>
            </p:cNvSpPr>
            <p:nvPr/>
          </p:nvSpPr>
          <p:spPr bwMode="auto">
            <a:xfrm>
              <a:off x="1952" y="1464"/>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0" name="Line 11"/>
            <p:cNvSpPr>
              <a:spLocks noChangeShapeType="1"/>
            </p:cNvSpPr>
            <p:nvPr/>
          </p:nvSpPr>
          <p:spPr bwMode="auto">
            <a:xfrm>
              <a:off x="2411" y="1644"/>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1" name="Arc 12"/>
            <p:cNvSpPr>
              <a:spLocks noChangeAspect="1"/>
            </p:cNvSpPr>
            <p:nvPr/>
          </p:nvSpPr>
          <p:spPr bwMode="auto">
            <a:xfrm rot="10800000">
              <a:off x="2411" y="3303"/>
              <a:ext cx="460"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2" name="Line 13"/>
            <p:cNvSpPr>
              <a:spLocks noChangeShapeType="1"/>
            </p:cNvSpPr>
            <p:nvPr/>
          </p:nvSpPr>
          <p:spPr bwMode="auto">
            <a:xfrm flipV="1">
              <a:off x="2871" y="1124"/>
              <a:ext cx="0" cy="2208"/>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3" name="Arc 14"/>
            <p:cNvSpPr>
              <a:spLocks noChangeAspect="1"/>
            </p:cNvSpPr>
            <p:nvPr/>
          </p:nvSpPr>
          <p:spPr bwMode="auto">
            <a:xfrm>
              <a:off x="2871" y="940"/>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a:solidFill>
                <a:srgbClr val="FFCC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784" name="Line 15"/>
            <p:cNvSpPr>
              <a:spLocks noChangeShapeType="1"/>
            </p:cNvSpPr>
            <p:nvPr/>
          </p:nvSpPr>
          <p:spPr bwMode="auto">
            <a:xfrm>
              <a:off x="3330" y="1135"/>
              <a:ext cx="0" cy="2208"/>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5" name="Arc 16"/>
            <p:cNvSpPr>
              <a:spLocks noChangeAspect="1"/>
            </p:cNvSpPr>
            <p:nvPr/>
          </p:nvSpPr>
          <p:spPr bwMode="auto">
            <a:xfrm rot="10800000">
              <a:off x="3330" y="3324"/>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6" name="Line 17"/>
            <p:cNvSpPr>
              <a:spLocks noChangeShapeType="1"/>
            </p:cNvSpPr>
            <p:nvPr/>
          </p:nvSpPr>
          <p:spPr bwMode="auto">
            <a:xfrm flipV="1">
              <a:off x="3788" y="1623"/>
              <a:ext cx="0" cy="1728"/>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7" name="Arc 18"/>
            <p:cNvSpPr>
              <a:spLocks noChangeAspect="1"/>
            </p:cNvSpPr>
            <p:nvPr/>
          </p:nvSpPr>
          <p:spPr bwMode="auto">
            <a:xfrm>
              <a:off x="3786" y="1439"/>
              <a:ext cx="459"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8" name="Line 19"/>
            <p:cNvSpPr>
              <a:spLocks noChangeShapeType="1"/>
            </p:cNvSpPr>
            <p:nvPr/>
          </p:nvSpPr>
          <p:spPr bwMode="auto">
            <a:xfrm>
              <a:off x="4245" y="1634"/>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9" name="Arc 20"/>
            <p:cNvSpPr>
              <a:spLocks noChangeAspect="1"/>
            </p:cNvSpPr>
            <p:nvPr/>
          </p:nvSpPr>
          <p:spPr bwMode="auto">
            <a:xfrm rot="10800000">
              <a:off x="4245" y="3289"/>
              <a:ext cx="460"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0" name="Line 21"/>
            <p:cNvSpPr>
              <a:spLocks noChangeShapeType="1"/>
            </p:cNvSpPr>
            <p:nvPr/>
          </p:nvSpPr>
          <p:spPr bwMode="auto">
            <a:xfrm flipV="1">
              <a:off x="4703" y="1644"/>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1" name="Arc 22"/>
            <p:cNvSpPr>
              <a:spLocks noChangeAspect="1"/>
            </p:cNvSpPr>
            <p:nvPr/>
          </p:nvSpPr>
          <p:spPr bwMode="auto">
            <a:xfrm>
              <a:off x="4703" y="1457"/>
              <a:ext cx="459"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2" name="Line 23"/>
            <p:cNvSpPr>
              <a:spLocks noChangeShapeType="1"/>
            </p:cNvSpPr>
            <p:nvPr/>
          </p:nvSpPr>
          <p:spPr bwMode="auto">
            <a:xfrm>
              <a:off x="5162" y="1648"/>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3" name="Arc 24"/>
            <p:cNvSpPr>
              <a:spLocks noChangeAspect="1"/>
            </p:cNvSpPr>
            <p:nvPr/>
          </p:nvSpPr>
          <p:spPr bwMode="auto">
            <a:xfrm rot="10800000">
              <a:off x="5164" y="3310"/>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4" name="Line 26"/>
            <p:cNvSpPr>
              <a:spLocks noChangeShapeType="1"/>
            </p:cNvSpPr>
            <p:nvPr/>
          </p:nvSpPr>
          <p:spPr bwMode="auto">
            <a:xfrm flipH="1" flipV="1">
              <a:off x="2616" y="1036"/>
              <a:ext cx="260" cy="24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5" name="Oval 27"/>
            <p:cNvSpPr>
              <a:spLocks noChangeAspect="1" noChangeArrowheads="1"/>
            </p:cNvSpPr>
            <p:nvPr/>
          </p:nvSpPr>
          <p:spPr bwMode="auto">
            <a:xfrm>
              <a:off x="2564" y="988"/>
              <a:ext cx="108" cy="100"/>
            </a:xfrm>
            <a:prstGeom prst="ellipse">
              <a:avLst/>
            </a:prstGeom>
            <a:solidFill>
              <a:srgbClr val="FFCC00"/>
            </a:solidFill>
            <a:ln w="31750" algn="ctr">
              <a:solidFill>
                <a:srgbClr val="FFCC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endParaRPr lang="en-US" altLang="en-US" sz="2400">
                <a:latin typeface="Tahoma" panose="020B0604030504040204" pitchFamily="34" charset="0"/>
              </a:endParaRPr>
            </a:p>
          </p:txBody>
        </p:sp>
        <p:sp>
          <p:nvSpPr>
            <p:cNvPr id="160796" name="Text Box 28"/>
            <p:cNvSpPr txBox="1">
              <a:spLocks noChangeArrowheads="1"/>
            </p:cNvSpPr>
            <p:nvPr/>
          </p:nvSpPr>
          <p:spPr bwMode="auto">
            <a:xfrm>
              <a:off x="5563" y="3052"/>
              <a:ext cx="63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COOH</a:t>
              </a:r>
            </a:p>
          </p:txBody>
        </p:sp>
        <p:sp>
          <p:nvSpPr>
            <p:cNvPr id="160797" name="Text Box 29"/>
            <p:cNvSpPr txBox="1">
              <a:spLocks noChangeArrowheads="1"/>
            </p:cNvSpPr>
            <p:nvPr/>
          </p:nvSpPr>
          <p:spPr bwMode="auto">
            <a:xfrm>
              <a:off x="5727" y="3244"/>
              <a:ext cx="46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389</a:t>
              </a:r>
            </a:p>
          </p:txBody>
        </p:sp>
        <p:sp>
          <p:nvSpPr>
            <p:cNvPr id="160798" name="Text Box 30"/>
            <p:cNvSpPr txBox="1">
              <a:spLocks noChangeArrowheads="1"/>
            </p:cNvSpPr>
            <p:nvPr/>
          </p:nvSpPr>
          <p:spPr bwMode="auto">
            <a:xfrm>
              <a:off x="120" y="3100"/>
              <a:ext cx="466"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NH</a:t>
              </a:r>
              <a:r>
                <a:rPr lang="en-GB" altLang="en-US" b="1" baseline="-25000" dirty="0">
                  <a:latin typeface="Verdana" panose="020B0604030504040204" pitchFamily="34" charset="0"/>
                  <a:ea typeface="Verdana" panose="020B0604030504040204" pitchFamily="34" charset="0"/>
                  <a:cs typeface="Verdana" panose="020B0604030504040204" pitchFamily="34" charset="0"/>
                </a:rPr>
                <a:t>2</a:t>
              </a:r>
            </a:p>
          </p:txBody>
        </p:sp>
        <p:sp>
          <p:nvSpPr>
            <p:cNvPr id="160799" name="Text Box 31"/>
            <p:cNvSpPr txBox="1">
              <a:spLocks noChangeArrowheads="1"/>
            </p:cNvSpPr>
            <p:nvPr/>
          </p:nvSpPr>
          <p:spPr bwMode="auto">
            <a:xfrm>
              <a:off x="1678" y="925"/>
              <a:ext cx="91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N-glycan</a:t>
              </a:r>
            </a:p>
          </p:txBody>
        </p:sp>
        <p:sp>
          <p:nvSpPr>
            <p:cNvPr id="160800" name="Text Box 33"/>
            <p:cNvSpPr txBox="1">
              <a:spLocks noChangeArrowheads="1"/>
            </p:cNvSpPr>
            <p:nvPr/>
          </p:nvSpPr>
          <p:spPr bwMode="auto">
            <a:xfrm>
              <a:off x="224" y="3340"/>
              <a:ext cx="238"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1</a:t>
              </a:r>
            </a:p>
          </p:txBody>
        </p:sp>
        <p:sp>
          <p:nvSpPr>
            <p:cNvPr id="160801" name="Text Box 34"/>
            <p:cNvSpPr txBox="1">
              <a:spLocks noChangeArrowheads="1"/>
            </p:cNvSpPr>
            <p:nvPr/>
          </p:nvSpPr>
          <p:spPr bwMode="auto">
            <a:xfrm>
              <a:off x="3982" y="935"/>
              <a:ext cx="1166" cy="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1750" algn="ctr">
                  <a:solidFill>
                    <a:srgbClr val="FFCC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Aspartic</a:t>
              </a:r>
            </a:p>
            <a:p>
              <a:pPr algn="ctr"/>
              <a:r>
                <a:rPr lang="en-GB" altLang="en-US" b="1" dirty="0">
                  <a:latin typeface="Verdana" panose="020B0604030504040204" pitchFamily="34" charset="0"/>
                  <a:ea typeface="Verdana" panose="020B0604030504040204" pitchFamily="34" charset="0"/>
                  <a:cs typeface="Verdana" panose="020B0604030504040204" pitchFamily="34" charset="0"/>
                </a:rPr>
                <a:t>Acid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sp>
          <p:nvSpPr>
            <p:cNvPr id="160802" name="Text Box 35"/>
            <p:cNvSpPr txBox="1">
              <a:spLocks noChangeArrowheads="1"/>
            </p:cNvSpPr>
            <p:nvPr/>
          </p:nvSpPr>
          <p:spPr bwMode="auto">
            <a:xfrm>
              <a:off x="4380" y="1345"/>
              <a:ext cx="46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280</a:t>
              </a:r>
            </a:p>
          </p:txBody>
        </p:sp>
        <p:sp>
          <p:nvSpPr>
            <p:cNvPr id="160803" name="Line 36"/>
            <p:cNvSpPr>
              <a:spLocks noChangeShapeType="1"/>
            </p:cNvSpPr>
            <p:nvPr/>
          </p:nvSpPr>
          <p:spPr bwMode="auto">
            <a:xfrm flipH="1">
              <a:off x="4176" y="1468"/>
              <a:ext cx="208" cy="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36" name="Group 35"/>
          <p:cNvGrpSpPr/>
          <p:nvPr/>
        </p:nvGrpSpPr>
        <p:grpSpPr>
          <a:xfrm>
            <a:off x="0" y="5607698"/>
            <a:ext cx="12192000" cy="1250302"/>
            <a:chOff x="0" y="5607698"/>
            <a:chExt cx="12192000" cy="1250302"/>
          </a:xfrm>
        </p:grpSpPr>
        <p:sp>
          <p:nvSpPr>
            <p:cNvPr id="37" name="Rectangle 36"/>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38" name="Oval 37"/>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39" name="Group 7"/>
            <p:cNvGrpSpPr>
              <a:grpSpLocks noChangeAspect="1"/>
            </p:cNvGrpSpPr>
            <p:nvPr/>
          </p:nvGrpSpPr>
          <p:grpSpPr bwMode="auto">
            <a:xfrm>
              <a:off x="1446003" y="6071153"/>
              <a:ext cx="463617" cy="516607"/>
              <a:chOff x="2839" y="1944"/>
              <a:chExt cx="596" cy="664"/>
            </a:xfrm>
          </p:grpSpPr>
          <p:sp>
            <p:nvSpPr>
              <p:cNvPr id="311"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17"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8"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23" name="AutoShape 20"/>
              <p:cNvCxnSpPr>
                <a:cxnSpLocks noChangeAspect="1" noChangeShapeType="1"/>
                <a:stCxn id="322" idx="3"/>
                <a:endCxn id="32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4" name="AutoShape 21"/>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5" name="AutoShape 22"/>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6" name="AutoShape 23"/>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7" name="AutoShape 24"/>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8" name="AutoShape 25"/>
              <p:cNvCxnSpPr>
                <a:cxnSpLocks noChangeAspect="1" noChangeShapeType="1"/>
                <a:stCxn id="316" idx="3"/>
                <a:endCxn id="31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9" name="AutoShape 26"/>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0" name="AutoShape 27"/>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AutoShape 28"/>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2"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3"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4" name="AutoShape 31"/>
              <p:cNvCxnSpPr>
                <a:cxnSpLocks noChangeAspect="1" noChangeShapeType="1"/>
                <a:stCxn id="316" idx="1"/>
                <a:endCxn id="31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5"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6"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7"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8"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9"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0"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1"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4"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5"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8"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0" name="Group 397"/>
            <p:cNvGrpSpPr>
              <a:grpSpLocks noChangeAspect="1"/>
            </p:cNvGrpSpPr>
            <p:nvPr/>
          </p:nvGrpSpPr>
          <p:grpSpPr bwMode="auto">
            <a:xfrm>
              <a:off x="1982621" y="5735053"/>
              <a:ext cx="1024036" cy="1019723"/>
              <a:chOff x="3600" y="1632"/>
              <a:chExt cx="1594" cy="1587"/>
            </a:xfrm>
          </p:grpSpPr>
          <p:sp>
            <p:nvSpPr>
              <p:cNvPr id="41"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2"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6"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7"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0"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1"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6"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7"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8" name="AutoShape 143"/>
              <p:cNvCxnSpPr>
                <a:cxnSpLocks noChangeAspect="1" noChangeShapeType="1"/>
                <a:stCxn id="65" idx="0"/>
                <a:endCxn id="62"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1"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7" name="AutoShape 152"/>
              <p:cNvCxnSpPr>
                <a:cxnSpLocks noChangeAspect="1" noChangeShapeType="1"/>
                <a:stCxn id="66" idx="3"/>
                <a:endCxn id="66"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AutoShape 153"/>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AutoShape 154"/>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AutoShape 155"/>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AutoShape 156"/>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AutoShape 157"/>
              <p:cNvCxnSpPr>
                <a:cxnSpLocks noChangeAspect="1" noChangeShapeType="1"/>
                <a:stCxn id="60" idx="3"/>
                <a:endCxn id="60"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AutoShape 158"/>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AutoShape 159"/>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AutoShape 160"/>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AutoShape 163"/>
              <p:cNvCxnSpPr>
                <a:cxnSpLocks noChangeAspect="1" noChangeShapeType="1"/>
                <a:stCxn id="60" idx="1"/>
                <a:endCxn id="60"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2"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3"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4"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9"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3"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4"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5"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9"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0"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06" name="AutoShape 191"/>
              <p:cNvCxnSpPr>
                <a:cxnSpLocks noChangeAspect="1" noChangeShapeType="1"/>
                <a:stCxn id="115" idx="0"/>
                <a:endCxn id="111"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9"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0"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7" name="AutoShape 202"/>
              <p:cNvCxnSpPr>
                <a:cxnSpLocks noChangeAspect="1" noChangeShapeType="1"/>
                <a:stCxn id="116" idx="3"/>
                <a:endCxn id="116"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 name="AutoShape 203"/>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 name="AutoShape 204"/>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0" name="AutoShape 205"/>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AutoShape 206"/>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 name="AutoShape 207"/>
              <p:cNvCxnSpPr>
                <a:cxnSpLocks noChangeAspect="1" noChangeShapeType="1"/>
                <a:stCxn id="109" idx="3"/>
                <a:endCxn id="109"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AutoShape 208"/>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 name="AutoShape 209"/>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AutoShape 210"/>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AutoShape 213"/>
              <p:cNvCxnSpPr>
                <a:cxnSpLocks noChangeAspect="1" noChangeShapeType="1"/>
                <a:stCxn id="109" idx="1"/>
                <a:endCxn id="109"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9"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7"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8"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9"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0"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1"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2"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3"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4"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5"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6"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7"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8"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1"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2"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3"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4"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5"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6" name="AutoShape 241"/>
              <p:cNvCxnSpPr>
                <a:cxnSpLocks noChangeAspect="1" noChangeShapeType="1"/>
                <a:stCxn id="165" idx="0"/>
                <a:endCxn id="161"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8"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9"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60"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67" name="AutoShape 252"/>
              <p:cNvCxnSpPr>
                <a:cxnSpLocks noChangeAspect="1" noChangeShapeType="1"/>
                <a:stCxn id="166" idx="3"/>
                <a:endCxn id="166"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 name="AutoShape 253"/>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AutoShape 254"/>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0" name="AutoShape 255"/>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1" name="AutoShape 256"/>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AutoShape 257"/>
              <p:cNvCxnSpPr>
                <a:cxnSpLocks noChangeAspect="1" noChangeShapeType="1"/>
                <a:stCxn id="159" idx="3"/>
                <a:endCxn id="159"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3" name="AutoShape 258"/>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 name="AutoShape 259"/>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AutoShape 260"/>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8" name="AutoShape 263"/>
              <p:cNvCxnSpPr>
                <a:cxnSpLocks noChangeAspect="1" noChangeShapeType="1"/>
                <a:stCxn id="159" idx="1"/>
                <a:endCxn id="159"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9"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0"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1"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2"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4"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5"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6"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9"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0"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1"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2"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4"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5"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6"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7"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1"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2"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3"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06" name="AutoShape 291"/>
              <p:cNvCxnSpPr>
                <a:cxnSpLocks noChangeAspect="1" noChangeShapeType="1"/>
                <a:stCxn id="215" idx="0"/>
                <a:endCxn id="211"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7"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8"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9"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10"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17" name="AutoShape 302"/>
              <p:cNvCxnSpPr>
                <a:cxnSpLocks noChangeAspect="1" noChangeShapeType="1"/>
                <a:stCxn id="216" idx="3"/>
                <a:endCxn id="216"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 name="AutoShape 303"/>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9" name="AutoShape 304"/>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0" name="AutoShape 305"/>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1" name="AutoShape 306"/>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 name="AutoShape 307"/>
              <p:cNvCxnSpPr>
                <a:cxnSpLocks noChangeAspect="1" noChangeShapeType="1"/>
                <a:stCxn id="209" idx="3"/>
                <a:endCxn id="209"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AutoShape 308"/>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AutoShape 309"/>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AutoShape 310"/>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6"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7"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8" name="AutoShape 313"/>
              <p:cNvCxnSpPr>
                <a:cxnSpLocks noChangeAspect="1" noChangeShapeType="1"/>
                <a:stCxn id="209" idx="1"/>
                <a:endCxn id="209"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9"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0"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1"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2"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3"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4"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5"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6"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7"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8"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9"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0"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1"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4"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5"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6"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7"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8"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1"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2"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4"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5"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6" name="AutoShape 341"/>
              <p:cNvCxnSpPr>
                <a:cxnSpLocks noChangeAspect="1" noChangeShapeType="1"/>
                <a:stCxn id="265" idx="0"/>
                <a:endCxn id="261"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7"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8"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9"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60"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67" name="AutoShape 352"/>
              <p:cNvCxnSpPr>
                <a:cxnSpLocks noChangeAspect="1" noChangeShapeType="1"/>
                <a:stCxn id="266" idx="3"/>
                <a:endCxn id="266"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8" name="AutoShape 353"/>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9" name="AutoShape 354"/>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0" name="AutoShape 355"/>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1" name="AutoShape 356"/>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2" name="AutoShape 357"/>
              <p:cNvCxnSpPr>
                <a:cxnSpLocks noChangeAspect="1" noChangeShapeType="1"/>
                <a:stCxn id="259" idx="3"/>
                <a:endCxn id="259"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3" name="AutoShape 358"/>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4" name="AutoShape 359"/>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 name="AutoShape 360"/>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6"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 name="AutoShape 363"/>
              <p:cNvCxnSpPr>
                <a:cxnSpLocks noChangeAspect="1" noChangeShapeType="1"/>
                <a:stCxn id="259" idx="1"/>
                <a:endCxn id="259"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9"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6"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7"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8"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9"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0"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7996602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70" name="Group 2"/>
          <p:cNvGrpSpPr>
            <a:grpSpLocks/>
          </p:cNvGrpSpPr>
          <p:nvPr/>
        </p:nvGrpSpPr>
        <p:grpSpPr bwMode="auto">
          <a:xfrm>
            <a:off x="1669128" y="870181"/>
            <a:ext cx="8913833" cy="4203700"/>
            <a:chOff x="120" y="925"/>
            <a:chExt cx="6082" cy="2648"/>
          </a:xfrm>
        </p:grpSpPr>
        <p:sp>
          <p:nvSpPr>
            <p:cNvPr id="160771" name="Line 2"/>
            <p:cNvSpPr>
              <a:spLocks noChangeShapeType="1"/>
            </p:cNvSpPr>
            <p:nvPr/>
          </p:nvSpPr>
          <p:spPr bwMode="auto">
            <a:xfrm>
              <a:off x="302" y="2124"/>
              <a:ext cx="5460" cy="0"/>
            </a:xfrm>
            <a:prstGeom prst="line">
              <a:avLst/>
            </a:prstGeom>
            <a:noFill/>
            <a:ln w="31750">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2" name="Line 3"/>
            <p:cNvSpPr>
              <a:spLocks noChangeShapeType="1"/>
            </p:cNvSpPr>
            <p:nvPr/>
          </p:nvSpPr>
          <p:spPr bwMode="auto">
            <a:xfrm>
              <a:off x="302" y="2940"/>
              <a:ext cx="5460" cy="0"/>
            </a:xfrm>
            <a:prstGeom prst="line">
              <a:avLst/>
            </a:prstGeom>
            <a:noFill/>
            <a:ln w="31750">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3" name="Line 4"/>
            <p:cNvSpPr>
              <a:spLocks noChangeShapeType="1"/>
            </p:cNvSpPr>
            <p:nvPr/>
          </p:nvSpPr>
          <p:spPr bwMode="auto">
            <a:xfrm flipV="1">
              <a:off x="1030" y="1644"/>
              <a:ext cx="0" cy="1632"/>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4" name="Arc 5"/>
            <p:cNvSpPr>
              <a:spLocks noChangeAspect="1"/>
            </p:cNvSpPr>
            <p:nvPr/>
          </p:nvSpPr>
          <p:spPr bwMode="auto">
            <a:xfrm rot="10800000">
              <a:off x="569" y="3248"/>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5" name="Arc 6"/>
            <p:cNvSpPr>
              <a:spLocks noChangeAspect="1"/>
            </p:cNvSpPr>
            <p:nvPr/>
          </p:nvSpPr>
          <p:spPr bwMode="auto">
            <a:xfrm>
              <a:off x="1030" y="1457"/>
              <a:ext cx="459"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6" name="Line 7"/>
            <p:cNvSpPr>
              <a:spLocks noChangeShapeType="1"/>
            </p:cNvSpPr>
            <p:nvPr/>
          </p:nvSpPr>
          <p:spPr bwMode="auto">
            <a:xfrm>
              <a:off x="1490" y="1644"/>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7" name="Arc 8"/>
            <p:cNvSpPr>
              <a:spLocks noChangeAspect="1"/>
            </p:cNvSpPr>
            <p:nvPr/>
          </p:nvSpPr>
          <p:spPr bwMode="auto">
            <a:xfrm rot="10800000">
              <a:off x="1490" y="3303"/>
              <a:ext cx="460"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8" name="Line 9"/>
            <p:cNvSpPr>
              <a:spLocks noChangeShapeType="1"/>
            </p:cNvSpPr>
            <p:nvPr/>
          </p:nvSpPr>
          <p:spPr bwMode="auto">
            <a:xfrm flipV="1">
              <a:off x="1952" y="1650"/>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79" name="Arc 10"/>
            <p:cNvSpPr>
              <a:spLocks noChangeAspect="1"/>
            </p:cNvSpPr>
            <p:nvPr/>
          </p:nvSpPr>
          <p:spPr bwMode="auto">
            <a:xfrm>
              <a:off x="1952" y="1464"/>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0" name="Line 11"/>
            <p:cNvSpPr>
              <a:spLocks noChangeShapeType="1"/>
            </p:cNvSpPr>
            <p:nvPr/>
          </p:nvSpPr>
          <p:spPr bwMode="auto">
            <a:xfrm>
              <a:off x="2411" y="1644"/>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1" name="Arc 12"/>
            <p:cNvSpPr>
              <a:spLocks noChangeAspect="1"/>
            </p:cNvSpPr>
            <p:nvPr/>
          </p:nvSpPr>
          <p:spPr bwMode="auto">
            <a:xfrm rot="10800000">
              <a:off x="2411" y="3303"/>
              <a:ext cx="460"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2" name="Line 13"/>
            <p:cNvSpPr>
              <a:spLocks noChangeShapeType="1"/>
            </p:cNvSpPr>
            <p:nvPr/>
          </p:nvSpPr>
          <p:spPr bwMode="auto">
            <a:xfrm flipV="1">
              <a:off x="2871" y="1124"/>
              <a:ext cx="0" cy="2208"/>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3" name="Arc 14"/>
            <p:cNvSpPr>
              <a:spLocks noChangeAspect="1"/>
            </p:cNvSpPr>
            <p:nvPr/>
          </p:nvSpPr>
          <p:spPr bwMode="auto">
            <a:xfrm>
              <a:off x="2871" y="940"/>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a:solidFill>
                <a:srgbClr val="FFCC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784" name="Line 15"/>
            <p:cNvSpPr>
              <a:spLocks noChangeShapeType="1"/>
            </p:cNvSpPr>
            <p:nvPr/>
          </p:nvSpPr>
          <p:spPr bwMode="auto">
            <a:xfrm>
              <a:off x="3330" y="1135"/>
              <a:ext cx="0" cy="2208"/>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5" name="Arc 16"/>
            <p:cNvSpPr>
              <a:spLocks noChangeAspect="1"/>
            </p:cNvSpPr>
            <p:nvPr/>
          </p:nvSpPr>
          <p:spPr bwMode="auto">
            <a:xfrm rot="10800000">
              <a:off x="3330" y="3324"/>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6" name="Line 17"/>
            <p:cNvSpPr>
              <a:spLocks noChangeShapeType="1"/>
            </p:cNvSpPr>
            <p:nvPr/>
          </p:nvSpPr>
          <p:spPr bwMode="auto">
            <a:xfrm flipV="1">
              <a:off x="3788" y="1623"/>
              <a:ext cx="0" cy="1728"/>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7" name="Arc 18"/>
            <p:cNvSpPr>
              <a:spLocks noChangeAspect="1"/>
            </p:cNvSpPr>
            <p:nvPr/>
          </p:nvSpPr>
          <p:spPr bwMode="auto">
            <a:xfrm>
              <a:off x="3786" y="1439"/>
              <a:ext cx="459"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8" name="Line 19"/>
            <p:cNvSpPr>
              <a:spLocks noChangeShapeType="1"/>
            </p:cNvSpPr>
            <p:nvPr/>
          </p:nvSpPr>
          <p:spPr bwMode="auto">
            <a:xfrm>
              <a:off x="4245" y="1634"/>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89" name="Arc 20"/>
            <p:cNvSpPr>
              <a:spLocks noChangeAspect="1"/>
            </p:cNvSpPr>
            <p:nvPr/>
          </p:nvSpPr>
          <p:spPr bwMode="auto">
            <a:xfrm rot="10800000">
              <a:off x="4245" y="3289"/>
              <a:ext cx="460"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0" name="Line 21"/>
            <p:cNvSpPr>
              <a:spLocks noChangeShapeType="1"/>
            </p:cNvSpPr>
            <p:nvPr/>
          </p:nvSpPr>
          <p:spPr bwMode="auto">
            <a:xfrm flipV="1">
              <a:off x="4703" y="1644"/>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1" name="Arc 22"/>
            <p:cNvSpPr>
              <a:spLocks noChangeAspect="1"/>
            </p:cNvSpPr>
            <p:nvPr/>
          </p:nvSpPr>
          <p:spPr bwMode="auto">
            <a:xfrm>
              <a:off x="4703" y="1457"/>
              <a:ext cx="459" cy="213"/>
            </a:xfrm>
            <a:custGeom>
              <a:avLst/>
              <a:gdLst>
                <a:gd name="T0" fmla="*/ 0 w 42980"/>
                <a:gd name="T1" fmla="*/ 297874 h 21600"/>
                <a:gd name="T2" fmla="*/ 673100 w 42980"/>
                <a:gd name="T3" fmla="*/ 311806 h 21600"/>
                <a:gd name="T4" fmla="*/ 335861 w 42980"/>
                <a:gd name="T5" fmla="*/ 338137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2" name="Line 23"/>
            <p:cNvSpPr>
              <a:spLocks noChangeShapeType="1"/>
            </p:cNvSpPr>
            <p:nvPr/>
          </p:nvSpPr>
          <p:spPr bwMode="auto">
            <a:xfrm>
              <a:off x="5162" y="1648"/>
              <a:ext cx="0" cy="168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3" name="Arc 24"/>
            <p:cNvSpPr>
              <a:spLocks noChangeAspect="1"/>
            </p:cNvSpPr>
            <p:nvPr/>
          </p:nvSpPr>
          <p:spPr bwMode="auto">
            <a:xfrm rot="10800000">
              <a:off x="5164" y="3310"/>
              <a:ext cx="459" cy="213"/>
            </a:xfrm>
            <a:custGeom>
              <a:avLst/>
              <a:gdLst>
                <a:gd name="T0" fmla="*/ 0 w 42980"/>
                <a:gd name="T1" fmla="*/ 297875 h 21600"/>
                <a:gd name="T2" fmla="*/ 673100 w 42980"/>
                <a:gd name="T3" fmla="*/ 311807 h 21600"/>
                <a:gd name="T4" fmla="*/ 335861 w 42980"/>
                <a:gd name="T5" fmla="*/ 338138 h 21600"/>
                <a:gd name="T6" fmla="*/ 0 60000 65536"/>
                <a:gd name="T7" fmla="*/ 0 60000 65536"/>
                <a:gd name="T8" fmla="*/ 0 60000 65536"/>
              </a:gdLst>
              <a:ahLst/>
              <a:cxnLst>
                <a:cxn ang="T6">
                  <a:pos x="T0" y="T1"/>
                </a:cxn>
                <a:cxn ang="T7">
                  <a:pos x="T2" y="T3"/>
                </a:cxn>
                <a:cxn ang="T8">
                  <a:pos x="T4" y="T5"/>
                </a:cxn>
              </a:cxnLst>
              <a:rect l="0" t="0" r="r" b="b"/>
              <a:pathLst>
                <a:path w="42980" h="21600" fill="none" extrusionOk="0">
                  <a:moveTo>
                    <a:pt x="-1" y="19027"/>
                  </a:moveTo>
                  <a:cubicBezTo>
                    <a:pt x="1301" y="8171"/>
                    <a:pt x="10511" y="-1"/>
                    <a:pt x="21446" y="0"/>
                  </a:cubicBezTo>
                  <a:cubicBezTo>
                    <a:pt x="32722" y="0"/>
                    <a:pt x="42102" y="8675"/>
                    <a:pt x="42980" y="19917"/>
                  </a:cubicBezTo>
                </a:path>
                <a:path w="42980" h="21600" stroke="0" extrusionOk="0">
                  <a:moveTo>
                    <a:pt x="-1" y="19027"/>
                  </a:moveTo>
                  <a:cubicBezTo>
                    <a:pt x="1301" y="8171"/>
                    <a:pt x="10511" y="-1"/>
                    <a:pt x="21446" y="0"/>
                  </a:cubicBezTo>
                  <a:cubicBezTo>
                    <a:pt x="32722" y="0"/>
                    <a:pt x="42102" y="8675"/>
                    <a:pt x="42980" y="19917"/>
                  </a:cubicBezTo>
                  <a:lnTo>
                    <a:pt x="21446" y="21600"/>
                  </a:lnTo>
                  <a:lnTo>
                    <a:pt x="-1" y="19027"/>
                  </a:lnTo>
                  <a:close/>
                </a:path>
              </a:pathLst>
            </a:custGeom>
            <a:noFill/>
            <a:ln w="31750" cap="flat" cmpd="sng">
              <a:solidFill>
                <a:srgbClr val="FFCC00"/>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4" name="Line 26"/>
            <p:cNvSpPr>
              <a:spLocks noChangeShapeType="1"/>
            </p:cNvSpPr>
            <p:nvPr/>
          </p:nvSpPr>
          <p:spPr bwMode="auto">
            <a:xfrm flipH="1" flipV="1">
              <a:off x="2616" y="1036"/>
              <a:ext cx="260" cy="240"/>
            </a:xfrm>
            <a:prstGeom prst="line">
              <a:avLst/>
            </a:prstGeom>
            <a:noFill/>
            <a:ln w="31750">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795" name="Oval 27"/>
            <p:cNvSpPr>
              <a:spLocks noChangeAspect="1" noChangeArrowheads="1"/>
            </p:cNvSpPr>
            <p:nvPr/>
          </p:nvSpPr>
          <p:spPr bwMode="auto">
            <a:xfrm>
              <a:off x="2564" y="988"/>
              <a:ext cx="108" cy="100"/>
            </a:xfrm>
            <a:prstGeom prst="ellipse">
              <a:avLst/>
            </a:prstGeom>
            <a:solidFill>
              <a:srgbClr val="FFCC00"/>
            </a:solidFill>
            <a:ln w="31750" algn="ctr">
              <a:solidFill>
                <a:srgbClr val="FFCC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endParaRPr lang="en-US" altLang="en-US" sz="2400">
                <a:latin typeface="Tahoma" panose="020B0604030504040204" pitchFamily="34" charset="0"/>
              </a:endParaRPr>
            </a:p>
          </p:txBody>
        </p:sp>
        <p:sp>
          <p:nvSpPr>
            <p:cNvPr id="160796" name="Text Box 28"/>
            <p:cNvSpPr txBox="1">
              <a:spLocks noChangeArrowheads="1"/>
            </p:cNvSpPr>
            <p:nvPr/>
          </p:nvSpPr>
          <p:spPr bwMode="auto">
            <a:xfrm>
              <a:off x="5563" y="3052"/>
              <a:ext cx="63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COOH</a:t>
              </a:r>
            </a:p>
          </p:txBody>
        </p:sp>
        <p:sp>
          <p:nvSpPr>
            <p:cNvPr id="160797" name="Text Box 29"/>
            <p:cNvSpPr txBox="1">
              <a:spLocks noChangeArrowheads="1"/>
            </p:cNvSpPr>
            <p:nvPr/>
          </p:nvSpPr>
          <p:spPr bwMode="auto">
            <a:xfrm>
              <a:off x="5727" y="3244"/>
              <a:ext cx="46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389</a:t>
              </a:r>
            </a:p>
          </p:txBody>
        </p:sp>
        <p:sp>
          <p:nvSpPr>
            <p:cNvPr id="160798" name="Text Box 30"/>
            <p:cNvSpPr txBox="1">
              <a:spLocks noChangeArrowheads="1"/>
            </p:cNvSpPr>
            <p:nvPr/>
          </p:nvSpPr>
          <p:spPr bwMode="auto">
            <a:xfrm>
              <a:off x="120" y="3100"/>
              <a:ext cx="466"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NH</a:t>
              </a:r>
              <a:r>
                <a:rPr lang="en-GB" altLang="en-US" b="1" baseline="-25000" dirty="0">
                  <a:latin typeface="Verdana" panose="020B0604030504040204" pitchFamily="34" charset="0"/>
                  <a:ea typeface="Verdana" panose="020B0604030504040204" pitchFamily="34" charset="0"/>
                  <a:cs typeface="Verdana" panose="020B0604030504040204" pitchFamily="34" charset="0"/>
                </a:rPr>
                <a:t>2</a:t>
              </a:r>
            </a:p>
          </p:txBody>
        </p:sp>
        <p:sp>
          <p:nvSpPr>
            <p:cNvPr id="160799" name="Text Box 31"/>
            <p:cNvSpPr txBox="1">
              <a:spLocks noChangeArrowheads="1"/>
            </p:cNvSpPr>
            <p:nvPr/>
          </p:nvSpPr>
          <p:spPr bwMode="auto">
            <a:xfrm>
              <a:off x="1678" y="925"/>
              <a:ext cx="91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N-glycan</a:t>
              </a:r>
            </a:p>
          </p:txBody>
        </p:sp>
        <p:sp>
          <p:nvSpPr>
            <p:cNvPr id="160800" name="Text Box 33"/>
            <p:cNvSpPr txBox="1">
              <a:spLocks noChangeArrowheads="1"/>
            </p:cNvSpPr>
            <p:nvPr/>
          </p:nvSpPr>
          <p:spPr bwMode="auto">
            <a:xfrm>
              <a:off x="224" y="3340"/>
              <a:ext cx="238"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1</a:t>
              </a:r>
            </a:p>
          </p:txBody>
        </p:sp>
        <p:sp>
          <p:nvSpPr>
            <p:cNvPr id="160801" name="Text Box 34"/>
            <p:cNvSpPr txBox="1">
              <a:spLocks noChangeArrowheads="1"/>
            </p:cNvSpPr>
            <p:nvPr/>
          </p:nvSpPr>
          <p:spPr bwMode="auto">
            <a:xfrm>
              <a:off x="3982" y="935"/>
              <a:ext cx="1166" cy="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1750" algn="ctr">
                  <a:solidFill>
                    <a:srgbClr val="FFCC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a:r>
                <a:rPr lang="en-GB" altLang="en-US" b="1" dirty="0" err="1">
                  <a:latin typeface="Verdana" panose="020B0604030504040204" pitchFamily="34" charset="0"/>
                  <a:ea typeface="Verdana" panose="020B0604030504040204" pitchFamily="34" charset="0"/>
                  <a:cs typeface="Verdana" panose="020B0604030504040204" pitchFamily="34" charset="0"/>
                </a:rPr>
                <a:t>Aspargenine</a:t>
              </a: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gn="ctr"/>
              <a:r>
                <a:rPr lang="en-GB" altLang="en-US" b="1" dirty="0">
                  <a:latin typeface="Verdana" panose="020B0604030504040204" pitchFamily="34" charset="0"/>
                  <a:ea typeface="Verdana" panose="020B0604030504040204" pitchFamily="34" charset="0"/>
                  <a:cs typeface="Verdana" panose="020B0604030504040204" pitchFamily="34" charset="0"/>
                </a:rPr>
                <a:t>(</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sp>
          <p:nvSpPr>
            <p:cNvPr id="160802" name="Text Box 35"/>
            <p:cNvSpPr txBox="1">
              <a:spLocks noChangeArrowheads="1"/>
            </p:cNvSpPr>
            <p:nvPr/>
          </p:nvSpPr>
          <p:spPr bwMode="auto">
            <a:xfrm>
              <a:off x="4380" y="1345"/>
              <a:ext cx="46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280</a:t>
              </a:r>
            </a:p>
          </p:txBody>
        </p:sp>
        <p:sp>
          <p:nvSpPr>
            <p:cNvPr id="160803" name="Line 36"/>
            <p:cNvSpPr>
              <a:spLocks noChangeShapeType="1"/>
            </p:cNvSpPr>
            <p:nvPr/>
          </p:nvSpPr>
          <p:spPr bwMode="auto">
            <a:xfrm flipH="1">
              <a:off x="4176" y="1468"/>
              <a:ext cx="208" cy="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36" name="Group 35"/>
          <p:cNvGrpSpPr/>
          <p:nvPr/>
        </p:nvGrpSpPr>
        <p:grpSpPr>
          <a:xfrm>
            <a:off x="0" y="5607698"/>
            <a:ext cx="12192000" cy="1250302"/>
            <a:chOff x="0" y="5607698"/>
            <a:chExt cx="12192000" cy="1250302"/>
          </a:xfrm>
        </p:grpSpPr>
        <p:sp>
          <p:nvSpPr>
            <p:cNvPr id="37" name="Rectangle 36"/>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38" name="Oval 37"/>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39" name="Group 7"/>
            <p:cNvGrpSpPr>
              <a:grpSpLocks noChangeAspect="1"/>
            </p:cNvGrpSpPr>
            <p:nvPr/>
          </p:nvGrpSpPr>
          <p:grpSpPr bwMode="auto">
            <a:xfrm>
              <a:off x="1446003" y="6071153"/>
              <a:ext cx="463617" cy="516607"/>
              <a:chOff x="2839" y="1944"/>
              <a:chExt cx="596" cy="664"/>
            </a:xfrm>
          </p:grpSpPr>
          <p:sp>
            <p:nvSpPr>
              <p:cNvPr id="311"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17"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8"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23" name="AutoShape 20"/>
              <p:cNvCxnSpPr>
                <a:cxnSpLocks noChangeAspect="1" noChangeShapeType="1"/>
                <a:stCxn id="322" idx="3"/>
                <a:endCxn id="32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4" name="AutoShape 21"/>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5" name="AutoShape 22"/>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6" name="AutoShape 23"/>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7" name="AutoShape 24"/>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8" name="AutoShape 25"/>
              <p:cNvCxnSpPr>
                <a:cxnSpLocks noChangeAspect="1" noChangeShapeType="1"/>
                <a:stCxn id="316" idx="3"/>
                <a:endCxn id="31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9" name="AutoShape 26"/>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0" name="AutoShape 27"/>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AutoShape 28"/>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2"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3"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4" name="AutoShape 31"/>
              <p:cNvCxnSpPr>
                <a:cxnSpLocks noChangeAspect="1" noChangeShapeType="1"/>
                <a:stCxn id="316" idx="1"/>
                <a:endCxn id="31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5"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6"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7"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8"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9"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0"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1"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4"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5"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8"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0" name="Group 397"/>
            <p:cNvGrpSpPr>
              <a:grpSpLocks noChangeAspect="1"/>
            </p:cNvGrpSpPr>
            <p:nvPr/>
          </p:nvGrpSpPr>
          <p:grpSpPr bwMode="auto">
            <a:xfrm>
              <a:off x="1982621" y="5735053"/>
              <a:ext cx="1024036" cy="1019723"/>
              <a:chOff x="3600" y="1632"/>
              <a:chExt cx="1594" cy="1587"/>
            </a:xfrm>
          </p:grpSpPr>
          <p:sp>
            <p:nvSpPr>
              <p:cNvPr id="41"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2"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6"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7"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0"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1"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6"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7"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8" name="AutoShape 143"/>
              <p:cNvCxnSpPr>
                <a:cxnSpLocks noChangeAspect="1" noChangeShapeType="1"/>
                <a:stCxn id="65" idx="0"/>
                <a:endCxn id="62"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1"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7" name="AutoShape 152"/>
              <p:cNvCxnSpPr>
                <a:cxnSpLocks noChangeAspect="1" noChangeShapeType="1"/>
                <a:stCxn id="66" idx="3"/>
                <a:endCxn id="66"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AutoShape 153"/>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AutoShape 154"/>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AutoShape 155"/>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AutoShape 156"/>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AutoShape 157"/>
              <p:cNvCxnSpPr>
                <a:cxnSpLocks noChangeAspect="1" noChangeShapeType="1"/>
                <a:stCxn id="60" idx="3"/>
                <a:endCxn id="60"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AutoShape 158"/>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AutoShape 159"/>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AutoShape 160"/>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AutoShape 163"/>
              <p:cNvCxnSpPr>
                <a:cxnSpLocks noChangeAspect="1" noChangeShapeType="1"/>
                <a:stCxn id="60" idx="1"/>
                <a:endCxn id="60"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2"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3"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4"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9"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3"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4"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5"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9"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0"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06" name="AutoShape 191"/>
              <p:cNvCxnSpPr>
                <a:cxnSpLocks noChangeAspect="1" noChangeShapeType="1"/>
                <a:stCxn id="115" idx="0"/>
                <a:endCxn id="111"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9"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0"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7" name="AutoShape 202"/>
              <p:cNvCxnSpPr>
                <a:cxnSpLocks noChangeAspect="1" noChangeShapeType="1"/>
                <a:stCxn id="116" idx="3"/>
                <a:endCxn id="116"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 name="AutoShape 203"/>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 name="AutoShape 204"/>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0" name="AutoShape 205"/>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AutoShape 206"/>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 name="AutoShape 207"/>
              <p:cNvCxnSpPr>
                <a:cxnSpLocks noChangeAspect="1" noChangeShapeType="1"/>
                <a:stCxn id="109" idx="3"/>
                <a:endCxn id="109"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AutoShape 208"/>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 name="AutoShape 209"/>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AutoShape 210"/>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AutoShape 213"/>
              <p:cNvCxnSpPr>
                <a:cxnSpLocks noChangeAspect="1" noChangeShapeType="1"/>
                <a:stCxn id="109" idx="1"/>
                <a:endCxn id="109"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9"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7"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8"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9"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0"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1"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2"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3"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4"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5"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6"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7"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8"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1"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2"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3"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4"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5"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6" name="AutoShape 241"/>
              <p:cNvCxnSpPr>
                <a:cxnSpLocks noChangeAspect="1" noChangeShapeType="1"/>
                <a:stCxn id="165" idx="0"/>
                <a:endCxn id="161"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8"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9"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60"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67" name="AutoShape 252"/>
              <p:cNvCxnSpPr>
                <a:cxnSpLocks noChangeAspect="1" noChangeShapeType="1"/>
                <a:stCxn id="166" idx="3"/>
                <a:endCxn id="166"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 name="AutoShape 253"/>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AutoShape 254"/>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0" name="AutoShape 255"/>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1" name="AutoShape 256"/>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AutoShape 257"/>
              <p:cNvCxnSpPr>
                <a:cxnSpLocks noChangeAspect="1" noChangeShapeType="1"/>
                <a:stCxn id="159" idx="3"/>
                <a:endCxn id="159"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3" name="AutoShape 258"/>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 name="AutoShape 259"/>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AutoShape 260"/>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8" name="AutoShape 263"/>
              <p:cNvCxnSpPr>
                <a:cxnSpLocks noChangeAspect="1" noChangeShapeType="1"/>
                <a:stCxn id="159" idx="1"/>
                <a:endCxn id="159"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9"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0"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1"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2"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4"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5"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6"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9"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0"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1"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2"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4"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5"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6"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7"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1"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2"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3"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06" name="AutoShape 291"/>
              <p:cNvCxnSpPr>
                <a:cxnSpLocks noChangeAspect="1" noChangeShapeType="1"/>
                <a:stCxn id="215" idx="0"/>
                <a:endCxn id="211"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7"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8"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9"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10"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17" name="AutoShape 302"/>
              <p:cNvCxnSpPr>
                <a:cxnSpLocks noChangeAspect="1" noChangeShapeType="1"/>
                <a:stCxn id="216" idx="3"/>
                <a:endCxn id="216"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 name="AutoShape 303"/>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9" name="AutoShape 304"/>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0" name="AutoShape 305"/>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1" name="AutoShape 306"/>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 name="AutoShape 307"/>
              <p:cNvCxnSpPr>
                <a:cxnSpLocks noChangeAspect="1" noChangeShapeType="1"/>
                <a:stCxn id="209" idx="3"/>
                <a:endCxn id="209"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AutoShape 308"/>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AutoShape 309"/>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AutoShape 310"/>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6"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7"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8" name="AutoShape 313"/>
              <p:cNvCxnSpPr>
                <a:cxnSpLocks noChangeAspect="1" noChangeShapeType="1"/>
                <a:stCxn id="209" idx="1"/>
                <a:endCxn id="209"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9"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0"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1"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2"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3"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4"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5"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6"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7"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8"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9"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0"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1"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4"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5"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6"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7"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8"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1"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2"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4"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5"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6" name="AutoShape 341"/>
              <p:cNvCxnSpPr>
                <a:cxnSpLocks noChangeAspect="1" noChangeShapeType="1"/>
                <a:stCxn id="265" idx="0"/>
                <a:endCxn id="261"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7"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8"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9"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60"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67" name="AutoShape 352"/>
              <p:cNvCxnSpPr>
                <a:cxnSpLocks noChangeAspect="1" noChangeShapeType="1"/>
                <a:stCxn id="266" idx="3"/>
                <a:endCxn id="266"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8" name="AutoShape 353"/>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9" name="AutoShape 354"/>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0" name="AutoShape 355"/>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1" name="AutoShape 356"/>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2" name="AutoShape 357"/>
              <p:cNvCxnSpPr>
                <a:cxnSpLocks noChangeAspect="1" noChangeShapeType="1"/>
                <a:stCxn id="259" idx="3"/>
                <a:endCxn id="259"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3" name="AutoShape 358"/>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4" name="AutoShape 359"/>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 name="AutoShape 360"/>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6"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 name="AutoShape 363"/>
              <p:cNvCxnSpPr>
                <a:cxnSpLocks noChangeAspect="1" noChangeShapeType="1"/>
                <a:stCxn id="259" idx="1"/>
                <a:endCxn id="259"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9"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6"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7"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8"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9"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0"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541130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2"/>
          <p:cNvSpPr>
            <a:spLocks noGrp="1"/>
          </p:cNvSpPr>
          <p:nvPr>
            <p:ph type="title" idx="4294967295"/>
          </p:nvPr>
        </p:nvSpPr>
        <p:spPr>
          <a:xfrm>
            <a:off x="2209800"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So, the important thing to remember is that there is just 1 amino acid residue difference between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 and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(b), and not what is the amino acid residue difference, or where is the substitution.</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5165198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p:cNvSpPr>
          <p:nvPr>
            <p:ph type="title" idx="4294967295"/>
          </p:nvPr>
        </p:nvSpPr>
        <p:spPr>
          <a:xfrm>
            <a:off x="2215984" y="233363"/>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21859" name="Rectangle 3"/>
          <p:cNvSpPr>
            <a:spLocks noGrp="1"/>
          </p:cNvSpPr>
          <p:nvPr>
            <p:ph type="body" idx="4294967295"/>
          </p:nvPr>
        </p:nvSpPr>
        <p:spPr>
          <a:xfrm>
            <a:off x="2215984" y="1617260"/>
            <a:ext cx="7772400" cy="4114800"/>
          </a:xfrm>
        </p:spPr>
        <p:txBody>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two types of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(a-b-).</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amino acid substitutions that lead to weak expression of the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antigens.</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location of the </a:t>
            </a:r>
            <a:r>
              <a:rPr lang="en-GB" altLang="en-US" b="1" i="1" dirty="0">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 locus.</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43926696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1859">
                                            <p:txEl>
                                              <p:pRg st="0" end="0"/>
                                            </p:txEl>
                                          </p:spTgt>
                                        </p:tgtEl>
                                        <p:attrNameLst>
                                          <p:attrName>style.visibility</p:attrName>
                                        </p:attrNameLst>
                                      </p:cBhvr>
                                      <p:to>
                                        <p:strVal val="visible"/>
                                      </p:to>
                                    </p:set>
                                    <p:anim calcmode="lin" valueType="num">
                                      <p:cBhvr additive="base">
                                        <p:cTn id="7" dur="500" fill="hold"/>
                                        <p:tgtEl>
                                          <p:spTgt spid="12185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18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1859">
                                            <p:txEl>
                                              <p:pRg st="2" end="2"/>
                                            </p:txEl>
                                          </p:spTgt>
                                        </p:tgtEl>
                                        <p:attrNameLst>
                                          <p:attrName>style.visibility</p:attrName>
                                        </p:attrNameLst>
                                      </p:cBhvr>
                                      <p:to>
                                        <p:strVal val="visible"/>
                                      </p:to>
                                    </p:set>
                                    <p:anim calcmode="lin" valueType="num">
                                      <p:cBhvr additive="base">
                                        <p:cTn id="13" dur="500" fill="hold"/>
                                        <p:tgtEl>
                                          <p:spTgt spid="121859">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18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1859">
                                            <p:txEl>
                                              <p:pRg st="4" end="4"/>
                                            </p:txEl>
                                          </p:spTgt>
                                        </p:tgtEl>
                                        <p:attrNameLst>
                                          <p:attrName>style.visibility</p:attrName>
                                        </p:attrNameLst>
                                      </p:cBhvr>
                                      <p:to>
                                        <p:strVal val="visible"/>
                                      </p:to>
                                    </p:set>
                                    <p:anim calcmode="lin" valueType="num">
                                      <p:cBhvr additive="base">
                                        <p:cTn id="19" dur="500" fill="hold"/>
                                        <p:tgtEl>
                                          <p:spTgt spid="121859">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2185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p:cNvSpPr>
          <p:nvPr>
            <p:ph type="title" idx="4294967295"/>
          </p:nvPr>
        </p:nvSpPr>
        <p:spPr>
          <a:xfrm>
            <a:off x="2223520"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There are, however, weakened forms of both the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 the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antigens, but in each case, the amino acid substitution is remote from position 280 of the mature protein</a:t>
            </a:r>
            <a:r>
              <a:rPr lang="en-GB" altLang="en-US" b="1" baseline="30000" dirty="0">
                <a:latin typeface="Verdana" panose="020B0604030504040204" pitchFamily="34" charset="0"/>
                <a:ea typeface="Verdana" panose="020B0604030504040204" pitchFamily="34" charset="0"/>
                <a:cs typeface="Verdana" panose="020B0604030504040204" pitchFamily="34" charset="0"/>
              </a:rPr>
              <a:t>9, 10</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38264136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nvGrpSpPr>
        <p:grpSpPr bwMode="auto">
          <a:xfrm>
            <a:off x="2469356" y="589845"/>
            <a:ext cx="7253287" cy="4776788"/>
            <a:chOff x="625" y="726"/>
            <a:chExt cx="4949" cy="3009"/>
          </a:xfrm>
        </p:grpSpPr>
        <p:sp>
          <p:nvSpPr>
            <p:cNvPr id="159747" name="Rectangle 3"/>
            <p:cNvSpPr>
              <a:spLocks noChangeAspect="1" noChangeArrowheads="1"/>
            </p:cNvSpPr>
            <p:nvPr/>
          </p:nvSpPr>
          <p:spPr bwMode="auto">
            <a:xfrm>
              <a:off x="625" y="2032"/>
              <a:ext cx="4949" cy="533"/>
            </a:xfrm>
            <a:prstGeom prst="rect">
              <a:avLst/>
            </a:prstGeom>
            <a:pattFill prst="pct30">
              <a:fgClr>
                <a:srgbClr val="FF0000"/>
              </a:fgClr>
              <a:bgClr>
                <a:schemeClr val="bg1"/>
              </a:bgClr>
            </a:pattFill>
            <a:ln w="9525">
              <a:pattFill prst="pct20">
                <a:fgClr>
                  <a:srgbClr val="FF0000"/>
                </a:fgClr>
                <a:bgClr>
                  <a:srgbClr val="FFFFFF"/>
                </a:bgClr>
              </a:patt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59748" name="Group 4"/>
            <p:cNvGrpSpPr>
              <a:grpSpLocks noChangeAspect="1"/>
            </p:cNvGrpSpPr>
            <p:nvPr/>
          </p:nvGrpSpPr>
          <p:grpSpPr bwMode="auto">
            <a:xfrm>
              <a:off x="750" y="786"/>
              <a:ext cx="4790" cy="2891"/>
              <a:chOff x="295" y="346"/>
              <a:chExt cx="5270" cy="3445"/>
            </a:xfrm>
          </p:grpSpPr>
          <p:sp>
            <p:nvSpPr>
              <p:cNvPr id="159749" name="Oval 5"/>
              <p:cNvSpPr>
                <a:spLocks noChangeAspect="1" noChangeArrowheads="1"/>
              </p:cNvSpPr>
              <p:nvPr/>
            </p:nvSpPr>
            <p:spPr bwMode="auto">
              <a:xfrm>
                <a:off x="888" y="228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0" name="Oval 6"/>
              <p:cNvSpPr>
                <a:spLocks noChangeAspect="1" noChangeArrowheads="1"/>
              </p:cNvSpPr>
              <p:nvPr/>
            </p:nvSpPr>
            <p:spPr bwMode="auto">
              <a:xfrm>
                <a:off x="918" y="18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1" name="Oval 7"/>
              <p:cNvSpPr>
                <a:spLocks noChangeAspect="1" noChangeArrowheads="1"/>
              </p:cNvSpPr>
              <p:nvPr/>
            </p:nvSpPr>
            <p:spPr bwMode="auto">
              <a:xfrm rot="-1110405">
                <a:off x="38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2" name="Oval 8"/>
              <p:cNvSpPr>
                <a:spLocks noChangeAspect="1" noChangeArrowheads="1"/>
              </p:cNvSpPr>
              <p:nvPr/>
            </p:nvSpPr>
            <p:spPr bwMode="auto">
              <a:xfrm rot="-1257347">
                <a:off x="482" y="22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3" name="Oval 9"/>
              <p:cNvSpPr>
                <a:spLocks noChangeAspect="1" noChangeArrowheads="1"/>
              </p:cNvSpPr>
              <p:nvPr/>
            </p:nvSpPr>
            <p:spPr bwMode="auto">
              <a:xfrm rot="-585453">
                <a:off x="578" y="220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4" name="Oval 10"/>
              <p:cNvSpPr>
                <a:spLocks noChangeAspect="1" noChangeArrowheads="1"/>
              </p:cNvSpPr>
              <p:nvPr/>
            </p:nvSpPr>
            <p:spPr bwMode="auto">
              <a:xfrm>
                <a:off x="398"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5" name="Oval 11"/>
              <p:cNvSpPr>
                <a:spLocks noChangeAspect="1" noChangeArrowheads="1"/>
              </p:cNvSpPr>
              <p:nvPr/>
            </p:nvSpPr>
            <p:spPr bwMode="auto">
              <a:xfrm>
                <a:off x="496"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6" name="Oval 12"/>
              <p:cNvSpPr>
                <a:spLocks noChangeAspect="1" noChangeArrowheads="1"/>
              </p:cNvSpPr>
              <p:nvPr/>
            </p:nvSpPr>
            <p:spPr bwMode="auto">
              <a:xfrm rot="-1472264">
                <a:off x="675" y="21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7" name="Oval 13"/>
              <p:cNvSpPr>
                <a:spLocks noChangeAspect="1" noChangeArrowheads="1"/>
              </p:cNvSpPr>
              <p:nvPr/>
            </p:nvSpPr>
            <p:spPr bwMode="auto">
              <a:xfrm>
                <a:off x="591" y="210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8" name="Oval 14"/>
              <p:cNvSpPr>
                <a:spLocks noChangeAspect="1" noChangeArrowheads="1"/>
              </p:cNvSpPr>
              <p:nvPr/>
            </p:nvSpPr>
            <p:spPr bwMode="auto">
              <a:xfrm>
                <a:off x="414" y="16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9" name="Oval 15"/>
              <p:cNvSpPr>
                <a:spLocks noChangeAspect="1" noChangeArrowheads="1"/>
              </p:cNvSpPr>
              <p:nvPr/>
            </p:nvSpPr>
            <p:spPr bwMode="auto">
              <a:xfrm>
                <a:off x="512" y="163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0" name="Oval 16"/>
              <p:cNvSpPr>
                <a:spLocks noChangeAspect="1" noChangeArrowheads="1"/>
              </p:cNvSpPr>
              <p:nvPr/>
            </p:nvSpPr>
            <p:spPr bwMode="auto">
              <a:xfrm rot="-1110405">
                <a:off x="385" y="20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1" name="Oval 17"/>
              <p:cNvSpPr>
                <a:spLocks noChangeAspect="1" noChangeArrowheads="1"/>
              </p:cNvSpPr>
              <p:nvPr/>
            </p:nvSpPr>
            <p:spPr bwMode="auto">
              <a:xfrm rot="-1257347">
                <a:off x="482" y="20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2" name="Oval 18"/>
              <p:cNvSpPr>
                <a:spLocks noChangeAspect="1" noChangeArrowheads="1"/>
              </p:cNvSpPr>
              <p:nvPr/>
            </p:nvSpPr>
            <p:spPr bwMode="auto">
              <a:xfrm rot="-585453">
                <a:off x="578" y="20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3" name="Oval 19"/>
              <p:cNvSpPr>
                <a:spLocks noChangeAspect="1" noChangeArrowheads="1"/>
              </p:cNvSpPr>
              <p:nvPr/>
            </p:nvSpPr>
            <p:spPr bwMode="auto">
              <a:xfrm>
                <a:off x="398" y="19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4" name="Oval 20"/>
              <p:cNvSpPr>
                <a:spLocks noChangeAspect="1" noChangeArrowheads="1"/>
              </p:cNvSpPr>
              <p:nvPr/>
            </p:nvSpPr>
            <p:spPr bwMode="auto">
              <a:xfrm>
                <a:off x="496" y="19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5" name="Oval 21"/>
              <p:cNvSpPr>
                <a:spLocks noChangeAspect="1" noChangeArrowheads="1"/>
              </p:cNvSpPr>
              <p:nvPr/>
            </p:nvSpPr>
            <p:spPr bwMode="auto">
              <a:xfrm rot="-1472264">
                <a:off x="675" y="196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6" name="Oval 22"/>
              <p:cNvSpPr>
                <a:spLocks noChangeAspect="1" noChangeArrowheads="1"/>
              </p:cNvSpPr>
              <p:nvPr/>
            </p:nvSpPr>
            <p:spPr bwMode="auto">
              <a:xfrm>
                <a:off x="591"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7" name="Oval 23"/>
              <p:cNvSpPr>
                <a:spLocks noChangeAspect="1" noChangeArrowheads="1"/>
              </p:cNvSpPr>
              <p:nvPr/>
            </p:nvSpPr>
            <p:spPr bwMode="auto">
              <a:xfrm rot="-1110405">
                <a:off x="385" y="187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8" name="Oval 24"/>
              <p:cNvSpPr>
                <a:spLocks noChangeAspect="1" noChangeArrowheads="1"/>
              </p:cNvSpPr>
              <p:nvPr/>
            </p:nvSpPr>
            <p:spPr bwMode="auto">
              <a:xfrm rot="-1257347">
                <a:off x="482" y="18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9" name="Oval 25"/>
              <p:cNvSpPr>
                <a:spLocks noChangeAspect="1" noChangeArrowheads="1"/>
              </p:cNvSpPr>
              <p:nvPr/>
            </p:nvSpPr>
            <p:spPr bwMode="auto">
              <a:xfrm rot="-585453">
                <a:off x="578" y="18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0" name="Oval 26"/>
              <p:cNvSpPr>
                <a:spLocks noChangeAspect="1" noChangeArrowheads="1"/>
              </p:cNvSpPr>
              <p:nvPr/>
            </p:nvSpPr>
            <p:spPr bwMode="auto">
              <a:xfrm>
                <a:off x="398" y="17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1" name="Oval 27"/>
              <p:cNvSpPr>
                <a:spLocks noChangeAspect="1" noChangeArrowheads="1"/>
              </p:cNvSpPr>
              <p:nvPr/>
            </p:nvSpPr>
            <p:spPr bwMode="auto">
              <a:xfrm>
                <a:off x="496" y="17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2" name="Oval 28"/>
              <p:cNvSpPr>
                <a:spLocks noChangeAspect="1" noChangeArrowheads="1"/>
              </p:cNvSpPr>
              <p:nvPr/>
            </p:nvSpPr>
            <p:spPr bwMode="auto">
              <a:xfrm rot="-1472264">
                <a:off x="675" y="17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3" name="Oval 29"/>
              <p:cNvSpPr>
                <a:spLocks noChangeAspect="1" noChangeArrowheads="1"/>
              </p:cNvSpPr>
              <p:nvPr/>
            </p:nvSpPr>
            <p:spPr bwMode="auto">
              <a:xfrm>
                <a:off x="591" y="169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4" name="Line 30"/>
              <p:cNvSpPr>
                <a:spLocks noChangeAspect="1" noChangeShapeType="1"/>
              </p:cNvSpPr>
              <p:nvPr/>
            </p:nvSpPr>
            <p:spPr bwMode="auto">
              <a:xfrm>
                <a:off x="782" y="2389"/>
                <a:ext cx="0" cy="136"/>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9775" name="Line 31"/>
              <p:cNvSpPr>
                <a:spLocks noChangeAspect="1" noChangeShapeType="1"/>
              </p:cNvSpPr>
              <p:nvPr/>
            </p:nvSpPr>
            <p:spPr bwMode="auto">
              <a:xfrm>
                <a:off x="385" y="2389"/>
                <a:ext cx="0" cy="91"/>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9776" name="Oval 32"/>
              <p:cNvSpPr>
                <a:spLocks noChangeAspect="1" noChangeArrowheads="1"/>
              </p:cNvSpPr>
              <p:nvPr/>
            </p:nvSpPr>
            <p:spPr bwMode="auto">
              <a:xfrm rot="10163443">
                <a:off x="118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7" name="Oval 33"/>
              <p:cNvSpPr>
                <a:spLocks noChangeAspect="1" noChangeArrowheads="1"/>
              </p:cNvSpPr>
              <p:nvPr/>
            </p:nvSpPr>
            <p:spPr bwMode="auto">
              <a:xfrm rot="10016501">
                <a:off x="1085" y="208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8" name="Oval 34"/>
              <p:cNvSpPr>
                <a:spLocks noChangeAspect="1" noChangeArrowheads="1"/>
              </p:cNvSpPr>
              <p:nvPr/>
            </p:nvSpPr>
            <p:spPr bwMode="auto">
              <a:xfrm rot="10688394">
                <a:off x="985" y="210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9" name="Oval 35"/>
              <p:cNvSpPr>
                <a:spLocks noChangeAspect="1" noChangeArrowheads="1"/>
              </p:cNvSpPr>
              <p:nvPr/>
            </p:nvSpPr>
            <p:spPr bwMode="auto">
              <a:xfrm rot="11273848">
                <a:off x="1160" y="215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0" name="Oval 36"/>
              <p:cNvSpPr>
                <a:spLocks noChangeAspect="1" noChangeArrowheads="1"/>
              </p:cNvSpPr>
              <p:nvPr/>
            </p:nvSpPr>
            <p:spPr bwMode="auto">
              <a:xfrm rot="11273848">
                <a:off x="1058" y="217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1" name="Oval 37"/>
              <p:cNvSpPr>
                <a:spLocks noChangeAspect="1" noChangeArrowheads="1"/>
              </p:cNvSpPr>
              <p:nvPr/>
            </p:nvSpPr>
            <p:spPr bwMode="auto">
              <a:xfrm rot="9801584">
                <a:off x="883" y="21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2" name="Oval 38"/>
              <p:cNvSpPr>
                <a:spLocks noChangeAspect="1" noChangeArrowheads="1"/>
              </p:cNvSpPr>
              <p:nvPr/>
            </p:nvSpPr>
            <p:spPr bwMode="auto">
              <a:xfrm rot="11273848">
                <a:off x="958" y="220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3" name="Oval 39"/>
              <p:cNvSpPr>
                <a:spLocks noChangeAspect="1" noChangeArrowheads="1"/>
              </p:cNvSpPr>
              <p:nvPr/>
            </p:nvSpPr>
            <p:spPr bwMode="auto">
              <a:xfrm rot="10163443">
                <a:off x="1188" y="185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4" name="Oval 40"/>
              <p:cNvSpPr>
                <a:spLocks noChangeAspect="1" noChangeArrowheads="1"/>
              </p:cNvSpPr>
              <p:nvPr/>
            </p:nvSpPr>
            <p:spPr bwMode="auto">
              <a:xfrm rot="10016501">
                <a:off x="1087" y="18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5" name="Oval 41"/>
              <p:cNvSpPr>
                <a:spLocks noChangeAspect="1" noChangeArrowheads="1"/>
              </p:cNvSpPr>
              <p:nvPr/>
            </p:nvSpPr>
            <p:spPr bwMode="auto">
              <a:xfrm rot="10688394">
                <a:off x="987" y="19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6" name="Oval 42"/>
              <p:cNvSpPr>
                <a:spLocks noChangeAspect="1" noChangeArrowheads="1"/>
              </p:cNvSpPr>
              <p:nvPr/>
            </p:nvSpPr>
            <p:spPr bwMode="auto">
              <a:xfrm rot="11273848">
                <a:off x="1162" y="19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7" name="Oval 43"/>
              <p:cNvSpPr>
                <a:spLocks noChangeAspect="1" noChangeArrowheads="1"/>
              </p:cNvSpPr>
              <p:nvPr/>
            </p:nvSpPr>
            <p:spPr bwMode="auto">
              <a:xfrm rot="11273848">
                <a:off x="1060" y="19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8" name="Oval 44"/>
              <p:cNvSpPr>
                <a:spLocks noChangeAspect="1" noChangeArrowheads="1"/>
              </p:cNvSpPr>
              <p:nvPr/>
            </p:nvSpPr>
            <p:spPr bwMode="auto">
              <a:xfrm rot="9801584">
                <a:off x="885"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9" name="Oval 45"/>
              <p:cNvSpPr>
                <a:spLocks noChangeAspect="1" noChangeArrowheads="1"/>
              </p:cNvSpPr>
              <p:nvPr/>
            </p:nvSpPr>
            <p:spPr bwMode="auto">
              <a:xfrm rot="11273848">
                <a:off x="960" y="201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0" name="Oval 46"/>
              <p:cNvSpPr>
                <a:spLocks noChangeAspect="1" noChangeArrowheads="1"/>
              </p:cNvSpPr>
              <p:nvPr/>
            </p:nvSpPr>
            <p:spPr bwMode="auto">
              <a:xfrm>
                <a:off x="930" y="16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1" name="Oval 47"/>
              <p:cNvSpPr>
                <a:spLocks noChangeAspect="1" noChangeArrowheads="1"/>
              </p:cNvSpPr>
              <p:nvPr/>
            </p:nvSpPr>
            <p:spPr bwMode="auto">
              <a:xfrm>
                <a:off x="930" y="17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2" name="Oval 48"/>
              <p:cNvSpPr>
                <a:spLocks noChangeAspect="1" noChangeArrowheads="1"/>
              </p:cNvSpPr>
              <p:nvPr/>
            </p:nvSpPr>
            <p:spPr bwMode="auto">
              <a:xfrm>
                <a:off x="623" y="146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3" name="Oval 49"/>
              <p:cNvSpPr>
                <a:spLocks noChangeAspect="1" noChangeArrowheads="1"/>
              </p:cNvSpPr>
              <p:nvPr/>
            </p:nvSpPr>
            <p:spPr bwMode="auto">
              <a:xfrm>
                <a:off x="802"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4" name="Oval 50"/>
              <p:cNvSpPr>
                <a:spLocks noChangeAspect="1" noChangeArrowheads="1"/>
              </p:cNvSpPr>
              <p:nvPr/>
            </p:nvSpPr>
            <p:spPr bwMode="auto">
              <a:xfrm>
                <a:off x="711" y="141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5" name="Oval 51"/>
              <p:cNvSpPr>
                <a:spLocks noChangeAspect="1" noChangeArrowheads="1"/>
              </p:cNvSpPr>
              <p:nvPr/>
            </p:nvSpPr>
            <p:spPr bwMode="auto">
              <a:xfrm>
                <a:off x="884" y="153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6" name="Oval 52"/>
              <p:cNvSpPr>
                <a:spLocks noChangeAspect="1" noChangeArrowheads="1"/>
              </p:cNvSpPr>
              <p:nvPr/>
            </p:nvSpPr>
            <p:spPr bwMode="auto">
              <a:xfrm>
                <a:off x="567" y="15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7" name="Oval 53"/>
              <p:cNvSpPr>
                <a:spLocks noChangeAspect="1" noChangeArrowheads="1"/>
              </p:cNvSpPr>
              <p:nvPr/>
            </p:nvSpPr>
            <p:spPr bwMode="auto">
              <a:xfrm>
                <a:off x="398" y="23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8" name="Oval 54"/>
              <p:cNvSpPr>
                <a:spLocks noChangeAspect="1" noChangeArrowheads="1"/>
              </p:cNvSpPr>
              <p:nvPr/>
            </p:nvSpPr>
            <p:spPr bwMode="auto">
              <a:xfrm>
                <a:off x="295" y="28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9" name="Oval 55"/>
              <p:cNvSpPr>
                <a:spLocks noChangeAspect="1" noChangeArrowheads="1"/>
              </p:cNvSpPr>
              <p:nvPr/>
            </p:nvSpPr>
            <p:spPr bwMode="auto">
              <a:xfrm>
                <a:off x="4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0" name="Oval 56"/>
              <p:cNvSpPr>
                <a:spLocks noChangeAspect="1" noChangeArrowheads="1"/>
              </p:cNvSpPr>
              <p:nvPr/>
            </p:nvSpPr>
            <p:spPr bwMode="auto">
              <a:xfrm>
                <a:off x="487"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1" name="Oval 57"/>
              <p:cNvSpPr>
                <a:spLocks noChangeAspect="1" noChangeArrowheads="1"/>
              </p:cNvSpPr>
              <p:nvPr/>
            </p:nvSpPr>
            <p:spPr bwMode="auto">
              <a:xfrm>
                <a:off x="643"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2" name="Oval 58"/>
              <p:cNvSpPr>
                <a:spLocks noChangeAspect="1" noChangeArrowheads="1"/>
              </p:cNvSpPr>
              <p:nvPr/>
            </p:nvSpPr>
            <p:spPr bwMode="auto">
              <a:xfrm>
                <a:off x="5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3" name="Oval 59"/>
              <p:cNvSpPr>
                <a:spLocks noChangeAspect="1" noChangeArrowheads="1"/>
              </p:cNvSpPr>
              <p:nvPr/>
            </p:nvSpPr>
            <p:spPr bwMode="auto">
              <a:xfrm>
                <a:off x="321" y="273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4" name="Oval 60"/>
              <p:cNvSpPr>
                <a:spLocks noChangeAspect="1" noChangeArrowheads="1"/>
              </p:cNvSpPr>
              <p:nvPr/>
            </p:nvSpPr>
            <p:spPr bwMode="auto">
              <a:xfrm>
                <a:off x="703" y="264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5" name="Oval 61"/>
              <p:cNvSpPr>
                <a:spLocks noChangeAspect="1" noChangeArrowheads="1"/>
              </p:cNvSpPr>
              <p:nvPr/>
            </p:nvSpPr>
            <p:spPr bwMode="auto">
              <a:xfrm>
                <a:off x="385"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6" name="Oval 62"/>
              <p:cNvSpPr>
                <a:spLocks noChangeAspect="1" noChangeArrowheads="1"/>
              </p:cNvSpPr>
              <p:nvPr/>
            </p:nvSpPr>
            <p:spPr bwMode="auto">
              <a:xfrm>
                <a:off x="362" y="248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7" name="Oval 63"/>
              <p:cNvSpPr>
                <a:spLocks noChangeAspect="1" noChangeArrowheads="1"/>
              </p:cNvSpPr>
              <p:nvPr/>
            </p:nvSpPr>
            <p:spPr bwMode="auto">
              <a:xfrm>
                <a:off x="437"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8" name="Oval 64"/>
              <p:cNvSpPr>
                <a:spLocks noChangeAspect="1" noChangeArrowheads="1"/>
              </p:cNvSpPr>
              <p:nvPr/>
            </p:nvSpPr>
            <p:spPr bwMode="auto">
              <a:xfrm>
                <a:off x="6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9" name="Oval 65"/>
              <p:cNvSpPr>
                <a:spLocks noChangeAspect="1" noChangeArrowheads="1"/>
              </p:cNvSpPr>
              <p:nvPr/>
            </p:nvSpPr>
            <p:spPr bwMode="auto">
              <a:xfrm>
                <a:off x="539"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0" name="Oval 66"/>
              <p:cNvSpPr>
                <a:spLocks noChangeAspect="1" noChangeArrowheads="1"/>
              </p:cNvSpPr>
              <p:nvPr/>
            </p:nvSpPr>
            <p:spPr bwMode="auto">
              <a:xfrm>
                <a:off x="589" y="28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1" name="Oval 67"/>
              <p:cNvSpPr>
                <a:spLocks noChangeAspect="1" noChangeArrowheads="1"/>
              </p:cNvSpPr>
              <p:nvPr/>
            </p:nvSpPr>
            <p:spPr bwMode="auto">
              <a:xfrm>
                <a:off x="693"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2" name="Oval 68"/>
              <p:cNvSpPr>
                <a:spLocks noChangeAspect="1" noChangeArrowheads="1"/>
              </p:cNvSpPr>
              <p:nvPr/>
            </p:nvSpPr>
            <p:spPr bwMode="auto">
              <a:xfrm>
                <a:off x="793" y="287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3" name="Oval 69"/>
              <p:cNvSpPr>
                <a:spLocks noChangeAspect="1" noChangeArrowheads="1"/>
              </p:cNvSpPr>
              <p:nvPr/>
            </p:nvSpPr>
            <p:spPr bwMode="auto">
              <a:xfrm>
                <a:off x="895"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4" name="Oval 70"/>
              <p:cNvSpPr>
                <a:spLocks noChangeAspect="1" noChangeArrowheads="1"/>
              </p:cNvSpPr>
              <p:nvPr/>
            </p:nvSpPr>
            <p:spPr bwMode="auto">
              <a:xfrm>
                <a:off x="988" y="291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5" name="Oval 71"/>
              <p:cNvSpPr>
                <a:spLocks noChangeAspect="1" noChangeArrowheads="1"/>
              </p:cNvSpPr>
              <p:nvPr/>
            </p:nvSpPr>
            <p:spPr bwMode="auto">
              <a:xfrm>
                <a:off x="768"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6" name="Oval 72"/>
              <p:cNvSpPr>
                <a:spLocks noChangeAspect="1" noChangeArrowheads="1"/>
              </p:cNvSpPr>
              <p:nvPr/>
            </p:nvSpPr>
            <p:spPr bwMode="auto">
              <a:xfrm>
                <a:off x="1020" y="301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7" name="Oval 73"/>
              <p:cNvSpPr>
                <a:spLocks noChangeAspect="1" noChangeArrowheads="1"/>
              </p:cNvSpPr>
              <p:nvPr/>
            </p:nvSpPr>
            <p:spPr bwMode="auto">
              <a:xfrm>
                <a:off x="963" y="31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8" name="Oval 74"/>
              <p:cNvSpPr>
                <a:spLocks noChangeAspect="1" noChangeArrowheads="1"/>
              </p:cNvSpPr>
              <p:nvPr/>
            </p:nvSpPr>
            <p:spPr bwMode="auto">
              <a:xfrm>
                <a:off x="870"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9" name="Oval 75"/>
              <p:cNvSpPr>
                <a:spLocks noChangeAspect="1" noChangeArrowheads="1"/>
              </p:cNvSpPr>
              <p:nvPr/>
            </p:nvSpPr>
            <p:spPr bwMode="auto">
              <a:xfrm>
                <a:off x="295" y="32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0" name="Oval 76"/>
              <p:cNvSpPr>
                <a:spLocks noChangeAspect="1" noChangeArrowheads="1"/>
              </p:cNvSpPr>
              <p:nvPr/>
            </p:nvSpPr>
            <p:spPr bwMode="auto">
              <a:xfrm>
                <a:off x="664"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1" name="Oval 77"/>
              <p:cNvSpPr>
                <a:spLocks noChangeAspect="1" noChangeArrowheads="1"/>
              </p:cNvSpPr>
              <p:nvPr/>
            </p:nvSpPr>
            <p:spPr bwMode="auto">
              <a:xfrm>
                <a:off x="930"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2" name="Oval 78"/>
              <p:cNvSpPr>
                <a:spLocks noChangeAspect="1" noChangeArrowheads="1"/>
              </p:cNvSpPr>
              <p:nvPr/>
            </p:nvSpPr>
            <p:spPr bwMode="auto">
              <a:xfrm>
                <a:off x="374" y="319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3" name="Oval 79"/>
              <p:cNvSpPr>
                <a:spLocks noChangeAspect="1" noChangeArrowheads="1"/>
              </p:cNvSpPr>
              <p:nvPr/>
            </p:nvSpPr>
            <p:spPr bwMode="auto">
              <a:xfrm>
                <a:off x="464"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4" name="Oval 80"/>
              <p:cNvSpPr>
                <a:spLocks noChangeAspect="1" noChangeArrowheads="1"/>
              </p:cNvSpPr>
              <p:nvPr/>
            </p:nvSpPr>
            <p:spPr bwMode="auto">
              <a:xfrm>
                <a:off x="562"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5" name="Oval 81"/>
              <p:cNvSpPr>
                <a:spLocks noChangeAspect="1" noChangeArrowheads="1"/>
              </p:cNvSpPr>
              <p:nvPr/>
            </p:nvSpPr>
            <p:spPr bwMode="auto">
              <a:xfrm>
                <a:off x="295" y="33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6" name="Oval 82"/>
              <p:cNvSpPr>
                <a:spLocks noChangeAspect="1" noChangeArrowheads="1"/>
              </p:cNvSpPr>
              <p:nvPr/>
            </p:nvSpPr>
            <p:spPr bwMode="auto">
              <a:xfrm>
                <a:off x="102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7" name="Oval 83"/>
              <p:cNvSpPr>
                <a:spLocks noChangeAspect="1" noChangeArrowheads="1"/>
              </p:cNvSpPr>
              <p:nvPr/>
            </p:nvSpPr>
            <p:spPr bwMode="auto">
              <a:xfrm>
                <a:off x="113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8" name="Oval 84"/>
              <p:cNvSpPr>
                <a:spLocks noChangeAspect="1" noChangeArrowheads="1"/>
              </p:cNvSpPr>
              <p:nvPr/>
            </p:nvSpPr>
            <p:spPr bwMode="auto">
              <a:xfrm>
                <a:off x="431" y="364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9" name="Oval 85"/>
              <p:cNvSpPr>
                <a:spLocks noChangeAspect="1" noChangeArrowheads="1"/>
              </p:cNvSpPr>
              <p:nvPr/>
            </p:nvSpPr>
            <p:spPr bwMode="auto">
              <a:xfrm>
                <a:off x="348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0" name="Oval 86"/>
              <p:cNvSpPr>
                <a:spLocks noChangeAspect="1" noChangeArrowheads="1"/>
              </p:cNvSpPr>
              <p:nvPr/>
            </p:nvSpPr>
            <p:spPr bwMode="auto">
              <a:xfrm>
                <a:off x="385" y="355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1" name="Oval 87"/>
              <p:cNvSpPr>
                <a:spLocks noChangeAspect="1" noChangeArrowheads="1"/>
              </p:cNvSpPr>
              <p:nvPr/>
            </p:nvSpPr>
            <p:spPr bwMode="auto">
              <a:xfrm>
                <a:off x="3280"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2" name="Oval 88"/>
              <p:cNvSpPr>
                <a:spLocks noChangeAspect="1" noChangeArrowheads="1"/>
              </p:cNvSpPr>
              <p:nvPr/>
            </p:nvSpPr>
            <p:spPr bwMode="auto">
              <a:xfrm>
                <a:off x="2154"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3" name="Oval 89"/>
              <p:cNvSpPr>
                <a:spLocks noChangeAspect="1" noChangeArrowheads="1"/>
              </p:cNvSpPr>
              <p:nvPr/>
            </p:nvSpPr>
            <p:spPr bwMode="auto">
              <a:xfrm>
                <a:off x="340" y="34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4" name="Oval 90"/>
              <p:cNvSpPr>
                <a:spLocks noChangeAspect="1" noChangeArrowheads="1"/>
              </p:cNvSpPr>
              <p:nvPr/>
            </p:nvSpPr>
            <p:spPr bwMode="auto">
              <a:xfrm>
                <a:off x="235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5" name="Oval 91"/>
              <p:cNvSpPr>
                <a:spLocks noChangeAspect="1" noChangeArrowheads="1"/>
              </p:cNvSpPr>
              <p:nvPr/>
            </p:nvSpPr>
            <p:spPr bwMode="auto">
              <a:xfrm>
                <a:off x="368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6" name="Oval 92"/>
              <p:cNvSpPr>
                <a:spLocks noChangeAspect="1" noChangeArrowheads="1"/>
              </p:cNvSpPr>
              <p:nvPr/>
            </p:nvSpPr>
            <p:spPr bwMode="auto">
              <a:xfrm>
                <a:off x="930" y="238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7" name="Oval 93"/>
              <p:cNvSpPr>
                <a:spLocks noChangeAspect="1" noChangeArrowheads="1"/>
              </p:cNvSpPr>
              <p:nvPr/>
            </p:nvSpPr>
            <p:spPr bwMode="auto">
              <a:xfrm>
                <a:off x="52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8" name="Oval 94"/>
              <p:cNvSpPr>
                <a:spLocks noChangeAspect="1" noChangeArrowheads="1"/>
              </p:cNvSpPr>
              <p:nvPr/>
            </p:nvSpPr>
            <p:spPr bwMode="auto">
              <a:xfrm>
                <a:off x="62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9" name="Oval 95"/>
              <p:cNvSpPr>
                <a:spLocks noChangeAspect="1" noChangeArrowheads="1"/>
              </p:cNvSpPr>
              <p:nvPr/>
            </p:nvSpPr>
            <p:spPr bwMode="auto">
              <a:xfrm>
                <a:off x="82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0" name="Oval 96"/>
              <p:cNvSpPr>
                <a:spLocks noChangeAspect="1" noChangeArrowheads="1"/>
              </p:cNvSpPr>
              <p:nvPr/>
            </p:nvSpPr>
            <p:spPr bwMode="auto">
              <a:xfrm>
                <a:off x="72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1" name="Oval 97"/>
              <p:cNvSpPr>
                <a:spLocks noChangeAspect="1" noChangeArrowheads="1"/>
              </p:cNvSpPr>
              <p:nvPr/>
            </p:nvSpPr>
            <p:spPr bwMode="auto">
              <a:xfrm>
                <a:off x="205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2" name="Oval 98"/>
              <p:cNvSpPr>
                <a:spLocks noChangeAspect="1" noChangeArrowheads="1"/>
              </p:cNvSpPr>
              <p:nvPr/>
            </p:nvSpPr>
            <p:spPr bwMode="auto">
              <a:xfrm>
                <a:off x="276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3" name="Oval 99"/>
              <p:cNvSpPr>
                <a:spLocks noChangeAspect="1" noChangeArrowheads="1"/>
              </p:cNvSpPr>
              <p:nvPr/>
            </p:nvSpPr>
            <p:spPr bwMode="auto">
              <a:xfrm>
                <a:off x="378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4" name="Oval 100"/>
              <p:cNvSpPr>
                <a:spLocks noChangeAspect="1" noChangeArrowheads="1"/>
              </p:cNvSpPr>
              <p:nvPr/>
            </p:nvSpPr>
            <p:spPr bwMode="auto">
              <a:xfrm>
                <a:off x="3890"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5" name="Oval 101"/>
              <p:cNvSpPr>
                <a:spLocks noChangeAspect="1" noChangeArrowheads="1"/>
              </p:cNvSpPr>
              <p:nvPr/>
            </p:nvSpPr>
            <p:spPr bwMode="auto">
              <a:xfrm>
                <a:off x="337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6" name="Oval 102"/>
              <p:cNvSpPr>
                <a:spLocks noChangeAspect="1" noChangeArrowheads="1"/>
              </p:cNvSpPr>
              <p:nvPr/>
            </p:nvSpPr>
            <p:spPr bwMode="auto">
              <a:xfrm>
                <a:off x="184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7" name="Oval 103"/>
              <p:cNvSpPr>
                <a:spLocks noChangeAspect="1" noChangeArrowheads="1"/>
              </p:cNvSpPr>
              <p:nvPr/>
            </p:nvSpPr>
            <p:spPr bwMode="auto">
              <a:xfrm>
                <a:off x="256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8" name="Oval 104"/>
              <p:cNvSpPr>
                <a:spLocks noChangeAspect="1" noChangeArrowheads="1"/>
              </p:cNvSpPr>
              <p:nvPr/>
            </p:nvSpPr>
            <p:spPr bwMode="auto">
              <a:xfrm>
                <a:off x="266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9" name="Oval 105"/>
              <p:cNvSpPr>
                <a:spLocks noChangeAspect="1" noChangeArrowheads="1"/>
              </p:cNvSpPr>
              <p:nvPr/>
            </p:nvSpPr>
            <p:spPr bwMode="auto">
              <a:xfrm>
                <a:off x="3586"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0" name="Oval 106"/>
              <p:cNvSpPr>
                <a:spLocks noChangeAspect="1" noChangeArrowheads="1"/>
              </p:cNvSpPr>
              <p:nvPr/>
            </p:nvSpPr>
            <p:spPr bwMode="auto">
              <a:xfrm>
                <a:off x="1949"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1" name="Oval 107"/>
              <p:cNvSpPr>
                <a:spLocks noChangeAspect="1" noChangeArrowheads="1"/>
              </p:cNvSpPr>
              <p:nvPr/>
            </p:nvSpPr>
            <p:spPr bwMode="auto">
              <a:xfrm>
                <a:off x="287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2" name="Oval 108"/>
              <p:cNvSpPr>
                <a:spLocks noChangeAspect="1" noChangeArrowheads="1"/>
              </p:cNvSpPr>
              <p:nvPr/>
            </p:nvSpPr>
            <p:spPr bwMode="auto">
              <a:xfrm>
                <a:off x="245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3" name="Oval 109"/>
              <p:cNvSpPr>
                <a:spLocks noChangeAspect="1" noChangeArrowheads="1"/>
              </p:cNvSpPr>
              <p:nvPr/>
            </p:nvSpPr>
            <p:spPr bwMode="auto">
              <a:xfrm>
                <a:off x="317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4" name="Oval 110"/>
              <p:cNvSpPr>
                <a:spLocks noChangeAspect="1" noChangeArrowheads="1"/>
              </p:cNvSpPr>
              <p:nvPr/>
            </p:nvSpPr>
            <p:spPr bwMode="auto">
              <a:xfrm>
                <a:off x="2971"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5" name="Oval 111"/>
              <p:cNvSpPr>
                <a:spLocks noChangeAspect="1" noChangeArrowheads="1"/>
              </p:cNvSpPr>
              <p:nvPr/>
            </p:nvSpPr>
            <p:spPr bwMode="auto">
              <a:xfrm>
                <a:off x="1746"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6" name="Oval 112"/>
              <p:cNvSpPr>
                <a:spLocks noChangeAspect="1" noChangeArrowheads="1"/>
              </p:cNvSpPr>
              <p:nvPr/>
            </p:nvSpPr>
            <p:spPr bwMode="auto">
              <a:xfrm>
                <a:off x="225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7" name="Oval 113"/>
              <p:cNvSpPr>
                <a:spLocks noChangeAspect="1" noChangeArrowheads="1"/>
              </p:cNvSpPr>
              <p:nvPr/>
            </p:nvSpPr>
            <p:spPr bwMode="auto">
              <a:xfrm>
                <a:off x="3074"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8" name="Oval 114"/>
              <p:cNvSpPr>
                <a:spLocks noChangeAspect="1" noChangeArrowheads="1"/>
              </p:cNvSpPr>
              <p:nvPr/>
            </p:nvSpPr>
            <p:spPr bwMode="auto">
              <a:xfrm>
                <a:off x="164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9" name="Oval 115"/>
              <p:cNvSpPr>
                <a:spLocks noChangeAspect="1" noChangeArrowheads="1"/>
              </p:cNvSpPr>
              <p:nvPr/>
            </p:nvSpPr>
            <p:spPr bwMode="auto">
              <a:xfrm>
                <a:off x="123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0" name="Oval 116"/>
              <p:cNvSpPr>
                <a:spLocks noChangeAspect="1" noChangeArrowheads="1"/>
              </p:cNvSpPr>
              <p:nvPr/>
            </p:nvSpPr>
            <p:spPr bwMode="auto">
              <a:xfrm>
                <a:off x="133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1" name="Oval 117"/>
              <p:cNvSpPr>
                <a:spLocks noChangeAspect="1" noChangeArrowheads="1"/>
              </p:cNvSpPr>
              <p:nvPr/>
            </p:nvSpPr>
            <p:spPr bwMode="auto">
              <a:xfrm>
                <a:off x="144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2" name="Oval 118"/>
              <p:cNvSpPr>
                <a:spLocks noChangeAspect="1" noChangeArrowheads="1"/>
              </p:cNvSpPr>
              <p:nvPr/>
            </p:nvSpPr>
            <p:spPr bwMode="auto">
              <a:xfrm>
                <a:off x="154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3" name="Oval 119"/>
              <p:cNvSpPr>
                <a:spLocks noChangeAspect="1" noChangeArrowheads="1"/>
              </p:cNvSpPr>
              <p:nvPr/>
            </p:nvSpPr>
            <p:spPr bwMode="auto">
              <a:xfrm>
                <a:off x="1020" y="2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4" name="Oval 120"/>
              <p:cNvSpPr>
                <a:spLocks noChangeAspect="1" noChangeArrowheads="1"/>
              </p:cNvSpPr>
              <p:nvPr/>
            </p:nvSpPr>
            <p:spPr bwMode="auto">
              <a:xfrm>
                <a:off x="1111" y="24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5" name="Oval 121"/>
              <p:cNvSpPr>
                <a:spLocks noChangeAspect="1" noChangeArrowheads="1"/>
              </p:cNvSpPr>
              <p:nvPr/>
            </p:nvSpPr>
            <p:spPr bwMode="auto">
              <a:xfrm>
                <a:off x="1202" y="251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6" name="Oval 122"/>
              <p:cNvSpPr>
                <a:spLocks noChangeAspect="1" noChangeArrowheads="1"/>
              </p:cNvSpPr>
              <p:nvPr/>
            </p:nvSpPr>
            <p:spPr bwMode="auto">
              <a:xfrm>
                <a:off x="1303" y="24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7" name="Oval 123"/>
              <p:cNvSpPr>
                <a:spLocks noChangeAspect="1" noChangeArrowheads="1"/>
              </p:cNvSpPr>
              <p:nvPr/>
            </p:nvSpPr>
            <p:spPr bwMode="auto">
              <a:xfrm>
                <a:off x="1378" y="2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8" name="Oval 124"/>
              <p:cNvSpPr>
                <a:spLocks noChangeAspect="1" noChangeArrowheads="1"/>
              </p:cNvSpPr>
              <p:nvPr/>
            </p:nvSpPr>
            <p:spPr bwMode="auto">
              <a:xfrm>
                <a:off x="1474" y="23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9" name="Oval 125"/>
              <p:cNvSpPr>
                <a:spLocks noChangeAspect="1" noChangeArrowheads="1"/>
              </p:cNvSpPr>
              <p:nvPr/>
            </p:nvSpPr>
            <p:spPr bwMode="auto">
              <a:xfrm>
                <a:off x="2085"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0" name="Oval 126"/>
              <p:cNvSpPr>
                <a:spLocks noChangeAspect="1" noChangeArrowheads="1"/>
              </p:cNvSpPr>
              <p:nvPr/>
            </p:nvSpPr>
            <p:spPr bwMode="auto">
              <a:xfrm rot="-1110405">
                <a:off x="143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1" name="Oval 127"/>
              <p:cNvSpPr>
                <a:spLocks noChangeAspect="1" noChangeArrowheads="1"/>
              </p:cNvSpPr>
              <p:nvPr/>
            </p:nvSpPr>
            <p:spPr bwMode="auto">
              <a:xfrm rot="-1257347">
                <a:off x="1532" y="22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2" name="Oval 128"/>
              <p:cNvSpPr>
                <a:spLocks noChangeAspect="1" noChangeArrowheads="1"/>
              </p:cNvSpPr>
              <p:nvPr/>
            </p:nvSpPr>
            <p:spPr bwMode="auto">
              <a:xfrm rot="-585453">
                <a:off x="1628" y="220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3" name="Oval 129"/>
              <p:cNvSpPr>
                <a:spLocks noChangeAspect="1" noChangeArrowheads="1"/>
              </p:cNvSpPr>
              <p:nvPr/>
            </p:nvSpPr>
            <p:spPr bwMode="auto">
              <a:xfrm>
                <a:off x="1448"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4" name="Oval 130"/>
              <p:cNvSpPr>
                <a:spLocks noChangeAspect="1" noChangeArrowheads="1"/>
              </p:cNvSpPr>
              <p:nvPr/>
            </p:nvSpPr>
            <p:spPr bwMode="auto">
              <a:xfrm>
                <a:off x="1546" y="21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5" name="Oval 131"/>
              <p:cNvSpPr>
                <a:spLocks noChangeAspect="1" noChangeArrowheads="1"/>
              </p:cNvSpPr>
              <p:nvPr/>
            </p:nvSpPr>
            <p:spPr bwMode="auto">
              <a:xfrm rot="-1472264">
                <a:off x="1725" y="21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6" name="Oval 132"/>
              <p:cNvSpPr>
                <a:spLocks noChangeAspect="1" noChangeArrowheads="1"/>
              </p:cNvSpPr>
              <p:nvPr/>
            </p:nvSpPr>
            <p:spPr bwMode="auto">
              <a:xfrm>
                <a:off x="1641"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7" name="Oval 133"/>
              <p:cNvSpPr>
                <a:spLocks noChangeAspect="1" noChangeArrowheads="1"/>
              </p:cNvSpPr>
              <p:nvPr/>
            </p:nvSpPr>
            <p:spPr bwMode="auto">
              <a:xfrm rot="-1110405">
                <a:off x="1429" y="20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8" name="Oval 134"/>
              <p:cNvSpPr>
                <a:spLocks noChangeAspect="1" noChangeArrowheads="1"/>
              </p:cNvSpPr>
              <p:nvPr/>
            </p:nvSpPr>
            <p:spPr bwMode="auto">
              <a:xfrm rot="-1257347">
                <a:off x="1526" y="20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9" name="Oval 135"/>
              <p:cNvSpPr>
                <a:spLocks noChangeAspect="1" noChangeArrowheads="1"/>
              </p:cNvSpPr>
              <p:nvPr/>
            </p:nvSpPr>
            <p:spPr bwMode="auto">
              <a:xfrm rot="-585453">
                <a:off x="1622" y="20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0" name="Oval 136"/>
              <p:cNvSpPr>
                <a:spLocks noChangeAspect="1" noChangeArrowheads="1"/>
              </p:cNvSpPr>
              <p:nvPr/>
            </p:nvSpPr>
            <p:spPr bwMode="auto">
              <a:xfrm>
                <a:off x="1442" y="198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1" name="Oval 137"/>
              <p:cNvSpPr>
                <a:spLocks noChangeAspect="1" noChangeArrowheads="1"/>
              </p:cNvSpPr>
              <p:nvPr/>
            </p:nvSpPr>
            <p:spPr bwMode="auto">
              <a:xfrm>
                <a:off x="1540" y="194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2" name="Oval 138"/>
              <p:cNvSpPr>
                <a:spLocks noChangeAspect="1" noChangeArrowheads="1"/>
              </p:cNvSpPr>
              <p:nvPr/>
            </p:nvSpPr>
            <p:spPr bwMode="auto">
              <a:xfrm rot="-1472264">
                <a:off x="1719" y="196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3" name="Oval 139"/>
              <p:cNvSpPr>
                <a:spLocks noChangeAspect="1" noChangeArrowheads="1"/>
              </p:cNvSpPr>
              <p:nvPr/>
            </p:nvSpPr>
            <p:spPr bwMode="auto">
              <a:xfrm>
                <a:off x="1635"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59884" name="Group 140"/>
              <p:cNvGrpSpPr>
                <a:grpSpLocks noChangeAspect="1"/>
              </p:cNvGrpSpPr>
              <p:nvPr/>
            </p:nvGrpSpPr>
            <p:grpSpPr bwMode="auto">
              <a:xfrm>
                <a:off x="1429" y="1697"/>
                <a:ext cx="390" cy="281"/>
                <a:chOff x="1338" y="1797"/>
                <a:chExt cx="390" cy="281"/>
              </a:xfrm>
            </p:grpSpPr>
            <p:sp>
              <p:nvSpPr>
                <p:cNvPr id="159885" name="Oval 141"/>
                <p:cNvSpPr>
                  <a:spLocks noChangeAspect="1" noChangeArrowheads="1"/>
                </p:cNvSpPr>
                <p:nvPr/>
              </p:nvSpPr>
              <p:spPr bwMode="auto">
                <a:xfrm rot="-1110405">
                  <a:off x="1338" y="197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6" name="Oval 142"/>
                <p:cNvSpPr>
                  <a:spLocks noChangeAspect="1" noChangeArrowheads="1"/>
                </p:cNvSpPr>
                <p:nvPr/>
              </p:nvSpPr>
              <p:spPr bwMode="auto">
                <a:xfrm rot="-1257347">
                  <a:off x="1435" y="19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7" name="Oval 143"/>
                <p:cNvSpPr>
                  <a:spLocks noChangeAspect="1" noChangeArrowheads="1"/>
                </p:cNvSpPr>
                <p:nvPr/>
              </p:nvSpPr>
              <p:spPr bwMode="auto">
                <a:xfrm rot="-585453">
                  <a:off x="1531"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8" name="Oval 144"/>
                <p:cNvSpPr>
                  <a:spLocks noChangeAspect="1" noChangeArrowheads="1"/>
                </p:cNvSpPr>
                <p:nvPr/>
              </p:nvSpPr>
              <p:spPr bwMode="auto">
                <a:xfrm rot="-1472264">
                  <a:off x="1628" y="18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9" name="Oval 145"/>
                <p:cNvSpPr>
                  <a:spLocks noChangeAspect="1" noChangeArrowheads="1"/>
                </p:cNvSpPr>
                <p:nvPr/>
              </p:nvSpPr>
              <p:spPr bwMode="auto">
                <a:xfrm>
                  <a:off x="1544" y="179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59890" name="Oval 146"/>
              <p:cNvSpPr>
                <a:spLocks noChangeAspect="1" noChangeArrowheads="1"/>
              </p:cNvSpPr>
              <p:nvPr/>
            </p:nvSpPr>
            <p:spPr bwMode="auto">
              <a:xfrm>
                <a:off x="1668" y="160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1" name="Oval 147"/>
              <p:cNvSpPr>
                <a:spLocks noChangeAspect="1" noChangeArrowheads="1"/>
              </p:cNvSpPr>
              <p:nvPr/>
            </p:nvSpPr>
            <p:spPr bwMode="auto">
              <a:xfrm>
                <a:off x="1761" y="155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2" name="Oval 148"/>
              <p:cNvSpPr>
                <a:spLocks noChangeAspect="1" noChangeArrowheads="1"/>
              </p:cNvSpPr>
              <p:nvPr/>
            </p:nvSpPr>
            <p:spPr bwMode="auto">
              <a:xfrm>
                <a:off x="1963"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3" name="Oval 149"/>
              <p:cNvSpPr>
                <a:spLocks noChangeAspect="1" noChangeArrowheads="1"/>
              </p:cNvSpPr>
              <p:nvPr/>
            </p:nvSpPr>
            <p:spPr bwMode="auto">
              <a:xfrm>
                <a:off x="1865" y="156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4" name="Oval 150"/>
              <p:cNvSpPr>
                <a:spLocks noChangeAspect="1" noChangeArrowheads="1"/>
              </p:cNvSpPr>
              <p:nvPr/>
            </p:nvSpPr>
            <p:spPr bwMode="auto">
              <a:xfrm>
                <a:off x="2056"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5" name="Oval 151"/>
              <p:cNvSpPr>
                <a:spLocks noChangeAspect="1" noChangeArrowheads="1"/>
              </p:cNvSpPr>
              <p:nvPr/>
            </p:nvSpPr>
            <p:spPr bwMode="auto">
              <a:xfrm>
                <a:off x="2109" y="174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6" name="Oval 152"/>
              <p:cNvSpPr>
                <a:spLocks noChangeAspect="1" noChangeArrowheads="1"/>
              </p:cNvSpPr>
              <p:nvPr/>
            </p:nvSpPr>
            <p:spPr bwMode="auto">
              <a:xfrm rot="9689595">
                <a:off x="2126" y="184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7" name="Oval 153"/>
              <p:cNvSpPr>
                <a:spLocks noChangeAspect="1" noChangeArrowheads="1"/>
              </p:cNvSpPr>
              <p:nvPr/>
            </p:nvSpPr>
            <p:spPr bwMode="auto">
              <a:xfrm rot="9542653">
                <a:off x="2029" y="18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8" name="Oval 154"/>
              <p:cNvSpPr>
                <a:spLocks noChangeAspect="1" noChangeArrowheads="1"/>
              </p:cNvSpPr>
              <p:nvPr/>
            </p:nvSpPr>
            <p:spPr bwMode="auto">
              <a:xfrm rot="10214547">
                <a:off x="1933" y="191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9" name="Oval 155"/>
              <p:cNvSpPr>
                <a:spLocks noChangeAspect="1" noChangeArrowheads="1"/>
              </p:cNvSpPr>
              <p:nvPr/>
            </p:nvSpPr>
            <p:spPr bwMode="auto">
              <a:xfrm rot="10800000">
                <a:off x="2113" y="1940"/>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0" name="Oval 156"/>
              <p:cNvSpPr>
                <a:spLocks noChangeAspect="1" noChangeArrowheads="1"/>
              </p:cNvSpPr>
              <p:nvPr/>
            </p:nvSpPr>
            <p:spPr bwMode="auto">
              <a:xfrm rot="10800000">
                <a:off x="2015" y="19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1" name="Oval 157"/>
              <p:cNvSpPr>
                <a:spLocks noChangeAspect="1" noChangeArrowheads="1"/>
              </p:cNvSpPr>
              <p:nvPr/>
            </p:nvSpPr>
            <p:spPr bwMode="auto">
              <a:xfrm rot="9327736">
                <a:off x="1836" y="19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2" name="Oval 158"/>
              <p:cNvSpPr>
                <a:spLocks noChangeAspect="1" noChangeArrowheads="1"/>
              </p:cNvSpPr>
              <p:nvPr/>
            </p:nvSpPr>
            <p:spPr bwMode="auto">
              <a:xfrm rot="10800000">
                <a:off x="1920" y="202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3" name="Oval 159"/>
              <p:cNvSpPr>
                <a:spLocks noChangeAspect="1" noChangeArrowheads="1"/>
              </p:cNvSpPr>
              <p:nvPr/>
            </p:nvSpPr>
            <p:spPr bwMode="auto">
              <a:xfrm>
                <a:off x="2106"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4" name="Oval 160"/>
              <p:cNvSpPr>
                <a:spLocks noChangeAspect="1" noChangeArrowheads="1"/>
              </p:cNvSpPr>
              <p:nvPr/>
            </p:nvSpPr>
            <p:spPr bwMode="auto">
              <a:xfrm>
                <a:off x="172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5" name="Oval 161"/>
              <p:cNvSpPr>
                <a:spLocks noChangeAspect="1" noChangeArrowheads="1"/>
              </p:cNvSpPr>
              <p:nvPr/>
            </p:nvSpPr>
            <p:spPr bwMode="auto">
              <a:xfrm>
                <a:off x="2248"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6" name="Oval 162"/>
              <p:cNvSpPr>
                <a:spLocks noChangeAspect="1" noChangeArrowheads="1"/>
              </p:cNvSpPr>
              <p:nvPr/>
            </p:nvSpPr>
            <p:spPr bwMode="auto">
              <a:xfrm>
                <a:off x="2290"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7" name="Oval 163"/>
              <p:cNvSpPr>
                <a:spLocks noChangeAspect="1" noChangeArrowheads="1"/>
              </p:cNvSpPr>
              <p:nvPr/>
            </p:nvSpPr>
            <p:spPr bwMode="auto">
              <a:xfrm>
                <a:off x="2336" y="201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8" name="Oval 164"/>
              <p:cNvSpPr>
                <a:spLocks noChangeAspect="1" noChangeArrowheads="1"/>
              </p:cNvSpPr>
              <p:nvPr/>
            </p:nvSpPr>
            <p:spPr bwMode="auto">
              <a:xfrm>
                <a:off x="2154" y="22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9" name="Oval 165"/>
              <p:cNvSpPr>
                <a:spLocks noChangeAspect="1" noChangeArrowheads="1"/>
              </p:cNvSpPr>
              <p:nvPr/>
            </p:nvSpPr>
            <p:spPr bwMode="auto">
              <a:xfrm>
                <a:off x="2008" y="207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0" name="Oval 166"/>
              <p:cNvSpPr>
                <a:spLocks noChangeAspect="1" noChangeArrowheads="1"/>
              </p:cNvSpPr>
              <p:nvPr/>
            </p:nvSpPr>
            <p:spPr bwMode="auto">
              <a:xfrm>
                <a:off x="2245" y="196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1" name="Oval 167"/>
              <p:cNvSpPr>
                <a:spLocks noChangeAspect="1" noChangeArrowheads="1"/>
              </p:cNvSpPr>
              <p:nvPr/>
            </p:nvSpPr>
            <p:spPr bwMode="auto">
              <a:xfrm>
                <a:off x="2336" y="191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2" name="Oval 168"/>
              <p:cNvSpPr>
                <a:spLocks noChangeAspect="1" noChangeArrowheads="1"/>
              </p:cNvSpPr>
              <p:nvPr/>
            </p:nvSpPr>
            <p:spPr bwMode="auto">
              <a:xfrm>
                <a:off x="2426" y="186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3" name="Oval 169"/>
              <p:cNvSpPr>
                <a:spLocks noChangeAspect="1" noChangeArrowheads="1"/>
              </p:cNvSpPr>
              <p:nvPr/>
            </p:nvSpPr>
            <p:spPr bwMode="auto">
              <a:xfrm>
                <a:off x="2426" y="196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4" name="Oval 170"/>
              <p:cNvSpPr>
                <a:spLocks noChangeAspect="1" noChangeArrowheads="1"/>
              </p:cNvSpPr>
              <p:nvPr/>
            </p:nvSpPr>
            <p:spPr bwMode="auto">
              <a:xfrm>
                <a:off x="242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5" name="Oval 171"/>
              <p:cNvSpPr>
                <a:spLocks noChangeAspect="1" noChangeArrowheads="1"/>
              </p:cNvSpPr>
              <p:nvPr/>
            </p:nvSpPr>
            <p:spPr bwMode="auto">
              <a:xfrm>
                <a:off x="3152" y="3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6" name="Oval 172"/>
              <p:cNvSpPr>
                <a:spLocks noChangeAspect="1" noChangeArrowheads="1"/>
              </p:cNvSpPr>
              <p:nvPr/>
            </p:nvSpPr>
            <p:spPr bwMode="auto">
              <a:xfrm>
                <a:off x="162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7" name="Oval 173"/>
              <p:cNvSpPr>
                <a:spLocks noChangeAspect="1" noChangeArrowheads="1"/>
              </p:cNvSpPr>
              <p:nvPr/>
            </p:nvSpPr>
            <p:spPr bwMode="auto">
              <a:xfrm>
                <a:off x="274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8" name="Oval 174"/>
              <p:cNvSpPr>
                <a:spLocks noChangeAspect="1" noChangeArrowheads="1"/>
              </p:cNvSpPr>
              <p:nvPr/>
            </p:nvSpPr>
            <p:spPr bwMode="auto">
              <a:xfrm>
                <a:off x="223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9" name="Oval 175"/>
              <p:cNvSpPr>
                <a:spLocks noChangeAspect="1" noChangeArrowheads="1"/>
              </p:cNvSpPr>
              <p:nvPr/>
            </p:nvSpPr>
            <p:spPr bwMode="auto">
              <a:xfrm>
                <a:off x="283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0" name="Oval 176"/>
              <p:cNvSpPr>
                <a:spLocks noChangeAspect="1" noChangeArrowheads="1"/>
              </p:cNvSpPr>
              <p:nvPr/>
            </p:nvSpPr>
            <p:spPr bwMode="auto">
              <a:xfrm rot="-1110405">
                <a:off x="2562" y="22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1" name="Oval 177"/>
              <p:cNvSpPr>
                <a:spLocks noChangeAspect="1" noChangeArrowheads="1"/>
              </p:cNvSpPr>
              <p:nvPr/>
            </p:nvSpPr>
            <p:spPr bwMode="auto">
              <a:xfrm rot="-1257347">
                <a:off x="2659" y="22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2" name="Oval 178"/>
              <p:cNvSpPr>
                <a:spLocks noChangeAspect="1" noChangeArrowheads="1"/>
              </p:cNvSpPr>
              <p:nvPr/>
            </p:nvSpPr>
            <p:spPr bwMode="auto">
              <a:xfrm rot="-585453">
                <a:off x="2755" y="221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3" name="Oval 179"/>
              <p:cNvSpPr>
                <a:spLocks noChangeAspect="1" noChangeArrowheads="1"/>
              </p:cNvSpPr>
              <p:nvPr/>
            </p:nvSpPr>
            <p:spPr bwMode="auto">
              <a:xfrm>
                <a:off x="2575" y="21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4" name="Oval 180"/>
              <p:cNvSpPr>
                <a:spLocks noChangeAspect="1" noChangeArrowheads="1"/>
              </p:cNvSpPr>
              <p:nvPr/>
            </p:nvSpPr>
            <p:spPr bwMode="auto">
              <a:xfrm>
                <a:off x="2673" y="21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5" name="Oval 181"/>
              <p:cNvSpPr>
                <a:spLocks noChangeAspect="1" noChangeArrowheads="1"/>
              </p:cNvSpPr>
              <p:nvPr/>
            </p:nvSpPr>
            <p:spPr bwMode="auto">
              <a:xfrm rot="-1472264">
                <a:off x="2852" y="21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6" name="Oval 182"/>
              <p:cNvSpPr>
                <a:spLocks noChangeAspect="1" noChangeArrowheads="1"/>
              </p:cNvSpPr>
              <p:nvPr/>
            </p:nvSpPr>
            <p:spPr bwMode="auto">
              <a:xfrm>
                <a:off x="2768" y="21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7" name="Oval 183"/>
              <p:cNvSpPr>
                <a:spLocks noChangeAspect="1" noChangeArrowheads="1"/>
              </p:cNvSpPr>
              <p:nvPr/>
            </p:nvSpPr>
            <p:spPr bwMode="auto">
              <a:xfrm>
                <a:off x="2867" y="20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8" name="Oval 184"/>
              <p:cNvSpPr>
                <a:spLocks noChangeAspect="1" noChangeArrowheads="1"/>
              </p:cNvSpPr>
              <p:nvPr/>
            </p:nvSpPr>
            <p:spPr bwMode="auto">
              <a:xfrm rot="9689595">
                <a:off x="2851" y="18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9" name="Oval 185"/>
              <p:cNvSpPr>
                <a:spLocks noChangeAspect="1" noChangeArrowheads="1"/>
              </p:cNvSpPr>
              <p:nvPr/>
            </p:nvSpPr>
            <p:spPr bwMode="auto">
              <a:xfrm rot="9542653">
                <a:off x="2754" y="19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0" name="Oval 186"/>
              <p:cNvSpPr>
                <a:spLocks noChangeAspect="1" noChangeArrowheads="1"/>
              </p:cNvSpPr>
              <p:nvPr/>
            </p:nvSpPr>
            <p:spPr bwMode="auto">
              <a:xfrm rot="10214547">
                <a:off x="2658" y="195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1" name="Oval 187"/>
              <p:cNvSpPr>
                <a:spLocks noChangeAspect="1" noChangeArrowheads="1"/>
              </p:cNvSpPr>
              <p:nvPr/>
            </p:nvSpPr>
            <p:spPr bwMode="auto">
              <a:xfrm rot="10800000">
                <a:off x="2838" y="19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2" name="Oval 188"/>
              <p:cNvSpPr>
                <a:spLocks noChangeAspect="1" noChangeArrowheads="1"/>
              </p:cNvSpPr>
              <p:nvPr/>
            </p:nvSpPr>
            <p:spPr bwMode="auto">
              <a:xfrm rot="10800000">
                <a:off x="2740" y="20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3" name="Oval 189"/>
              <p:cNvSpPr>
                <a:spLocks noChangeAspect="1" noChangeArrowheads="1"/>
              </p:cNvSpPr>
              <p:nvPr/>
            </p:nvSpPr>
            <p:spPr bwMode="auto">
              <a:xfrm rot="9327736">
                <a:off x="2561" y="199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4" name="Oval 190"/>
              <p:cNvSpPr>
                <a:spLocks noChangeAspect="1" noChangeArrowheads="1"/>
              </p:cNvSpPr>
              <p:nvPr/>
            </p:nvSpPr>
            <p:spPr bwMode="auto">
              <a:xfrm rot="10800000">
                <a:off x="2645" y="205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5" name="Oval 191"/>
              <p:cNvSpPr>
                <a:spLocks noChangeAspect="1" noChangeArrowheads="1"/>
              </p:cNvSpPr>
              <p:nvPr/>
            </p:nvSpPr>
            <p:spPr bwMode="auto">
              <a:xfrm rot="9689595">
                <a:off x="2851" y="167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6" name="Oval 192"/>
              <p:cNvSpPr>
                <a:spLocks noChangeAspect="1" noChangeArrowheads="1"/>
              </p:cNvSpPr>
              <p:nvPr/>
            </p:nvSpPr>
            <p:spPr bwMode="auto">
              <a:xfrm rot="9542653">
                <a:off x="2754" y="17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7" name="Oval 193"/>
              <p:cNvSpPr>
                <a:spLocks noChangeAspect="1" noChangeArrowheads="1"/>
              </p:cNvSpPr>
              <p:nvPr/>
            </p:nvSpPr>
            <p:spPr bwMode="auto">
              <a:xfrm rot="10214547">
                <a:off x="2658" y="17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8" name="Oval 194"/>
              <p:cNvSpPr>
                <a:spLocks noChangeAspect="1" noChangeArrowheads="1"/>
              </p:cNvSpPr>
              <p:nvPr/>
            </p:nvSpPr>
            <p:spPr bwMode="auto">
              <a:xfrm rot="10800000">
                <a:off x="2838" y="17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9" name="Oval 195"/>
              <p:cNvSpPr>
                <a:spLocks noChangeAspect="1" noChangeArrowheads="1"/>
              </p:cNvSpPr>
              <p:nvPr/>
            </p:nvSpPr>
            <p:spPr bwMode="auto">
              <a:xfrm rot="10800000">
                <a:off x="2741" y="18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0" name="Oval 196"/>
              <p:cNvSpPr>
                <a:spLocks noChangeAspect="1" noChangeArrowheads="1"/>
              </p:cNvSpPr>
              <p:nvPr/>
            </p:nvSpPr>
            <p:spPr bwMode="auto">
              <a:xfrm rot="9327736">
                <a:off x="2562" y="179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1" name="Oval 197"/>
              <p:cNvSpPr>
                <a:spLocks noChangeAspect="1" noChangeArrowheads="1"/>
              </p:cNvSpPr>
              <p:nvPr/>
            </p:nvSpPr>
            <p:spPr bwMode="auto">
              <a:xfrm rot="10800000">
                <a:off x="2646" y="18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2" name="Oval 198"/>
              <p:cNvSpPr>
                <a:spLocks noChangeAspect="1" noChangeArrowheads="1"/>
              </p:cNvSpPr>
              <p:nvPr/>
            </p:nvSpPr>
            <p:spPr bwMode="auto">
              <a:xfrm>
                <a:off x="3250" y="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3" name="Oval 199"/>
              <p:cNvSpPr>
                <a:spLocks noChangeAspect="1" noChangeArrowheads="1"/>
              </p:cNvSpPr>
              <p:nvPr/>
            </p:nvSpPr>
            <p:spPr bwMode="auto">
              <a:xfrm>
                <a:off x="3556"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4" name="Oval 200"/>
              <p:cNvSpPr>
                <a:spLocks noChangeAspect="1" noChangeArrowheads="1"/>
              </p:cNvSpPr>
              <p:nvPr/>
            </p:nvSpPr>
            <p:spPr bwMode="auto">
              <a:xfrm>
                <a:off x="3352"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5" name="Oval 201"/>
              <p:cNvSpPr>
                <a:spLocks noChangeAspect="1" noChangeArrowheads="1"/>
              </p:cNvSpPr>
              <p:nvPr/>
            </p:nvSpPr>
            <p:spPr bwMode="auto">
              <a:xfrm>
                <a:off x="264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6" name="Oval 202"/>
              <p:cNvSpPr>
                <a:spLocks noChangeAspect="1" noChangeArrowheads="1"/>
              </p:cNvSpPr>
              <p:nvPr/>
            </p:nvSpPr>
            <p:spPr bwMode="auto">
              <a:xfrm>
                <a:off x="3851" y="51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7" name="Oval 203"/>
              <p:cNvSpPr>
                <a:spLocks noChangeAspect="1" noChangeArrowheads="1"/>
              </p:cNvSpPr>
              <p:nvPr/>
            </p:nvSpPr>
            <p:spPr bwMode="auto">
              <a:xfrm>
                <a:off x="151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8" name="Oval 204"/>
              <p:cNvSpPr>
                <a:spLocks noChangeAspect="1" noChangeArrowheads="1"/>
              </p:cNvSpPr>
              <p:nvPr/>
            </p:nvSpPr>
            <p:spPr bwMode="auto">
              <a:xfrm>
                <a:off x="203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9" name="Oval 205"/>
              <p:cNvSpPr>
                <a:spLocks noChangeAspect="1" noChangeArrowheads="1"/>
              </p:cNvSpPr>
              <p:nvPr/>
            </p:nvSpPr>
            <p:spPr bwMode="auto">
              <a:xfrm>
                <a:off x="1429"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0" name="Oval 206"/>
              <p:cNvSpPr>
                <a:spLocks noChangeAspect="1" noChangeArrowheads="1"/>
              </p:cNvSpPr>
              <p:nvPr/>
            </p:nvSpPr>
            <p:spPr bwMode="auto">
              <a:xfrm>
                <a:off x="3953" y="52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1" name="Oval 207"/>
              <p:cNvSpPr>
                <a:spLocks noChangeAspect="1" noChangeArrowheads="1"/>
              </p:cNvSpPr>
              <p:nvPr/>
            </p:nvSpPr>
            <p:spPr bwMode="auto">
              <a:xfrm>
                <a:off x="3749" y="50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2" name="Oval 208"/>
              <p:cNvSpPr>
                <a:spLocks noChangeAspect="1" noChangeArrowheads="1"/>
              </p:cNvSpPr>
              <p:nvPr/>
            </p:nvSpPr>
            <p:spPr bwMode="auto">
              <a:xfrm>
                <a:off x="4051" y="55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GB" altLang="en-US" sz="600">
                    <a:solidFill>
                      <a:srgbClr val="0066FF"/>
                    </a:solidFill>
                  </a:rPr>
                  <a:t>Asn</a:t>
                </a:r>
              </a:p>
            </p:txBody>
          </p:sp>
          <p:sp>
            <p:nvSpPr>
              <p:cNvPr id="159953" name="Oval 209"/>
              <p:cNvSpPr>
                <a:spLocks noChangeAspect="1" noChangeArrowheads="1"/>
              </p:cNvSpPr>
              <p:nvPr/>
            </p:nvSpPr>
            <p:spPr bwMode="auto">
              <a:xfrm>
                <a:off x="3651" y="47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4" name="Oval 210"/>
              <p:cNvSpPr>
                <a:spLocks noChangeAspect="1" noChangeArrowheads="1"/>
              </p:cNvSpPr>
              <p:nvPr/>
            </p:nvSpPr>
            <p:spPr bwMode="auto">
              <a:xfrm>
                <a:off x="213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5" name="Oval 211"/>
              <p:cNvSpPr>
                <a:spLocks noChangeAspect="1" noChangeArrowheads="1"/>
              </p:cNvSpPr>
              <p:nvPr/>
            </p:nvSpPr>
            <p:spPr bwMode="auto">
              <a:xfrm>
                <a:off x="2545"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6" name="Oval 212"/>
              <p:cNvSpPr>
                <a:spLocks noChangeAspect="1" noChangeArrowheads="1"/>
              </p:cNvSpPr>
              <p:nvPr/>
            </p:nvSpPr>
            <p:spPr bwMode="auto">
              <a:xfrm>
                <a:off x="2953" y="3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7" name="Oval 213"/>
              <p:cNvSpPr>
                <a:spLocks noChangeAspect="1" noChangeArrowheads="1"/>
              </p:cNvSpPr>
              <p:nvPr/>
            </p:nvSpPr>
            <p:spPr bwMode="auto">
              <a:xfrm>
                <a:off x="1338" y="47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8" name="Oval 214"/>
              <p:cNvSpPr>
                <a:spLocks noChangeAspect="1" noChangeArrowheads="1"/>
              </p:cNvSpPr>
              <p:nvPr/>
            </p:nvSpPr>
            <p:spPr bwMode="auto">
              <a:xfrm>
                <a:off x="3454"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9" name="Oval 215"/>
              <p:cNvSpPr>
                <a:spLocks noChangeAspect="1" noChangeArrowheads="1"/>
              </p:cNvSpPr>
              <p:nvPr/>
            </p:nvSpPr>
            <p:spPr bwMode="auto">
              <a:xfrm>
                <a:off x="2851"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0" name="Oval 216"/>
              <p:cNvSpPr>
                <a:spLocks noChangeAspect="1" noChangeArrowheads="1"/>
              </p:cNvSpPr>
              <p:nvPr/>
            </p:nvSpPr>
            <p:spPr bwMode="auto">
              <a:xfrm>
                <a:off x="1933" y="3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1" name="Oval 217"/>
              <p:cNvSpPr>
                <a:spLocks noChangeAspect="1" noChangeArrowheads="1"/>
              </p:cNvSpPr>
              <p:nvPr/>
            </p:nvSpPr>
            <p:spPr bwMode="auto">
              <a:xfrm>
                <a:off x="233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2" name="Oval 218"/>
              <p:cNvSpPr>
                <a:spLocks noChangeAspect="1" noChangeArrowheads="1"/>
              </p:cNvSpPr>
              <p:nvPr/>
            </p:nvSpPr>
            <p:spPr bwMode="auto">
              <a:xfrm>
                <a:off x="1831"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3" name="Oval 219"/>
              <p:cNvSpPr>
                <a:spLocks noChangeAspect="1" noChangeArrowheads="1"/>
              </p:cNvSpPr>
              <p:nvPr/>
            </p:nvSpPr>
            <p:spPr bwMode="auto">
              <a:xfrm>
                <a:off x="1247" y="51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4" name="Oval 220"/>
              <p:cNvSpPr>
                <a:spLocks noChangeAspect="1" noChangeArrowheads="1"/>
              </p:cNvSpPr>
              <p:nvPr/>
            </p:nvSpPr>
            <p:spPr bwMode="auto">
              <a:xfrm>
                <a:off x="1666"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5" name="Oval 221"/>
              <p:cNvSpPr>
                <a:spLocks noChangeAspect="1" noChangeArrowheads="1"/>
              </p:cNvSpPr>
              <p:nvPr/>
            </p:nvSpPr>
            <p:spPr bwMode="auto">
              <a:xfrm>
                <a:off x="305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6" name="Oval 222"/>
              <p:cNvSpPr>
                <a:spLocks noChangeAspect="1" noChangeArrowheads="1"/>
              </p:cNvSpPr>
              <p:nvPr/>
            </p:nvSpPr>
            <p:spPr bwMode="auto">
              <a:xfrm>
                <a:off x="244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7" name="Oval 223"/>
              <p:cNvSpPr>
                <a:spLocks noChangeAspect="1" noChangeArrowheads="1"/>
              </p:cNvSpPr>
              <p:nvPr/>
            </p:nvSpPr>
            <p:spPr bwMode="auto">
              <a:xfrm>
                <a:off x="1202" y="101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8" name="Oval 224"/>
              <p:cNvSpPr>
                <a:spLocks noChangeAspect="1" noChangeArrowheads="1"/>
              </p:cNvSpPr>
              <p:nvPr/>
            </p:nvSpPr>
            <p:spPr bwMode="auto">
              <a:xfrm>
                <a:off x="1768"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9" name="Oval 225"/>
              <p:cNvSpPr>
                <a:spLocks noChangeAspect="1" noChangeArrowheads="1"/>
              </p:cNvSpPr>
              <p:nvPr/>
            </p:nvSpPr>
            <p:spPr bwMode="auto">
              <a:xfrm>
                <a:off x="1247" y="11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0" name="Oval 226"/>
              <p:cNvSpPr>
                <a:spLocks noChangeAspect="1" noChangeArrowheads="1"/>
              </p:cNvSpPr>
              <p:nvPr/>
            </p:nvSpPr>
            <p:spPr bwMode="auto">
              <a:xfrm>
                <a:off x="1571" y="13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1" name="Oval 227"/>
              <p:cNvSpPr>
                <a:spLocks noChangeAspect="1" noChangeArrowheads="1"/>
              </p:cNvSpPr>
              <p:nvPr/>
            </p:nvSpPr>
            <p:spPr bwMode="auto">
              <a:xfrm>
                <a:off x="1202" y="606"/>
                <a:ext cx="100" cy="100"/>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2" name="Oval 228"/>
              <p:cNvSpPr>
                <a:spLocks noChangeAspect="1" noChangeArrowheads="1"/>
              </p:cNvSpPr>
              <p:nvPr/>
            </p:nvSpPr>
            <p:spPr bwMode="auto">
              <a:xfrm>
                <a:off x="1202" y="9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3" name="Oval 229"/>
              <p:cNvSpPr>
                <a:spLocks noChangeAspect="1" noChangeArrowheads="1"/>
              </p:cNvSpPr>
              <p:nvPr/>
            </p:nvSpPr>
            <p:spPr bwMode="auto">
              <a:xfrm>
                <a:off x="1870" y="1377"/>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4" name="Oval 230"/>
              <p:cNvSpPr>
                <a:spLocks noChangeAspect="1" noChangeArrowheads="1"/>
              </p:cNvSpPr>
              <p:nvPr/>
            </p:nvSpPr>
            <p:spPr bwMode="auto">
              <a:xfrm>
                <a:off x="2064" y="142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5" name="Oval 231"/>
              <p:cNvSpPr>
                <a:spLocks noChangeAspect="1" noChangeArrowheads="1"/>
              </p:cNvSpPr>
              <p:nvPr/>
            </p:nvSpPr>
            <p:spPr bwMode="auto">
              <a:xfrm>
                <a:off x="1202" y="7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6" name="Oval 232"/>
              <p:cNvSpPr>
                <a:spLocks noChangeAspect="1" noChangeArrowheads="1"/>
              </p:cNvSpPr>
              <p:nvPr/>
            </p:nvSpPr>
            <p:spPr bwMode="auto">
              <a:xfrm>
                <a:off x="1383" y="124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7" name="Oval 233"/>
              <p:cNvSpPr>
                <a:spLocks noChangeAspect="1" noChangeArrowheads="1"/>
              </p:cNvSpPr>
              <p:nvPr/>
            </p:nvSpPr>
            <p:spPr bwMode="auto">
              <a:xfrm>
                <a:off x="1973"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8" name="Oval 234"/>
              <p:cNvSpPr>
                <a:spLocks noChangeAspect="1" noChangeArrowheads="1"/>
              </p:cNvSpPr>
              <p:nvPr/>
            </p:nvSpPr>
            <p:spPr bwMode="auto">
              <a:xfrm>
                <a:off x="1292" y="11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9" name="Oval 235"/>
              <p:cNvSpPr>
                <a:spLocks noChangeAspect="1" noChangeArrowheads="1"/>
              </p:cNvSpPr>
              <p:nvPr/>
            </p:nvSpPr>
            <p:spPr bwMode="auto">
              <a:xfrm>
                <a:off x="1202" y="8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0" name="Oval 236"/>
              <p:cNvSpPr>
                <a:spLocks noChangeAspect="1" noChangeArrowheads="1"/>
              </p:cNvSpPr>
              <p:nvPr/>
            </p:nvSpPr>
            <p:spPr bwMode="auto">
              <a:xfrm>
                <a:off x="2154"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1" name="Oval 237"/>
              <p:cNvSpPr>
                <a:spLocks noChangeAspect="1" noChangeArrowheads="1"/>
              </p:cNvSpPr>
              <p:nvPr/>
            </p:nvSpPr>
            <p:spPr bwMode="auto">
              <a:xfrm>
                <a:off x="2336" y="15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2" name="Oval 238"/>
              <p:cNvSpPr>
                <a:spLocks noChangeAspect="1" noChangeArrowheads="1"/>
              </p:cNvSpPr>
              <p:nvPr/>
            </p:nvSpPr>
            <p:spPr bwMode="auto">
              <a:xfrm>
                <a:off x="2426" y="17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3" name="Oval 239"/>
              <p:cNvSpPr>
                <a:spLocks noChangeAspect="1" noChangeArrowheads="1"/>
              </p:cNvSpPr>
              <p:nvPr/>
            </p:nvSpPr>
            <p:spPr bwMode="auto">
              <a:xfrm>
                <a:off x="2245" y="15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4" name="Oval 240"/>
              <p:cNvSpPr>
                <a:spLocks noChangeAspect="1" noChangeArrowheads="1"/>
              </p:cNvSpPr>
              <p:nvPr/>
            </p:nvSpPr>
            <p:spPr bwMode="auto">
              <a:xfrm>
                <a:off x="2381" y="16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5" name="Oval 241"/>
              <p:cNvSpPr>
                <a:spLocks noChangeAspect="1" noChangeArrowheads="1"/>
              </p:cNvSpPr>
              <p:nvPr/>
            </p:nvSpPr>
            <p:spPr bwMode="auto">
              <a:xfrm>
                <a:off x="1475" y="12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6" name="Oval 242"/>
              <p:cNvSpPr>
                <a:spLocks noChangeAspect="1" noChangeArrowheads="1"/>
              </p:cNvSpPr>
              <p:nvPr/>
            </p:nvSpPr>
            <p:spPr bwMode="auto">
              <a:xfrm>
                <a:off x="4150" y="5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7" name="Oval 243"/>
              <p:cNvSpPr>
                <a:spLocks noChangeAspect="1" noChangeArrowheads="1"/>
              </p:cNvSpPr>
              <p:nvPr/>
            </p:nvSpPr>
            <p:spPr bwMode="auto">
              <a:xfrm>
                <a:off x="4252" y="5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8" name="Oval 244"/>
              <p:cNvSpPr>
                <a:spLocks noChangeAspect="1" noChangeArrowheads="1"/>
              </p:cNvSpPr>
              <p:nvPr/>
            </p:nvSpPr>
            <p:spPr bwMode="auto">
              <a:xfrm>
                <a:off x="4452" y="60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9" name="Oval 245"/>
              <p:cNvSpPr>
                <a:spLocks noChangeAspect="1" noChangeArrowheads="1"/>
              </p:cNvSpPr>
              <p:nvPr/>
            </p:nvSpPr>
            <p:spPr bwMode="auto">
              <a:xfrm>
                <a:off x="3288"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0" name="Oval 246"/>
              <p:cNvSpPr>
                <a:spLocks noChangeAspect="1" noChangeArrowheads="1"/>
              </p:cNvSpPr>
              <p:nvPr/>
            </p:nvSpPr>
            <p:spPr bwMode="auto">
              <a:xfrm>
                <a:off x="4354" y="5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1" name="Oval 247"/>
              <p:cNvSpPr>
                <a:spLocks noChangeAspect="1" noChangeArrowheads="1"/>
              </p:cNvSpPr>
              <p:nvPr/>
            </p:nvSpPr>
            <p:spPr bwMode="auto">
              <a:xfrm>
                <a:off x="4545" y="6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2" name="Oval 248"/>
              <p:cNvSpPr>
                <a:spLocks noChangeAspect="1" noChangeArrowheads="1"/>
              </p:cNvSpPr>
              <p:nvPr/>
            </p:nvSpPr>
            <p:spPr bwMode="auto">
              <a:xfrm>
                <a:off x="4059" y="15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3" name="Oval 249"/>
              <p:cNvSpPr>
                <a:spLocks noChangeAspect="1" noChangeArrowheads="1"/>
              </p:cNvSpPr>
              <p:nvPr/>
            </p:nvSpPr>
            <p:spPr bwMode="auto">
              <a:xfrm>
                <a:off x="2953"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4" name="Oval 250"/>
              <p:cNvSpPr>
                <a:spLocks noChangeAspect="1" noChangeArrowheads="1"/>
              </p:cNvSpPr>
              <p:nvPr/>
            </p:nvSpPr>
            <p:spPr bwMode="auto">
              <a:xfrm>
                <a:off x="4150"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5" name="Oval 251"/>
              <p:cNvSpPr>
                <a:spLocks noChangeAspect="1" noChangeArrowheads="1"/>
              </p:cNvSpPr>
              <p:nvPr/>
            </p:nvSpPr>
            <p:spPr bwMode="auto">
              <a:xfrm>
                <a:off x="3173" y="164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6" name="Oval 252"/>
              <p:cNvSpPr>
                <a:spLocks noChangeAspect="1" noChangeArrowheads="1"/>
              </p:cNvSpPr>
              <p:nvPr/>
            </p:nvSpPr>
            <p:spPr bwMode="auto">
              <a:xfrm>
                <a:off x="3064"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7" name="Oval 253"/>
              <p:cNvSpPr>
                <a:spLocks noChangeAspect="1" noChangeArrowheads="1"/>
              </p:cNvSpPr>
              <p:nvPr/>
            </p:nvSpPr>
            <p:spPr bwMode="auto">
              <a:xfrm>
                <a:off x="4649" y="8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8" name="Oval 254"/>
              <p:cNvSpPr>
                <a:spLocks noChangeAspect="1" noChangeArrowheads="1"/>
              </p:cNvSpPr>
              <p:nvPr/>
            </p:nvSpPr>
            <p:spPr bwMode="auto">
              <a:xfrm>
                <a:off x="4649" y="101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9" name="Oval 255"/>
              <p:cNvSpPr>
                <a:spLocks noChangeAspect="1" noChangeArrowheads="1"/>
              </p:cNvSpPr>
              <p:nvPr/>
            </p:nvSpPr>
            <p:spPr bwMode="auto">
              <a:xfrm>
                <a:off x="4604" y="11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0" name="Oval 256"/>
              <p:cNvSpPr>
                <a:spLocks noChangeAspect="1" noChangeArrowheads="1"/>
              </p:cNvSpPr>
              <p:nvPr/>
            </p:nvSpPr>
            <p:spPr bwMode="auto">
              <a:xfrm>
                <a:off x="4694" y="92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1" name="Oval 257"/>
              <p:cNvSpPr>
                <a:spLocks noChangeAspect="1" noChangeArrowheads="1"/>
              </p:cNvSpPr>
              <p:nvPr/>
            </p:nvSpPr>
            <p:spPr bwMode="auto">
              <a:xfrm>
                <a:off x="4599" y="7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2" name="Oval 258"/>
              <p:cNvSpPr>
                <a:spLocks noChangeAspect="1" noChangeArrowheads="1"/>
              </p:cNvSpPr>
              <p:nvPr/>
            </p:nvSpPr>
            <p:spPr bwMode="auto">
              <a:xfrm>
                <a:off x="4558" y="11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3" name="Oval 259"/>
              <p:cNvSpPr>
                <a:spLocks noChangeAspect="1" noChangeArrowheads="1"/>
              </p:cNvSpPr>
              <p:nvPr/>
            </p:nvSpPr>
            <p:spPr bwMode="auto">
              <a:xfrm>
                <a:off x="4513" y="12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4" name="Oval 260"/>
              <p:cNvSpPr>
                <a:spLocks noChangeAspect="1" noChangeArrowheads="1"/>
              </p:cNvSpPr>
              <p:nvPr/>
            </p:nvSpPr>
            <p:spPr bwMode="auto">
              <a:xfrm>
                <a:off x="4241" y="142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5" name="Oval 261"/>
              <p:cNvSpPr>
                <a:spLocks noChangeAspect="1" noChangeArrowheads="1"/>
              </p:cNvSpPr>
              <p:nvPr/>
            </p:nvSpPr>
            <p:spPr bwMode="auto">
              <a:xfrm>
                <a:off x="4332"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6" name="Oval 262"/>
              <p:cNvSpPr>
                <a:spLocks noChangeAspect="1" noChangeArrowheads="1"/>
              </p:cNvSpPr>
              <p:nvPr/>
            </p:nvSpPr>
            <p:spPr bwMode="auto">
              <a:xfrm>
                <a:off x="4422" y="13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7" name="Oval 263"/>
              <p:cNvSpPr>
                <a:spLocks noChangeAspect="1" noChangeArrowheads="1"/>
              </p:cNvSpPr>
              <p:nvPr/>
            </p:nvSpPr>
            <p:spPr bwMode="auto">
              <a:xfrm>
                <a:off x="3969" y="155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8" name="Oval 264"/>
              <p:cNvSpPr>
                <a:spLocks noChangeAspect="1" noChangeArrowheads="1"/>
              </p:cNvSpPr>
              <p:nvPr/>
            </p:nvSpPr>
            <p:spPr bwMode="auto">
              <a:xfrm>
                <a:off x="3424"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9" name="Oval 265"/>
              <p:cNvSpPr>
                <a:spLocks noChangeAspect="1" noChangeArrowheads="1"/>
              </p:cNvSpPr>
              <p:nvPr/>
            </p:nvSpPr>
            <p:spPr bwMode="auto">
              <a:xfrm>
                <a:off x="3651"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0" name="Oval 266"/>
              <p:cNvSpPr>
                <a:spLocks noChangeAspect="1" noChangeArrowheads="1"/>
              </p:cNvSpPr>
              <p:nvPr/>
            </p:nvSpPr>
            <p:spPr bwMode="auto">
              <a:xfrm>
                <a:off x="3767"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1" name="Oval 267"/>
              <p:cNvSpPr>
                <a:spLocks noChangeAspect="1" noChangeArrowheads="1"/>
              </p:cNvSpPr>
              <p:nvPr/>
            </p:nvSpPr>
            <p:spPr bwMode="auto">
              <a:xfrm>
                <a:off x="3878" y="160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2" name="Oval 268"/>
              <p:cNvSpPr>
                <a:spLocks noChangeAspect="1" noChangeArrowheads="1"/>
              </p:cNvSpPr>
              <p:nvPr/>
            </p:nvSpPr>
            <p:spPr bwMode="auto">
              <a:xfrm>
                <a:off x="3527"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3" name="Oval 269"/>
              <p:cNvSpPr>
                <a:spLocks noChangeAspect="1" noChangeArrowheads="1"/>
              </p:cNvSpPr>
              <p:nvPr/>
            </p:nvSpPr>
            <p:spPr bwMode="auto">
              <a:xfrm>
                <a:off x="292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0014" name="Group 270"/>
              <p:cNvGrpSpPr>
                <a:grpSpLocks noChangeAspect="1"/>
              </p:cNvGrpSpPr>
              <p:nvPr/>
            </p:nvGrpSpPr>
            <p:grpSpPr bwMode="auto">
              <a:xfrm>
                <a:off x="4014" y="346"/>
                <a:ext cx="191" cy="191"/>
                <a:chOff x="4150" y="436"/>
                <a:chExt cx="191" cy="191"/>
              </a:xfrm>
            </p:grpSpPr>
            <p:sp>
              <p:nvSpPr>
                <p:cNvPr id="160015" name="Oval 271"/>
                <p:cNvSpPr>
                  <a:spLocks noChangeAspect="1" noChangeArrowheads="1"/>
                </p:cNvSpPr>
                <p:nvPr/>
              </p:nvSpPr>
              <p:spPr bwMode="auto">
                <a:xfrm>
                  <a:off x="4241" y="618"/>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6" name="Oval 272"/>
                <p:cNvSpPr>
                  <a:spLocks noChangeAspect="1" noChangeArrowheads="1"/>
                </p:cNvSpPr>
                <p:nvPr/>
              </p:nvSpPr>
              <p:spPr bwMode="auto">
                <a:xfrm>
                  <a:off x="4241" y="600"/>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7" name="Oval 273"/>
                <p:cNvSpPr>
                  <a:spLocks noChangeAspect="1" noChangeArrowheads="1"/>
                </p:cNvSpPr>
                <p:nvPr/>
              </p:nvSpPr>
              <p:spPr bwMode="auto">
                <a:xfrm>
                  <a:off x="4241" y="5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8" name="Oval 274"/>
                <p:cNvSpPr>
                  <a:spLocks noChangeAspect="1" noChangeArrowheads="1"/>
                </p:cNvSpPr>
                <p:nvPr/>
              </p:nvSpPr>
              <p:spPr bwMode="auto">
                <a:xfrm>
                  <a:off x="4286"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9" name="Oval 275"/>
                <p:cNvSpPr>
                  <a:spLocks noChangeAspect="1" noChangeArrowheads="1"/>
                </p:cNvSpPr>
                <p:nvPr/>
              </p:nvSpPr>
              <p:spPr bwMode="auto">
                <a:xfrm>
                  <a:off x="4255" y="57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0" name="Oval 276"/>
                <p:cNvSpPr>
                  <a:spLocks noChangeAspect="1" noChangeArrowheads="1"/>
                </p:cNvSpPr>
                <p:nvPr/>
              </p:nvSpPr>
              <p:spPr bwMode="auto">
                <a:xfrm>
                  <a:off x="4275" y="57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1" name="Oval 277"/>
                <p:cNvSpPr>
                  <a:spLocks noChangeAspect="1" noChangeArrowheads="1"/>
                </p:cNvSpPr>
                <p:nvPr/>
              </p:nvSpPr>
              <p:spPr bwMode="auto">
                <a:xfrm>
                  <a:off x="4332"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2" name="Oval 278"/>
                <p:cNvSpPr>
                  <a:spLocks noChangeAspect="1" noChangeArrowheads="1"/>
                </p:cNvSpPr>
                <p:nvPr/>
              </p:nvSpPr>
              <p:spPr bwMode="auto">
                <a:xfrm>
                  <a:off x="4286"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3" name="Oval 279"/>
                <p:cNvSpPr>
                  <a:spLocks noChangeAspect="1" noChangeArrowheads="1"/>
                </p:cNvSpPr>
                <p:nvPr/>
              </p:nvSpPr>
              <p:spPr bwMode="auto">
                <a:xfrm>
                  <a:off x="4307" y="503"/>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4" name="Oval 280"/>
                <p:cNvSpPr>
                  <a:spLocks noChangeAspect="1" noChangeArrowheads="1"/>
                </p:cNvSpPr>
                <p:nvPr/>
              </p:nvSpPr>
              <p:spPr bwMode="auto">
                <a:xfrm>
                  <a:off x="4150"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5" name="Oval 281"/>
                <p:cNvSpPr>
                  <a:spLocks noChangeAspect="1" noChangeArrowheads="1"/>
                </p:cNvSpPr>
                <p:nvPr/>
              </p:nvSpPr>
              <p:spPr bwMode="auto">
                <a:xfrm>
                  <a:off x="4195"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6" name="Oval 282"/>
                <p:cNvSpPr>
                  <a:spLocks noChangeAspect="1" noChangeArrowheads="1"/>
                </p:cNvSpPr>
                <p:nvPr/>
              </p:nvSpPr>
              <p:spPr bwMode="auto">
                <a:xfrm>
                  <a:off x="4227" y="56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7" name="Oval 283"/>
                <p:cNvSpPr>
                  <a:spLocks noChangeAspect="1" noChangeArrowheads="1"/>
                </p:cNvSpPr>
                <p:nvPr/>
              </p:nvSpPr>
              <p:spPr bwMode="auto">
                <a:xfrm>
                  <a:off x="4286" y="553"/>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8" name="Oval 284"/>
                <p:cNvSpPr>
                  <a:spLocks noChangeAspect="1" noChangeArrowheads="1"/>
                </p:cNvSpPr>
                <p:nvPr/>
              </p:nvSpPr>
              <p:spPr bwMode="auto">
                <a:xfrm>
                  <a:off x="4195"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9" name="Oval 285"/>
                <p:cNvSpPr>
                  <a:spLocks noChangeAspect="1" noChangeArrowheads="1"/>
                </p:cNvSpPr>
                <p:nvPr/>
              </p:nvSpPr>
              <p:spPr bwMode="auto">
                <a:xfrm>
                  <a:off x="4286" y="49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0" name="Oval 286"/>
                <p:cNvSpPr>
                  <a:spLocks noChangeAspect="1" noChangeArrowheads="1"/>
                </p:cNvSpPr>
                <p:nvPr/>
              </p:nvSpPr>
              <p:spPr bwMode="auto">
                <a:xfrm>
                  <a:off x="4332"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1" name="Oval 287"/>
                <p:cNvSpPr>
                  <a:spLocks noChangeAspect="1" noChangeArrowheads="1"/>
                </p:cNvSpPr>
                <p:nvPr/>
              </p:nvSpPr>
              <p:spPr bwMode="auto">
                <a:xfrm>
                  <a:off x="4195"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2" name="Oval 288"/>
                <p:cNvSpPr>
                  <a:spLocks noChangeAspect="1" noChangeArrowheads="1"/>
                </p:cNvSpPr>
                <p:nvPr/>
              </p:nvSpPr>
              <p:spPr bwMode="auto">
                <a:xfrm>
                  <a:off x="4150"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3" name="Oval 289"/>
                <p:cNvSpPr>
                  <a:spLocks noChangeAspect="1" noChangeArrowheads="1"/>
                </p:cNvSpPr>
                <p:nvPr/>
              </p:nvSpPr>
              <p:spPr bwMode="auto">
                <a:xfrm>
                  <a:off x="4286"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4" name="Oval 290"/>
                <p:cNvSpPr>
                  <a:spLocks noChangeAspect="1" noChangeArrowheads="1"/>
                </p:cNvSpPr>
                <p:nvPr/>
              </p:nvSpPr>
              <p:spPr bwMode="auto">
                <a:xfrm>
                  <a:off x="4150"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5" name="Oval 291"/>
                <p:cNvSpPr>
                  <a:spLocks noChangeAspect="1" noChangeArrowheads="1"/>
                </p:cNvSpPr>
                <p:nvPr/>
              </p:nvSpPr>
              <p:spPr bwMode="auto">
                <a:xfrm>
                  <a:off x="4241"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6" name="Oval 292"/>
                <p:cNvSpPr>
                  <a:spLocks noChangeAspect="1" noChangeArrowheads="1"/>
                </p:cNvSpPr>
                <p:nvPr/>
              </p:nvSpPr>
              <p:spPr bwMode="auto">
                <a:xfrm>
                  <a:off x="4332"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7" name="Oval 293"/>
                <p:cNvSpPr>
                  <a:spLocks noChangeAspect="1" noChangeArrowheads="1"/>
                </p:cNvSpPr>
                <p:nvPr/>
              </p:nvSpPr>
              <p:spPr bwMode="auto">
                <a:xfrm>
                  <a:off x="4195" y="498"/>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8" name="Oval 294"/>
                <p:cNvSpPr>
                  <a:spLocks noChangeAspect="1" noChangeArrowheads="1"/>
                </p:cNvSpPr>
                <p:nvPr/>
              </p:nvSpPr>
              <p:spPr bwMode="auto">
                <a:xfrm>
                  <a:off x="4216" y="544"/>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9" name="Oval 295"/>
                <p:cNvSpPr>
                  <a:spLocks noChangeAspect="1" noChangeArrowheads="1"/>
                </p:cNvSpPr>
                <p:nvPr/>
              </p:nvSpPr>
              <p:spPr bwMode="auto">
                <a:xfrm>
                  <a:off x="4241"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040" name="Oval 296"/>
              <p:cNvSpPr>
                <a:spLocks noChangeAspect="1" noChangeArrowheads="1"/>
              </p:cNvSpPr>
              <p:nvPr/>
            </p:nvSpPr>
            <p:spPr bwMode="auto">
              <a:xfrm>
                <a:off x="3028"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1" name="Oval 297"/>
              <p:cNvSpPr>
                <a:spLocks noChangeAspect="1" noChangeArrowheads="1"/>
              </p:cNvSpPr>
              <p:nvPr/>
            </p:nvSpPr>
            <p:spPr bwMode="auto">
              <a:xfrm>
                <a:off x="3132"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2" name="Oval 298"/>
              <p:cNvSpPr>
                <a:spLocks noChangeAspect="1" noChangeArrowheads="1"/>
              </p:cNvSpPr>
              <p:nvPr/>
            </p:nvSpPr>
            <p:spPr bwMode="auto">
              <a:xfrm>
                <a:off x="3239"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3" name="Oval 299"/>
              <p:cNvSpPr>
                <a:spLocks noChangeAspect="1" noChangeArrowheads="1"/>
              </p:cNvSpPr>
              <p:nvPr/>
            </p:nvSpPr>
            <p:spPr bwMode="auto">
              <a:xfrm>
                <a:off x="3334"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4" name="Oval 300"/>
              <p:cNvSpPr>
                <a:spLocks noChangeAspect="1" noChangeArrowheads="1"/>
              </p:cNvSpPr>
              <p:nvPr/>
            </p:nvSpPr>
            <p:spPr bwMode="auto">
              <a:xfrm>
                <a:off x="3334"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5" name="Oval 301"/>
              <p:cNvSpPr>
                <a:spLocks noChangeAspect="1" noChangeArrowheads="1"/>
              </p:cNvSpPr>
              <p:nvPr/>
            </p:nvSpPr>
            <p:spPr bwMode="auto">
              <a:xfrm>
                <a:off x="3243"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6" name="Oval 302"/>
              <p:cNvSpPr>
                <a:spLocks noChangeAspect="1" noChangeArrowheads="1"/>
              </p:cNvSpPr>
              <p:nvPr/>
            </p:nvSpPr>
            <p:spPr bwMode="auto">
              <a:xfrm>
                <a:off x="3139"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7" name="Oval 303"/>
              <p:cNvSpPr>
                <a:spLocks noChangeAspect="1" noChangeArrowheads="1"/>
              </p:cNvSpPr>
              <p:nvPr/>
            </p:nvSpPr>
            <p:spPr bwMode="auto">
              <a:xfrm>
                <a:off x="3035" y="21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8" name="Oval 304"/>
              <p:cNvSpPr>
                <a:spLocks noChangeAspect="1" noChangeArrowheads="1"/>
              </p:cNvSpPr>
              <p:nvPr/>
            </p:nvSpPr>
            <p:spPr bwMode="auto">
              <a:xfrm>
                <a:off x="3035"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9" name="Oval 305"/>
              <p:cNvSpPr>
                <a:spLocks noChangeAspect="1" noChangeArrowheads="1"/>
              </p:cNvSpPr>
              <p:nvPr/>
            </p:nvSpPr>
            <p:spPr bwMode="auto">
              <a:xfrm>
                <a:off x="3035" y="19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0" name="Oval 306"/>
              <p:cNvSpPr>
                <a:spLocks noChangeAspect="1" noChangeArrowheads="1"/>
              </p:cNvSpPr>
              <p:nvPr/>
            </p:nvSpPr>
            <p:spPr bwMode="auto">
              <a:xfrm>
                <a:off x="3651"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1" name="Oval 307"/>
              <p:cNvSpPr>
                <a:spLocks noChangeAspect="1" noChangeArrowheads="1"/>
              </p:cNvSpPr>
              <p:nvPr/>
            </p:nvSpPr>
            <p:spPr bwMode="auto">
              <a:xfrm>
                <a:off x="3541"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2" name="Oval 308"/>
              <p:cNvSpPr>
                <a:spLocks noChangeAspect="1" noChangeArrowheads="1"/>
              </p:cNvSpPr>
              <p:nvPr/>
            </p:nvSpPr>
            <p:spPr bwMode="auto">
              <a:xfrm>
                <a:off x="3434"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3" name="Oval 309"/>
              <p:cNvSpPr>
                <a:spLocks noChangeAspect="1" noChangeArrowheads="1"/>
              </p:cNvSpPr>
              <p:nvPr/>
            </p:nvSpPr>
            <p:spPr bwMode="auto">
              <a:xfrm>
                <a:off x="3334"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4" name="Oval 310"/>
              <p:cNvSpPr>
                <a:spLocks noChangeAspect="1" noChangeArrowheads="1"/>
              </p:cNvSpPr>
              <p:nvPr/>
            </p:nvSpPr>
            <p:spPr bwMode="auto">
              <a:xfrm>
                <a:off x="3232"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5" name="Oval 311"/>
              <p:cNvSpPr>
                <a:spLocks noChangeAspect="1" noChangeArrowheads="1"/>
              </p:cNvSpPr>
              <p:nvPr/>
            </p:nvSpPr>
            <p:spPr bwMode="auto">
              <a:xfrm>
                <a:off x="3126"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6" name="Oval 312"/>
              <p:cNvSpPr>
                <a:spLocks noChangeAspect="1" noChangeArrowheads="1"/>
              </p:cNvSpPr>
              <p:nvPr/>
            </p:nvSpPr>
            <p:spPr bwMode="auto">
              <a:xfrm>
                <a:off x="3035" y="184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7" name="Oval 313"/>
              <p:cNvSpPr>
                <a:spLocks noChangeAspect="1" noChangeArrowheads="1"/>
              </p:cNvSpPr>
              <p:nvPr/>
            </p:nvSpPr>
            <p:spPr bwMode="auto">
              <a:xfrm>
                <a:off x="3756" y="1785"/>
                <a:ext cx="100" cy="100"/>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8" name="Oval 314"/>
              <p:cNvSpPr>
                <a:spLocks noChangeAspect="1" noChangeArrowheads="1"/>
              </p:cNvSpPr>
              <p:nvPr/>
            </p:nvSpPr>
            <p:spPr bwMode="auto">
              <a:xfrm>
                <a:off x="396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9" name="Oval 315"/>
              <p:cNvSpPr>
                <a:spLocks noChangeAspect="1" noChangeArrowheads="1"/>
              </p:cNvSpPr>
              <p:nvPr/>
            </p:nvSpPr>
            <p:spPr bwMode="auto">
              <a:xfrm>
                <a:off x="437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0" name="Oval 316"/>
              <p:cNvSpPr>
                <a:spLocks noChangeAspect="1" noChangeArrowheads="1"/>
              </p:cNvSpPr>
              <p:nvPr/>
            </p:nvSpPr>
            <p:spPr bwMode="auto">
              <a:xfrm>
                <a:off x="427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1" name="Oval 317"/>
              <p:cNvSpPr>
                <a:spLocks noChangeAspect="1" noChangeArrowheads="1"/>
              </p:cNvSpPr>
              <p:nvPr/>
            </p:nvSpPr>
            <p:spPr bwMode="auto">
              <a:xfrm>
                <a:off x="4175"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2" name="Oval 318"/>
              <p:cNvSpPr>
                <a:spLocks noChangeAspect="1" noChangeArrowheads="1"/>
              </p:cNvSpPr>
              <p:nvPr/>
            </p:nvSpPr>
            <p:spPr bwMode="auto">
              <a:xfrm>
                <a:off x="4069"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3" name="Oval 319"/>
              <p:cNvSpPr>
                <a:spLocks noChangeAspect="1" noChangeArrowheads="1"/>
              </p:cNvSpPr>
              <p:nvPr/>
            </p:nvSpPr>
            <p:spPr bwMode="auto">
              <a:xfrm>
                <a:off x="3862"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4" name="Oval 320"/>
              <p:cNvSpPr>
                <a:spLocks noChangeAspect="1" noChangeArrowheads="1"/>
              </p:cNvSpPr>
              <p:nvPr/>
            </p:nvSpPr>
            <p:spPr bwMode="auto">
              <a:xfrm>
                <a:off x="4468" y="18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5" name="Oval 321"/>
              <p:cNvSpPr>
                <a:spLocks noChangeAspect="1" noChangeArrowheads="1"/>
              </p:cNvSpPr>
              <p:nvPr/>
            </p:nvSpPr>
            <p:spPr bwMode="auto">
              <a:xfrm>
                <a:off x="3940"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6" name="Oval 322"/>
              <p:cNvSpPr>
                <a:spLocks noChangeAspect="1" noChangeArrowheads="1"/>
              </p:cNvSpPr>
              <p:nvPr/>
            </p:nvSpPr>
            <p:spPr bwMode="auto">
              <a:xfrm>
                <a:off x="4363"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7" name="Oval 323"/>
              <p:cNvSpPr>
                <a:spLocks noChangeAspect="1" noChangeArrowheads="1"/>
              </p:cNvSpPr>
              <p:nvPr/>
            </p:nvSpPr>
            <p:spPr bwMode="auto">
              <a:xfrm>
                <a:off x="4461"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8" name="Oval 324"/>
              <p:cNvSpPr>
                <a:spLocks noChangeAspect="1" noChangeArrowheads="1"/>
              </p:cNvSpPr>
              <p:nvPr/>
            </p:nvSpPr>
            <p:spPr bwMode="auto">
              <a:xfrm>
                <a:off x="4044"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9" name="Oval 325"/>
              <p:cNvSpPr>
                <a:spLocks noChangeAspect="1" noChangeArrowheads="1"/>
              </p:cNvSpPr>
              <p:nvPr/>
            </p:nvSpPr>
            <p:spPr bwMode="auto">
              <a:xfrm>
                <a:off x="4150"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0" name="Oval 326"/>
              <p:cNvSpPr>
                <a:spLocks noChangeAspect="1" noChangeArrowheads="1"/>
              </p:cNvSpPr>
              <p:nvPr/>
            </p:nvSpPr>
            <p:spPr bwMode="auto">
              <a:xfrm>
                <a:off x="4257" y="193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1" name="Oval 327"/>
              <p:cNvSpPr>
                <a:spLocks noChangeAspect="1" noChangeArrowheads="1"/>
              </p:cNvSpPr>
              <p:nvPr/>
            </p:nvSpPr>
            <p:spPr bwMode="auto">
              <a:xfrm>
                <a:off x="3309"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2" name="Oval 328"/>
              <p:cNvSpPr>
                <a:spLocks noChangeAspect="1" noChangeArrowheads="1"/>
              </p:cNvSpPr>
              <p:nvPr/>
            </p:nvSpPr>
            <p:spPr bwMode="auto">
              <a:xfrm>
                <a:off x="3416"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3" name="Oval 329"/>
              <p:cNvSpPr>
                <a:spLocks noChangeAspect="1" noChangeArrowheads="1"/>
              </p:cNvSpPr>
              <p:nvPr/>
            </p:nvSpPr>
            <p:spPr bwMode="auto">
              <a:xfrm>
                <a:off x="3522"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4" name="Oval 330"/>
              <p:cNvSpPr>
                <a:spLocks noChangeAspect="1" noChangeArrowheads="1"/>
              </p:cNvSpPr>
              <p:nvPr/>
            </p:nvSpPr>
            <p:spPr bwMode="auto">
              <a:xfrm>
                <a:off x="3629"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5" name="Oval 331"/>
              <p:cNvSpPr>
                <a:spLocks noChangeAspect="1" noChangeArrowheads="1"/>
              </p:cNvSpPr>
              <p:nvPr/>
            </p:nvSpPr>
            <p:spPr bwMode="auto">
              <a:xfrm>
                <a:off x="3733"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6" name="Oval 332"/>
              <p:cNvSpPr>
                <a:spLocks noChangeAspect="1" noChangeArrowheads="1"/>
              </p:cNvSpPr>
              <p:nvPr/>
            </p:nvSpPr>
            <p:spPr bwMode="auto">
              <a:xfrm>
                <a:off x="3835"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7" name="Oval 333"/>
              <p:cNvSpPr>
                <a:spLocks noChangeAspect="1" noChangeArrowheads="1"/>
              </p:cNvSpPr>
              <p:nvPr/>
            </p:nvSpPr>
            <p:spPr bwMode="auto">
              <a:xfrm>
                <a:off x="5057" y="24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8" name="Oval 334"/>
              <p:cNvSpPr>
                <a:spLocks noChangeAspect="1" noChangeArrowheads="1"/>
              </p:cNvSpPr>
              <p:nvPr/>
            </p:nvSpPr>
            <p:spPr bwMode="auto">
              <a:xfrm>
                <a:off x="3584"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9" name="Oval 335"/>
              <p:cNvSpPr>
                <a:spLocks noChangeAspect="1" noChangeArrowheads="1"/>
              </p:cNvSpPr>
              <p:nvPr/>
            </p:nvSpPr>
            <p:spPr bwMode="auto">
              <a:xfrm>
                <a:off x="368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0" name="Oval 336"/>
              <p:cNvSpPr>
                <a:spLocks noChangeAspect="1" noChangeArrowheads="1"/>
              </p:cNvSpPr>
              <p:nvPr/>
            </p:nvSpPr>
            <p:spPr bwMode="auto">
              <a:xfrm>
                <a:off x="3787"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1" name="Oval 337"/>
              <p:cNvSpPr>
                <a:spLocks noChangeAspect="1" noChangeArrowheads="1"/>
              </p:cNvSpPr>
              <p:nvPr/>
            </p:nvSpPr>
            <p:spPr bwMode="auto">
              <a:xfrm>
                <a:off x="3275"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2" name="Oval 338"/>
              <p:cNvSpPr>
                <a:spLocks noChangeAspect="1" noChangeArrowheads="1"/>
              </p:cNvSpPr>
              <p:nvPr/>
            </p:nvSpPr>
            <p:spPr bwMode="auto">
              <a:xfrm>
                <a:off x="3379"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3" name="Oval 339"/>
              <p:cNvSpPr>
                <a:spLocks noChangeAspect="1" noChangeArrowheads="1"/>
              </p:cNvSpPr>
              <p:nvPr/>
            </p:nvSpPr>
            <p:spPr bwMode="auto">
              <a:xfrm>
                <a:off x="3207" y="196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4" name="Oval 340"/>
              <p:cNvSpPr>
                <a:spLocks noChangeAspect="1" noChangeArrowheads="1"/>
              </p:cNvSpPr>
              <p:nvPr/>
            </p:nvSpPr>
            <p:spPr bwMode="auto">
              <a:xfrm>
                <a:off x="3482"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5" name="Oval 341"/>
              <p:cNvSpPr>
                <a:spLocks noChangeAspect="1" noChangeArrowheads="1"/>
              </p:cNvSpPr>
              <p:nvPr/>
            </p:nvSpPr>
            <p:spPr bwMode="auto">
              <a:xfrm>
                <a:off x="4195" y="205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6" name="Oval 342"/>
              <p:cNvSpPr>
                <a:spLocks noChangeAspect="1" noChangeArrowheads="1"/>
              </p:cNvSpPr>
              <p:nvPr/>
            </p:nvSpPr>
            <p:spPr bwMode="auto">
              <a:xfrm>
                <a:off x="3994"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7" name="Oval 343"/>
              <p:cNvSpPr>
                <a:spLocks noChangeAspect="1" noChangeArrowheads="1"/>
              </p:cNvSpPr>
              <p:nvPr/>
            </p:nvSpPr>
            <p:spPr bwMode="auto">
              <a:xfrm>
                <a:off x="4295"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8" name="Oval 344"/>
              <p:cNvSpPr>
                <a:spLocks noChangeAspect="1" noChangeArrowheads="1"/>
              </p:cNvSpPr>
              <p:nvPr/>
            </p:nvSpPr>
            <p:spPr bwMode="auto">
              <a:xfrm>
                <a:off x="409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9" name="Oval 345"/>
              <p:cNvSpPr>
                <a:spLocks noChangeAspect="1" noChangeArrowheads="1"/>
              </p:cNvSpPr>
              <p:nvPr/>
            </p:nvSpPr>
            <p:spPr bwMode="auto">
              <a:xfrm>
                <a:off x="3892"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0" name="Oval 346"/>
              <p:cNvSpPr>
                <a:spLocks noChangeAspect="1" noChangeArrowheads="1"/>
              </p:cNvSpPr>
              <p:nvPr/>
            </p:nvSpPr>
            <p:spPr bwMode="auto">
              <a:xfrm>
                <a:off x="4384"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1" name="Oval 347"/>
              <p:cNvSpPr>
                <a:spLocks noChangeAspect="1" noChangeArrowheads="1"/>
              </p:cNvSpPr>
              <p:nvPr/>
            </p:nvSpPr>
            <p:spPr bwMode="auto">
              <a:xfrm>
                <a:off x="3917"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2" name="Oval 348"/>
              <p:cNvSpPr>
                <a:spLocks noChangeAspect="1" noChangeArrowheads="1"/>
              </p:cNvSpPr>
              <p:nvPr/>
            </p:nvSpPr>
            <p:spPr bwMode="auto">
              <a:xfrm>
                <a:off x="4019"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3" name="Oval 349"/>
              <p:cNvSpPr>
                <a:spLocks noChangeAspect="1" noChangeArrowheads="1"/>
              </p:cNvSpPr>
              <p:nvPr/>
            </p:nvSpPr>
            <p:spPr bwMode="auto">
              <a:xfrm>
                <a:off x="4123"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4" name="Oval 350"/>
              <p:cNvSpPr>
                <a:spLocks noChangeAspect="1" noChangeArrowheads="1"/>
              </p:cNvSpPr>
              <p:nvPr/>
            </p:nvSpPr>
            <p:spPr bwMode="auto">
              <a:xfrm>
                <a:off x="4227"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160095" name="Oval 351"/>
              <p:cNvSpPr>
                <a:spLocks noChangeAspect="1" noChangeArrowheads="1"/>
              </p:cNvSpPr>
              <p:nvPr/>
            </p:nvSpPr>
            <p:spPr bwMode="auto">
              <a:xfrm>
                <a:off x="4332"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6" name="Oval 352"/>
              <p:cNvSpPr>
                <a:spLocks noChangeAspect="1" noChangeArrowheads="1"/>
              </p:cNvSpPr>
              <p:nvPr/>
            </p:nvSpPr>
            <p:spPr bwMode="auto">
              <a:xfrm>
                <a:off x="4500"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7" name="Oval 353"/>
              <p:cNvSpPr>
                <a:spLocks noChangeAspect="1" noChangeArrowheads="1"/>
              </p:cNvSpPr>
              <p:nvPr/>
            </p:nvSpPr>
            <p:spPr bwMode="auto">
              <a:xfrm>
                <a:off x="4397"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8" name="Oval 354"/>
              <p:cNvSpPr>
                <a:spLocks noChangeAspect="1" noChangeArrowheads="1"/>
              </p:cNvSpPr>
              <p:nvPr/>
            </p:nvSpPr>
            <p:spPr bwMode="auto">
              <a:xfrm>
                <a:off x="429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9" name="Oval 355"/>
              <p:cNvSpPr>
                <a:spLocks noChangeAspect="1" noChangeArrowheads="1"/>
              </p:cNvSpPr>
              <p:nvPr/>
            </p:nvSpPr>
            <p:spPr bwMode="auto">
              <a:xfrm>
                <a:off x="419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0" name="Oval 356"/>
              <p:cNvSpPr>
                <a:spLocks noChangeAspect="1" noChangeArrowheads="1"/>
              </p:cNvSpPr>
              <p:nvPr/>
            </p:nvSpPr>
            <p:spPr bwMode="auto">
              <a:xfrm>
                <a:off x="4089"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1" name="Oval 357"/>
              <p:cNvSpPr>
                <a:spLocks noChangeAspect="1" noChangeArrowheads="1"/>
              </p:cNvSpPr>
              <p:nvPr/>
            </p:nvSpPr>
            <p:spPr bwMode="auto">
              <a:xfrm>
                <a:off x="3983" y="2330"/>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2" name="Oval 358"/>
              <p:cNvSpPr>
                <a:spLocks noChangeAspect="1" noChangeArrowheads="1"/>
              </p:cNvSpPr>
              <p:nvPr/>
            </p:nvSpPr>
            <p:spPr bwMode="auto">
              <a:xfrm>
                <a:off x="3878"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3" name="Oval 359"/>
              <p:cNvSpPr>
                <a:spLocks noChangeAspect="1" noChangeArrowheads="1"/>
              </p:cNvSpPr>
              <p:nvPr/>
            </p:nvSpPr>
            <p:spPr bwMode="auto">
              <a:xfrm>
                <a:off x="3828" y="223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4" name="Oval 360"/>
              <p:cNvSpPr>
                <a:spLocks noChangeAspect="1" noChangeArrowheads="1"/>
              </p:cNvSpPr>
              <p:nvPr/>
            </p:nvSpPr>
            <p:spPr bwMode="auto">
              <a:xfrm>
                <a:off x="4694"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5" name="Oval 361"/>
              <p:cNvSpPr>
                <a:spLocks noChangeAspect="1" noChangeArrowheads="1"/>
              </p:cNvSpPr>
              <p:nvPr/>
            </p:nvSpPr>
            <p:spPr bwMode="auto">
              <a:xfrm>
                <a:off x="4649" y="178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6" name="Oval 362"/>
              <p:cNvSpPr>
                <a:spLocks noChangeAspect="1" noChangeArrowheads="1"/>
              </p:cNvSpPr>
              <p:nvPr/>
            </p:nvSpPr>
            <p:spPr bwMode="auto">
              <a:xfrm>
                <a:off x="4649" y="189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7" name="Oval 363"/>
              <p:cNvSpPr>
                <a:spLocks noChangeAspect="1" noChangeArrowheads="1"/>
              </p:cNvSpPr>
              <p:nvPr/>
            </p:nvSpPr>
            <p:spPr bwMode="auto">
              <a:xfrm>
                <a:off x="4649" y="199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8" name="Oval 364"/>
              <p:cNvSpPr>
                <a:spLocks noChangeAspect="1" noChangeArrowheads="1"/>
              </p:cNvSpPr>
              <p:nvPr/>
            </p:nvSpPr>
            <p:spPr bwMode="auto">
              <a:xfrm>
                <a:off x="4649" y="20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9" name="Oval 365"/>
              <p:cNvSpPr>
                <a:spLocks noChangeAspect="1" noChangeArrowheads="1"/>
              </p:cNvSpPr>
              <p:nvPr/>
            </p:nvSpPr>
            <p:spPr bwMode="auto">
              <a:xfrm>
                <a:off x="4649"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0" name="Oval 366"/>
              <p:cNvSpPr>
                <a:spLocks noChangeAspect="1" noChangeArrowheads="1"/>
              </p:cNvSpPr>
              <p:nvPr/>
            </p:nvSpPr>
            <p:spPr bwMode="auto">
              <a:xfrm>
                <a:off x="459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1" name="Oval 367"/>
              <p:cNvSpPr>
                <a:spLocks noChangeAspect="1" noChangeArrowheads="1"/>
              </p:cNvSpPr>
              <p:nvPr/>
            </p:nvSpPr>
            <p:spPr bwMode="auto">
              <a:xfrm>
                <a:off x="5007"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2" name="Oval 368"/>
              <p:cNvSpPr>
                <a:spLocks noChangeAspect="1" noChangeArrowheads="1"/>
              </p:cNvSpPr>
              <p:nvPr/>
            </p:nvSpPr>
            <p:spPr bwMode="auto">
              <a:xfrm>
                <a:off x="4903"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3" name="Oval 369"/>
              <p:cNvSpPr>
                <a:spLocks noChangeAspect="1" noChangeArrowheads="1"/>
              </p:cNvSpPr>
              <p:nvPr/>
            </p:nvSpPr>
            <p:spPr bwMode="auto">
              <a:xfrm>
                <a:off x="4799"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4" name="Oval 370"/>
              <p:cNvSpPr>
                <a:spLocks noChangeAspect="1" noChangeArrowheads="1"/>
              </p:cNvSpPr>
              <p:nvPr/>
            </p:nvSpPr>
            <p:spPr bwMode="auto">
              <a:xfrm rot="-1110405">
                <a:off x="4876" y="20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5" name="Oval 371"/>
              <p:cNvSpPr>
                <a:spLocks noChangeAspect="1" noChangeArrowheads="1"/>
              </p:cNvSpPr>
              <p:nvPr/>
            </p:nvSpPr>
            <p:spPr bwMode="auto">
              <a:xfrm rot="-1257347">
                <a:off x="4973" y="20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6" name="Oval 372"/>
              <p:cNvSpPr>
                <a:spLocks noChangeAspect="1" noChangeArrowheads="1"/>
              </p:cNvSpPr>
              <p:nvPr/>
            </p:nvSpPr>
            <p:spPr bwMode="auto">
              <a:xfrm rot="-585453">
                <a:off x="5069" y="19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7" name="Oval 373"/>
              <p:cNvSpPr>
                <a:spLocks noChangeAspect="1" noChangeArrowheads="1"/>
              </p:cNvSpPr>
              <p:nvPr/>
            </p:nvSpPr>
            <p:spPr bwMode="auto">
              <a:xfrm>
                <a:off x="4889" y="196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8" name="Oval 374"/>
              <p:cNvSpPr>
                <a:spLocks noChangeAspect="1" noChangeArrowheads="1"/>
              </p:cNvSpPr>
              <p:nvPr/>
            </p:nvSpPr>
            <p:spPr bwMode="auto">
              <a:xfrm>
                <a:off x="4987" y="192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9" name="Oval 375"/>
              <p:cNvSpPr>
                <a:spLocks noChangeAspect="1" noChangeArrowheads="1"/>
              </p:cNvSpPr>
              <p:nvPr/>
            </p:nvSpPr>
            <p:spPr bwMode="auto">
              <a:xfrm rot="-1472264">
                <a:off x="4785"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0" name="Oval 376"/>
              <p:cNvSpPr>
                <a:spLocks noChangeAspect="1" noChangeArrowheads="1"/>
              </p:cNvSpPr>
              <p:nvPr/>
            </p:nvSpPr>
            <p:spPr bwMode="auto">
              <a:xfrm>
                <a:off x="5082" y="18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0121" name="Group 377"/>
              <p:cNvGrpSpPr>
                <a:grpSpLocks noChangeAspect="1"/>
              </p:cNvGrpSpPr>
              <p:nvPr/>
            </p:nvGrpSpPr>
            <p:grpSpPr bwMode="auto">
              <a:xfrm>
                <a:off x="4876" y="1781"/>
                <a:ext cx="293" cy="182"/>
                <a:chOff x="3437" y="2886"/>
                <a:chExt cx="293" cy="182"/>
              </a:xfrm>
            </p:grpSpPr>
            <p:sp>
              <p:nvSpPr>
                <p:cNvPr id="160122" name="Oval 378"/>
                <p:cNvSpPr>
                  <a:spLocks noChangeAspect="1" noChangeArrowheads="1"/>
                </p:cNvSpPr>
                <p:nvPr/>
              </p:nvSpPr>
              <p:spPr bwMode="auto">
                <a:xfrm>
                  <a:off x="3437" y="29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3" name="Oval 379"/>
                <p:cNvSpPr>
                  <a:spLocks noChangeAspect="1" noChangeArrowheads="1"/>
                </p:cNvSpPr>
                <p:nvPr/>
              </p:nvSpPr>
              <p:spPr bwMode="auto">
                <a:xfrm>
                  <a:off x="3535" y="29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4" name="Oval 380"/>
                <p:cNvSpPr>
                  <a:spLocks noChangeAspect="1" noChangeArrowheads="1"/>
                </p:cNvSpPr>
                <p:nvPr/>
              </p:nvSpPr>
              <p:spPr bwMode="auto">
                <a:xfrm>
                  <a:off x="3630" y="288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nvGrpSpPr>
              <p:cNvPr id="160125" name="Group 381"/>
              <p:cNvGrpSpPr>
                <a:grpSpLocks noChangeAspect="1"/>
              </p:cNvGrpSpPr>
              <p:nvPr/>
            </p:nvGrpSpPr>
            <p:grpSpPr bwMode="auto">
              <a:xfrm>
                <a:off x="4894" y="2085"/>
                <a:ext cx="293" cy="182"/>
                <a:chOff x="3437" y="2886"/>
                <a:chExt cx="293" cy="182"/>
              </a:xfrm>
            </p:grpSpPr>
            <p:sp>
              <p:nvSpPr>
                <p:cNvPr id="160126" name="Oval 382"/>
                <p:cNvSpPr>
                  <a:spLocks noChangeAspect="1" noChangeArrowheads="1"/>
                </p:cNvSpPr>
                <p:nvPr/>
              </p:nvSpPr>
              <p:spPr bwMode="auto">
                <a:xfrm>
                  <a:off x="3437" y="29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7" name="Oval 383"/>
                <p:cNvSpPr>
                  <a:spLocks noChangeAspect="1" noChangeArrowheads="1"/>
                </p:cNvSpPr>
                <p:nvPr/>
              </p:nvSpPr>
              <p:spPr bwMode="auto">
                <a:xfrm>
                  <a:off x="3535" y="29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8" name="Oval 384"/>
                <p:cNvSpPr>
                  <a:spLocks noChangeAspect="1" noChangeArrowheads="1"/>
                </p:cNvSpPr>
                <p:nvPr/>
              </p:nvSpPr>
              <p:spPr bwMode="auto">
                <a:xfrm>
                  <a:off x="3630" y="288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129" name="Oval 385"/>
              <p:cNvSpPr>
                <a:spLocks noChangeAspect="1" noChangeArrowheads="1"/>
              </p:cNvSpPr>
              <p:nvPr/>
            </p:nvSpPr>
            <p:spPr bwMode="auto">
              <a:xfrm>
                <a:off x="4894" y="22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0" name="Oval 386"/>
              <p:cNvSpPr>
                <a:spLocks noChangeAspect="1" noChangeArrowheads="1"/>
              </p:cNvSpPr>
              <p:nvPr/>
            </p:nvSpPr>
            <p:spPr bwMode="auto">
              <a:xfrm>
                <a:off x="4992" y="223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1" name="Oval 387"/>
              <p:cNvSpPr>
                <a:spLocks noChangeAspect="1" noChangeArrowheads="1"/>
              </p:cNvSpPr>
              <p:nvPr/>
            </p:nvSpPr>
            <p:spPr bwMode="auto">
              <a:xfrm>
                <a:off x="5087" y="21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2" name="Oval 388"/>
              <p:cNvSpPr>
                <a:spLocks noChangeAspect="1" noChangeArrowheads="1"/>
              </p:cNvSpPr>
              <p:nvPr/>
            </p:nvSpPr>
            <p:spPr bwMode="auto">
              <a:xfrm>
                <a:off x="5375" y="301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3" name="Oval 389"/>
              <p:cNvSpPr>
                <a:spLocks noChangeAspect="1" noChangeArrowheads="1"/>
              </p:cNvSpPr>
              <p:nvPr/>
            </p:nvSpPr>
            <p:spPr bwMode="auto">
              <a:xfrm>
                <a:off x="5420" y="291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4" name="Oval 390"/>
              <p:cNvSpPr>
                <a:spLocks noChangeAspect="1" noChangeArrowheads="1"/>
              </p:cNvSpPr>
              <p:nvPr/>
            </p:nvSpPr>
            <p:spPr bwMode="auto">
              <a:xfrm>
                <a:off x="5275"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5" name="Oval 391"/>
              <p:cNvSpPr>
                <a:spLocks noChangeAspect="1" noChangeArrowheads="1"/>
              </p:cNvSpPr>
              <p:nvPr/>
            </p:nvSpPr>
            <p:spPr bwMode="auto">
              <a:xfrm>
                <a:off x="5071"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6" name="Oval 392"/>
              <p:cNvSpPr>
                <a:spLocks noChangeAspect="1" noChangeArrowheads="1"/>
              </p:cNvSpPr>
              <p:nvPr/>
            </p:nvSpPr>
            <p:spPr bwMode="auto">
              <a:xfrm>
                <a:off x="5012" y="26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7" name="Oval 393"/>
              <p:cNvSpPr>
                <a:spLocks noChangeAspect="1" noChangeArrowheads="1"/>
              </p:cNvSpPr>
              <p:nvPr/>
            </p:nvSpPr>
            <p:spPr bwMode="auto">
              <a:xfrm>
                <a:off x="5057" y="256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8" name="Oval 394"/>
              <p:cNvSpPr>
                <a:spLocks noChangeAspect="1" noChangeArrowheads="1"/>
              </p:cNvSpPr>
              <p:nvPr/>
            </p:nvSpPr>
            <p:spPr bwMode="auto">
              <a:xfrm>
                <a:off x="5066" y="23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9" name="Oval 395"/>
              <p:cNvSpPr>
                <a:spLocks noChangeAspect="1" noChangeArrowheads="1"/>
              </p:cNvSpPr>
              <p:nvPr/>
            </p:nvSpPr>
            <p:spPr bwMode="auto">
              <a:xfrm>
                <a:off x="4973"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0" name="Oval 396"/>
              <p:cNvSpPr>
                <a:spLocks noChangeAspect="1" noChangeArrowheads="1"/>
              </p:cNvSpPr>
              <p:nvPr/>
            </p:nvSpPr>
            <p:spPr bwMode="auto">
              <a:xfrm>
                <a:off x="5220" y="3237"/>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1" name="Oval 397"/>
              <p:cNvSpPr>
                <a:spLocks noChangeAspect="1" noChangeArrowheads="1"/>
              </p:cNvSpPr>
              <p:nvPr/>
            </p:nvSpPr>
            <p:spPr bwMode="auto">
              <a:xfrm>
                <a:off x="4667"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2" name="Oval 398"/>
              <p:cNvSpPr>
                <a:spLocks noChangeAspect="1" noChangeArrowheads="1"/>
              </p:cNvSpPr>
              <p:nvPr/>
            </p:nvSpPr>
            <p:spPr bwMode="auto">
              <a:xfrm>
                <a:off x="4604"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3" name="Oval 399"/>
              <p:cNvSpPr>
                <a:spLocks noChangeAspect="1" noChangeArrowheads="1"/>
              </p:cNvSpPr>
              <p:nvPr/>
            </p:nvSpPr>
            <p:spPr bwMode="auto">
              <a:xfrm>
                <a:off x="4921"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4" name="Oval 400"/>
              <p:cNvSpPr>
                <a:spLocks noChangeAspect="1" noChangeArrowheads="1"/>
              </p:cNvSpPr>
              <p:nvPr/>
            </p:nvSpPr>
            <p:spPr bwMode="auto">
              <a:xfrm>
                <a:off x="4967"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5" name="Oval 401"/>
              <p:cNvSpPr>
                <a:spLocks noChangeAspect="1" noChangeArrowheads="1"/>
              </p:cNvSpPr>
              <p:nvPr/>
            </p:nvSpPr>
            <p:spPr bwMode="auto">
              <a:xfrm>
                <a:off x="5171" y="278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6" name="Oval 402"/>
              <p:cNvSpPr>
                <a:spLocks noChangeAspect="1" noChangeArrowheads="1"/>
              </p:cNvSpPr>
              <p:nvPr/>
            </p:nvSpPr>
            <p:spPr bwMode="auto">
              <a:xfrm>
                <a:off x="5368" y="282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7" name="Oval 403"/>
              <p:cNvSpPr>
                <a:spLocks noChangeAspect="1" noChangeArrowheads="1"/>
              </p:cNvSpPr>
              <p:nvPr/>
            </p:nvSpPr>
            <p:spPr bwMode="auto">
              <a:xfrm>
                <a:off x="5182"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8" name="Oval 404"/>
              <p:cNvSpPr>
                <a:spLocks noChangeAspect="1" noChangeArrowheads="1"/>
              </p:cNvSpPr>
              <p:nvPr/>
            </p:nvSpPr>
            <p:spPr bwMode="auto">
              <a:xfrm>
                <a:off x="5016"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9" name="Oval 405"/>
              <p:cNvSpPr>
                <a:spLocks noChangeAspect="1" noChangeArrowheads="1"/>
              </p:cNvSpPr>
              <p:nvPr/>
            </p:nvSpPr>
            <p:spPr bwMode="auto">
              <a:xfrm>
                <a:off x="5422"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0" name="Oval 406"/>
              <p:cNvSpPr>
                <a:spLocks noChangeAspect="1" noChangeArrowheads="1"/>
              </p:cNvSpPr>
              <p:nvPr/>
            </p:nvSpPr>
            <p:spPr bwMode="auto">
              <a:xfrm>
                <a:off x="5080"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1" name="Oval 407"/>
              <p:cNvSpPr>
                <a:spLocks noChangeAspect="1" noChangeArrowheads="1"/>
              </p:cNvSpPr>
              <p:nvPr/>
            </p:nvSpPr>
            <p:spPr bwMode="auto">
              <a:xfrm>
                <a:off x="4572" y="31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2" name="Oval 408"/>
              <p:cNvSpPr>
                <a:spLocks noChangeAspect="1" noChangeArrowheads="1"/>
              </p:cNvSpPr>
              <p:nvPr/>
            </p:nvSpPr>
            <p:spPr bwMode="auto">
              <a:xfrm>
                <a:off x="4513" y="31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3" name="Oval 409"/>
              <p:cNvSpPr>
                <a:spLocks noChangeAspect="1" noChangeArrowheads="1"/>
              </p:cNvSpPr>
              <p:nvPr/>
            </p:nvSpPr>
            <p:spPr bwMode="auto">
              <a:xfrm>
                <a:off x="5118"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4" name="Oval 410"/>
              <p:cNvSpPr>
                <a:spLocks noChangeAspect="1" noChangeArrowheads="1"/>
              </p:cNvSpPr>
              <p:nvPr/>
            </p:nvSpPr>
            <p:spPr bwMode="auto">
              <a:xfrm>
                <a:off x="4876"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5" name="Oval 411"/>
              <p:cNvSpPr>
                <a:spLocks noChangeAspect="1" noChangeArrowheads="1"/>
              </p:cNvSpPr>
              <p:nvPr/>
            </p:nvSpPr>
            <p:spPr bwMode="auto">
              <a:xfrm>
                <a:off x="4772" y="305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6" name="Oval 412"/>
              <p:cNvSpPr>
                <a:spLocks noChangeAspect="1" noChangeArrowheads="1"/>
              </p:cNvSpPr>
              <p:nvPr/>
            </p:nvSpPr>
            <p:spPr bwMode="auto">
              <a:xfrm>
                <a:off x="5284"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7" name="Oval 413"/>
              <p:cNvSpPr>
                <a:spLocks noChangeAspect="1" noChangeArrowheads="1"/>
              </p:cNvSpPr>
              <p:nvPr/>
            </p:nvSpPr>
            <p:spPr bwMode="auto">
              <a:xfrm>
                <a:off x="4810"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8" name="Oval 414"/>
              <p:cNvSpPr>
                <a:spLocks noChangeAspect="1" noChangeArrowheads="1"/>
              </p:cNvSpPr>
              <p:nvPr/>
            </p:nvSpPr>
            <p:spPr bwMode="auto">
              <a:xfrm>
                <a:off x="5375" y="337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9" name="Oval 415"/>
              <p:cNvSpPr>
                <a:spLocks noChangeAspect="1" noChangeArrowheads="1"/>
              </p:cNvSpPr>
              <p:nvPr/>
            </p:nvSpPr>
            <p:spPr bwMode="auto">
              <a:xfrm>
                <a:off x="4980"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0" name="Oval 416"/>
              <p:cNvSpPr>
                <a:spLocks noChangeAspect="1" noChangeArrowheads="1"/>
              </p:cNvSpPr>
              <p:nvPr/>
            </p:nvSpPr>
            <p:spPr bwMode="auto">
              <a:xfrm>
                <a:off x="4914"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1" name="Oval 417"/>
              <p:cNvSpPr>
                <a:spLocks noChangeAspect="1" noChangeArrowheads="1"/>
              </p:cNvSpPr>
              <p:nvPr/>
            </p:nvSpPr>
            <p:spPr bwMode="auto">
              <a:xfrm>
                <a:off x="5465" y="33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2" name="Oval 418"/>
              <p:cNvSpPr>
                <a:spLocks noChangeAspect="1" noChangeArrowheads="1"/>
              </p:cNvSpPr>
              <p:nvPr/>
            </p:nvSpPr>
            <p:spPr bwMode="auto">
              <a:xfrm>
                <a:off x="5284" y="341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3" name="Oval 419"/>
              <p:cNvSpPr>
                <a:spLocks noChangeAspect="1" noChangeArrowheads="1"/>
              </p:cNvSpPr>
              <p:nvPr/>
            </p:nvSpPr>
            <p:spPr bwMode="auto">
              <a:xfrm>
                <a:off x="4894"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4" name="Oval 420"/>
              <p:cNvSpPr>
                <a:spLocks noChangeAspect="1" noChangeArrowheads="1"/>
              </p:cNvSpPr>
              <p:nvPr/>
            </p:nvSpPr>
            <p:spPr bwMode="auto">
              <a:xfrm>
                <a:off x="5322"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5" name="Oval 421"/>
              <p:cNvSpPr>
                <a:spLocks noChangeAspect="1" noChangeArrowheads="1"/>
              </p:cNvSpPr>
              <p:nvPr/>
            </p:nvSpPr>
            <p:spPr bwMode="auto">
              <a:xfrm>
                <a:off x="4708"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6" name="Oval 422"/>
              <p:cNvSpPr>
                <a:spLocks noChangeAspect="1" noChangeArrowheads="1"/>
              </p:cNvSpPr>
              <p:nvPr/>
            </p:nvSpPr>
            <p:spPr bwMode="auto">
              <a:xfrm>
                <a:off x="4998"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7" name="Oval 423"/>
              <p:cNvSpPr>
                <a:spLocks noChangeAspect="1" noChangeArrowheads="1"/>
              </p:cNvSpPr>
              <p:nvPr/>
            </p:nvSpPr>
            <p:spPr bwMode="auto">
              <a:xfrm>
                <a:off x="5193" y="34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8" name="Oval 424"/>
              <p:cNvSpPr>
                <a:spLocks noChangeAspect="1" noChangeArrowheads="1"/>
              </p:cNvSpPr>
              <p:nvPr/>
            </p:nvSpPr>
            <p:spPr bwMode="auto">
              <a:xfrm>
                <a:off x="5103"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169" name="Text Box 425"/>
            <p:cNvSpPr txBox="1">
              <a:spLocks noChangeAspect="1" noChangeArrowheads="1"/>
            </p:cNvSpPr>
            <p:nvPr/>
          </p:nvSpPr>
          <p:spPr bwMode="auto">
            <a:xfrm>
              <a:off x="4103" y="3522"/>
              <a:ext cx="428"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sz="1600" b="1" dirty="0">
                  <a:latin typeface="Verdana" panose="020B0604030504040204" pitchFamily="34" charset="0"/>
                  <a:ea typeface="Verdana" panose="020B0604030504040204" pitchFamily="34" charset="0"/>
                  <a:cs typeface="Verdana" panose="020B0604030504040204" pitchFamily="34" charset="0"/>
                </a:rPr>
                <a:t>NH</a:t>
              </a:r>
              <a:r>
                <a:rPr lang="en-GB" altLang="en-US" sz="1600" b="1" baseline="-25000" dirty="0">
                  <a:latin typeface="Verdana" panose="020B0604030504040204" pitchFamily="34" charset="0"/>
                  <a:ea typeface="Verdana" panose="020B0604030504040204" pitchFamily="34" charset="0"/>
                  <a:cs typeface="Verdana" panose="020B0604030504040204" pitchFamily="34" charset="0"/>
                </a:rPr>
                <a:t>2</a:t>
              </a:r>
            </a:p>
          </p:txBody>
        </p:sp>
        <p:sp>
          <p:nvSpPr>
            <p:cNvPr id="160170" name="Line 426"/>
            <p:cNvSpPr>
              <a:spLocks noChangeAspect="1" noChangeShapeType="1"/>
            </p:cNvSpPr>
            <p:nvPr/>
          </p:nvSpPr>
          <p:spPr bwMode="auto">
            <a:xfrm flipH="1">
              <a:off x="4337" y="846"/>
              <a:ext cx="20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60171" name="Text Box 427"/>
            <p:cNvSpPr txBox="1">
              <a:spLocks noChangeAspect="1" noChangeArrowheads="1"/>
            </p:cNvSpPr>
            <p:nvPr/>
          </p:nvSpPr>
          <p:spPr bwMode="auto">
            <a:xfrm>
              <a:off x="4543" y="726"/>
              <a:ext cx="91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N-glycan</a:t>
              </a:r>
            </a:p>
          </p:txBody>
        </p:sp>
        <p:sp>
          <p:nvSpPr>
            <p:cNvPr id="160172" name="Text Box 428"/>
            <p:cNvSpPr txBox="1">
              <a:spLocks noChangeAspect="1" noChangeArrowheads="1"/>
            </p:cNvSpPr>
            <p:nvPr/>
          </p:nvSpPr>
          <p:spPr bwMode="auto">
            <a:xfrm>
              <a:off x="4368" y="3368"/>
              <a:ext cx="583"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sz="1600" b="1" dirty="0">
                  <a:latin typeface="Verdana" panose="020B0604030504040204" pitchFamily="34" charset="0"/>
                  <a:ea typeface="Verdana" panose="020B0604030504040204" pitchFamily="34" charset="0"/>
                  <a:cs typeface="Verdana" panose="020B0604030504040204" pitchFamily="34" charset="0"/>
                </a:rPr>
                <a:t>COOH</a:t>
              </a:r>
            </a:p>
          </p:txBody>
        </p:sp>
        <p:sp>
          <p:nvSpPr>
            <p:cNvPr id="160173" name="Oval 429"/>
            <p:cNvSpPr>
              <a:spLocks noChangeAspect="1" noChangeArrowheads="1"/>
            </p:cNvSpPr>
            <p:nvPr/>
          </p:nvSpPr>
          <p:spPr bwMode="auto">
            <a:xfrm>
              <a:off x="2069" y="3032"/>
              <a:ext cx="91" cy="84"/>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74" name="Text Box 430"/>
            <p:cNvSpPr txBox="1">
              <a:spLocks noChangeAspect="1" noChangeArrowheads="1"/>
            </p:cNvSpPr>
            <p:nvPr/>
          </p:nvSpPr>
          <p:spPr bwMode="auto">
            <a:xfrm>
              <a:off x="2405" y="2884"/>
              <a:ext cx="1070"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baseline="30000" dirty="0">
                  <a:latin typeface="Verdana" panose="020B0604030504040204" pitchFamily="34" charset="0"/>
                  <a:ea typeface="Verdana" panose="020B0604030504040204" pitchFamily="34" charset="0"/>
                  <a:cs typeface="Verdana" panose="020B0604030504040204" pitchFamily="34" charset="0"/>
                </a:rPr>
                <a:t> </a:t>
              </a:r>
              <a:r>
                <a:rPr lang="en-GB" altLang="en-US" b="1" dirty="0">
                  <a:latin typeface="Verdana" panose="020B0604030504040204" pitchFamily="34" charset="0"/>
                  <a:ea typeface="Verdana" panose="020B0604030504040204" pitchFamily="34" charset="0"/>
                  <a:cs typeface="Verdana" panose="020B0604030504040204" pitchFamily="34" charset="0"/>
                </a:rPr>
                <a:t>(weak)</a:t>
              </a:r>
              <a:endParaRPr lang="en-GB" altLang="en-US" b="1" baseline="30000" dirty="0">
                <a:latin typeface="Verdana" panose="020B0604030504040204" pitchFamily="34" charset="0"/>
                <a:ea typeface="Verdana" panose="020B0604030504040204" pitchFamily="34" charset="0"/>
                <a:cs typeface="Verdana" panose="020B0604030504040204" pitchFamily="34" charset="0"/>
              </a:endParaRPr>
            </a:p>
            <a:p>
              <a:pPr algn="ctr"/>
              <a:r>
                <a:rPr lang="en-GB" altLang="en-US" b="1" dirty="0" err="1">
                  <a:latin typeface="Verdana" panose="020B0604030504040204" pitchFamily="34" charset="0"/>
                  <a:ea typeface="Verdana" panose="020B0604030504040204" pitchFamily="34" charset="0"/>
                  <a:cs typeface="Verdana" panose="020B0604030504040204" pitchFamily="34" charset="0"/>
                </a:rPr>
                <a:t>Asn</a:t>
              </a:r>
              <a:r>
                <a:rPr lang="en-GB" altLang="en-US" b="1" dirty="0">
                  <a:latin typeface="Verdana" panose="020B0604030504040204" pitchFamily="34" charset="0"/>
                  <a:ea typeface="Verdana" panose="020B0604030504040204" pitchFamily="34" charset="0"/>
                  <a:cs typeface="Verdana" panose="020B0604030504040204" pitchFamily="34" charset="0"/>
                </a:rPr>
                <a:t> 280</a:t>
              </a:r>
            </a:p>
          </p:txBody>
        </p:sp>
      </p:grpSp>
      <p:sp>
        <p:nvSpPr>
          <p:cNvPr id="160175" name="Text Box 431"/>
          <p:cNvSpPr txBox="1">
            <a:spLocks noChangeAspect="1" noChangeArrowheads="1"/>
          </p:cNvSpPr>
          <p:nvPr/>
        </p:nvSpPr>
        <p:spPr bwMode="auto">
          <a:xfrm>
            <a:off x="-27223" y="20862"/>
            <a:ext cx="473078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Based on a diagram from Wester </a:t>
            </a:r>
            <a:r>
              <a:rPr lang="en-GB" altLang="en-US" sz="1600" b="1" i="1" dirty="0">
                <a:latin typeface="Verdana" panose="020B0604030504040204" pitchFamily="34" charset="0"/>
                <a:ea typeface="Verdana" panose="020B0604030504040204" pitchFamily="34" charset="0"/>
                <a:cs typeface="Verdana" panose="020B0604030504040204" pitchFamily="34" charset="0"/>
              </a:rPr>
              <a:t>et al</a:t>
            </a:r>
            <a:r>
              <a:rPr lang="en-GB" altLang="en-US" sz="1600" b="1" baseline="30000" dirty="0">
                <a:latin typeface="Verdana" panose="020B0604030504040204" pitchFamily="34" charset="0"/>
                <a:ea typeface="Verdana" panose="020B0604030504040204" pitchFamily="34" charset="0"/>
                <a:cs typeface="Verdana" panose="020B0604030504040204" pitchFamily="34" charset="0"/>
              </a:rPr>
              <a:t>9</a:t>
            </a:r>
            <a:r>
              <a:rPr lang="en-GB" altLang="en-US" sz="1600" b="1" dirty="0">
                <a:latin typeface="Verdana" panose="020B0604030504040204" pitchFamily="34" charset="0"/>
                <a:ea typeface="Verdana" panose="020B0604030504040204" pitchFamily="34" charset="0"/>
                <a:cs typeface="Verdana" panose="020B0604030504040204" pitchFamily="34" charset="0"/>
              </a:rPr>
              <a:t>.</a:t>
            </a:r>
          </a:p>
        </p:txBody>
      </p:sp>
      <p:sp>
        <p:nvSpPr>
          <p:cNvPr id="160176" name="Line 432"/>
          <p:cNvSpPr>
            <a:spLocks noChangeAspect="1" noChangeShapeType="1"/>
          </p:cNvSpPr>
          <p:nvPr/>
        </p:nvSpPr>
        <p:spPr bwMode="auto">
          <a:xfrm flipH="1">
            <a:off x="4833943" y="4316170"/>
            <a:ext cx="2222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nvGrpSpPr>
          <p:cNvPr id="433" name="Group 432"/>
          <p:cNvGrpSpPr/>
          <p:nvPr/>
        </p:nvGrpSpPr>
        <p:grpSpPr>
          <a:xfrm>
            <a:off x="0" y="5607698"/>
            <a:ext cx="12192000" cy="1250302"/>
            <a:chOff x="0" y="5607698"/>
            <a:chExt cx="12192000" cy="1250302"/>
          </a:xfrm>
        </p:grpSpPr>
        <p:sp>
          <p:nvSpPr>
            <p:cNvPr id="434" name="Rectangle 43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435" name="Oval 43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36" name="Group 7"/>
            <p:cNvGrpSpPr>
              <a:grpSpLocks noChangeAspect="1"/>
            </p:cNvGrpSpPr>
            <p:nvPr/>
          </p:nvGrpSpPr>
          <p:grpSpPr bwMode="auto">
            <a:xfrm>
              <a:off x="1446003" y="6071153"/>
              <a:ext cx="463617" cy="516607"/>
              <a:chOff x="2839" y="1944"/>
              <a:chExt cx="596" cy="664"/>
            </a:xfrm>
          </p:grpSpPr>
          <p:sp>
            <p:nvSpPr>
              <p:cNvPr id="70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1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20" name="AutoShape 20"/>
              <p:cNvCxnSpPr>
                <a:cxnSpLocks noChangeAspect="1" noChangeShapeType="1"/>
                <a:stCxn id="719" idx="3"/>
                <a:endCxn id="71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1" name="AutoShape 21"/>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2" name="AutoShape 22"/>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3" name="AutoShape 23"/>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4" name="AutoShape 24"/>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5" name="AutoShape 25"/>
              <p:cNvCxnSpPr>
                <a:cxnSpLocks noChangeAspect="1" noChangeShapeType="1"/>
                <a:stCxn id="713" idx="3"/>
                <a:endCxn id="71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6" name="AutoShape 26"/>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 name="AutoShape 27"/>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8" name="AutoShape 28"/>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1" name="AutoShape 31"/>
              <p:cNvCxnSpPr>
                <a:cxnSpLocks noChangeAspect="1" noChangeShapeType="1"/>
                <a:stCxn id="713" idx="1"/>
                <a:endCxn id="71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37" name="Group 397"/>
            <p:cNvGrpSpPr>
              <a:grpSpLocks noChangeAspect="1"/>
            </p:cNvGrpSpPr>
            <p:nvPr/>
          </p:nvGrpSpPr>
          <p:grpSpPr bwMode="auto">
            <a:xfrm>
              <a:off x="1982621" y="5735053"/>
              <a:ext cx="1024036" cy="1019723"/>
              <a:chOff x="3600" y="1632"/>
              <a:chExt cx="1594" cy="1587"/>
            </a:xfrm>
          </p:grpSpPr>
          <p:sp>
            <p:nvSpPr>
              <p:cNvPr id="43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4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55" name="AutoShape 143"/>
              <p:cNvCxnSpPr>
                <a:cxnSpLocks noChangeAspect="1" noChangeShapeType="1"/>
                <a:stCxn id="462" idx="0"/>
                <a:endCxn id="45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5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64" name="AutoShape 152"/>
              <p:cNvCxnSpPr>
                <a:cxnSpLocks noChangeAspect="1" noChangeShapeType="1"/>
                <a:stCxn id="463" idx="3"/>
                <a:endCxn id="46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5" name="AutoShape 153"/>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 name="AutoShape 154"/>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7" name="AutoShape 155"/>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8" name="AutoShape 156"/>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9" name="AutoShape 157"/>
              <p:cNvCxnSpPr>
                <a:cxnSpLocks noChangeAspect="1" noChangeShapeType="1"/>
                <a:stCxn id="457" idx="3"/>
                <a:endCxn id="45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0" name="AutoShape 158"/>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1" name="AutoShape 159"/>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2" name="AutoShape 160"/>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5" name="AutoShape 163"/>
              <p:cNvCxnSpPr>
                <a:cxnSpLocks noChangeAspect="1" noChangeShapeType="1"/>
                <a:stCxn id="457" idx="1"/>
                <a:endCxn id="45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503" name="AutoShape 191"/>
              <p:cNvCxnSpPr>
                <a:cxnSpLocks noChangeAspect="1" noChangeShapeType="1"/>
                <a:stCxn id="512" idx="0"/>
                <a:endCxn id="50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0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14" name="AutoShape 202"/>
              <p:cNvCxnSpPr>
                <a:cxnSpLocks noChangeAspect="1" noChangeShapeType="1"/>
                <a:stCxn id="513" idx="3"/>
                <a:endCxn id="51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5" name="AutoShape 203"/>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6" name="AutoShape 204"/>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7" name="AutoShape 205"/>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8" name="AutoShape 206"/>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9" name="AutoShape 207"/>
              <p:cNvCxnSpPr>
                <a:cxnSpLocks noChangeAspect="1" noChangeShapeType="1"/>
                <a:stCxn id="506" idx="3"/>
                <a:endCxn id="50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0" name="AutoShape 208"/>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1" name="AutoShape 209"/>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2" name="AutoShape 210"/>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5" name="AutoShape 213"/>
              <p:cNvCxnSpPr>
                <a:cxnSpLocks noChangeAspect="1" noChangeShapeType="1"/>
                <a:stCxn id="506" idx="1"/>
                <a:endCxn id="50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53" name="AutoShape 241"/>
              <p:cNvCxnSpPr>
                <a:cxnSpLocks noChangeAspect="1" noChangeShapeType="1"/>
                <a:stCxn id="562" idx="0"/>
                <a:endCxn id="55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5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64" name="AutoShape 252"/>
              <p:cNvCxnSpPr>
                <a:cxnSpLocks noChangeAspect="1" noChangeShapeType="1"/>
                <a:stCxn id="563" idx="3"/>
                <a:endCxn id="56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253"/>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254"/>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255"/>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8" name="AutoShape 256"/>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9" name="AutoShape 257"/>
              <p:cNvCxnSpPr>
                <a:cxnSpLocks noChangeAspect="1" noChangeShapeType="1"/>
                <a:stCxn id="556" idx="3"/>
                <a:endCxn id="55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0" name="AutoShape 258"/>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1" name="AutoShape 259"/>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2" name="AutoShape 260"/>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5" name="AutoShape 263"/>
              <p:cNvCxnSpPr>
                <a:cxnSpLocks noChangeAspect="1" noChangeShapeType="1"/>
                <a:stCxn id="556" idx="1"/>
                <a:endCxn id="55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603" name="AutoShape 291"/>
              <p:cNvCxnSpPr>
                <a:cxnSpLocks noChangeAspect="1" noChangeShapeType="1"/>
                <a:stCxn id="612" idx="0"/>
                <a:endCxn id="60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0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14" name="AutoShape 302"/>
              <p:cNvCxnSpPr>
                <a:cxnSpLocks noChangeAspect="1" noChangeShapeType="1"/>
                <a:stCxn id="613" idx="3"/>
                <a:endCxn id="61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5" name="AutoShape 303"/>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6" name="AutoShape 304"/>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7" name="AutoShape 305"/>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8" name="AutoShape 306"/>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9" name="AutoShape 307"/>
              <p:cNvCxnSpPr>
                <a:cxnSpLocks noChangeAspect="1" noChangeShapeType="1"/>
                <a:stCxn id="606" idx="3"/>
                <a:endCxn id="60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0" name="AutoShape 308"/>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1" name="AutoShape 309"/>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2" name="AutoShape 310"/>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5" name="AutoShape 313"/>
              <p:cNvCxnSpPr>
                <a:cxnSpLocks noChangeAspect="1" noChangeShapeType="1"/>
                <a:stCxn id="606" idx="1"/>
                <a:endCxn id="60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2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53" name="AutoShape 341"/>
              <p:cNvCxnSpPr>
                <a:cxnSpLocks noChangeAspect="1" noChangeShapeType="1"/>
                <a:stCxn id="662" idx="0"/>
                <a:endCxn id="65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5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64" name="AutoShape 352"/>
              <p:cNvCxnSpPr>
                <a:cxnSpLocks noChangeAspect="1" noChangeShapeType="1"/>
                <a:stCxn id="663" idx="3"/>
                <a:endCxn id="66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5" name="AutoShape 353"/>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6" name="AutoShape 354"/>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7" name="AutoShape 355"/>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8" name="AutoShape 356"/>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9" name="AutoShape 357"/>
              <p:cNvCxnSpPr>
                <a:cxnSpLocks noChangeAspect="1" noChangeShapeType="1"/>
                <a:stCxn id="656" idx="3"/>
                <a:endCxn id="65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0" name="AutoShape 358"/>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1" name="AutoShape 359"/>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2" name="AutoShape 360"/>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5" name="AutoShape 363"/>
              <p:cNvCxnSpPr>
                <a:cxnSpLocks noChangeAspect="1" noChangeShapeType="1"/>
                <a:stCxn id="656" idx="1"/>
                <a:endCxn id="65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70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70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
        <p:nvSpPr>
          <p:cNvPr id="746" name="Oval 433"/>
          <p:cNvSpPr>
            <a:spLocks noChangeAspect="1" noChangeArrowheads="1"/>
          </p:cNvSpPr>
          <p:nvPr/>
        </p:nvSpPr>
        <p:spPr bwMode="auto">
          <a:xfrm>
            <a:off x="4474271" y="1286523"/>
            <a:ext cx="133350" cy="1444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47" name="Text Box 435"/>
          <p:cNvSpPr txBox="1">
            <a:spLocks noChangeArrowheads="1"/>
          </p:cNvSpPr>
          <p:nvPr/>
        </p:nvSpPr>
        <p:spPr bwMode="auto">
          <a:xfrm>
            <a:off x="4835439" y="1059394"/>
            <a:ext cx="28321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Ala183Val (associated </a:t>
            </a:r>
          </a:p>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with a weak </a:t>
            </a:r>
            <a:r>
              <a:rPr lang="en-GB" altLang="en-US" sz="1600" b="1" dirty="0" err="1">
                <a:latin typeface="Verdana" panose="020B0604030504040204" pitchFamily="34" charset="0"/>
                <a:ea typeface="Verdana" panose="020B0604030504040204" pitchFamily="34" charset="0"/>
                <a:cs typeface="Verdana" panose="020B0604030504040204" pitchFamily="34" charset="0"/>
              </a:rPr>
              <a:t>Jk</a:t>
            </a:r>
            <a:r>
              <a:rPr lang="en-GB" altLang="en-US" sz="1600"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sz="1600" b="1" dirty="0">
                <a:latin typeface="Verdana" panose="020B0604030504040204" pitchFamily="34" charset="0"/>
                <a:ea typeface="Verdana" panose="020B0604030504040204" pitchFamily="34" charset="0"/>
                <a:cs typeface="Verdana" panose="020B0604030504040204" pitchFamily="34" charset="0"/>
              </a:rPr>
              <a:t>)</a:t>
            </a:r>
            <a:r>
              <a:rPr lang="en-GB" altLang="en-US" sz="1600" b="1" baseline="30000" dirty="0">
                <a:latin typeface="Verdana" panose="020B0604030504040204" pitchFamily="34" charset="0"/>
                <a:ea typeface="Verdana" panose="020B0604030504040204" pitchFamily="34" charset="0"/>
                <a:cs typeface="Verdana" panose="020B0604030504040204" pitchFamily="34" charset="0"/>
              </a:rPr>
              <a:t>10</a:t>
            </a:r>
            <a:r>
              <a:rPr lang="en-GB" altLang="en-US" sz="1600" b="1" dirty="0">
                <a:latin typeface="Verdana" panose="020B0604030504040204" pitchFamily="34" charset="0"/>
                <a:ea typeface="Verdana" panose="020B0604030504040204" pitchFamily="34" charset="0"/>
                <a:cs typeface="Verdana" panose="020B0604030504040204" pitchFamily="34" charset="0"/>
              </a:rPr>
              <a:t>.</a:t>
            </a:r>
          </a:p>
        </p:txBody>
      </p:sp>
      <p:sp>
        <p:nvSpPr>
          <p:cNvPr id="748" name="Line 432"/>
          <p:cNvSpPr>
            <a:spLocks noChangeAspect="1" noChangeShapeType="1"/>
          </p:cNvSpPr>
          <p:nvPr/>
        </p:nvSpPr>
        <p:spPr bwMode="auto">
          <a:xfrm flipH="1">
            <a:off x="4660208" y="1370058"/>
            <a:ext cx="2222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Tree>
    <p:extLst>
      <p:ext uri="{BB962C8B-B14F-4D97-AF65-F5344CB8AC3E}">
        <p14:creationId xmlns:p14="http://schemas.microsoft.com/office/powerpoint/2010/main" val="279910209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nvGrpSpPr>
        <p:grpSpPr bwMode="auto">
          <a:xfrm>
            <a:off x="2469356" y="589845"/>
            <a:ext cx="7253287" cy="4776788"/>
            <a:chOff x="625" y="726"/>
            <a:chExt cx="4949" cy="3009"/>
          </a:xfrm>
        </p:grpSpPr>
        <p:sp>
          <p:nvSpPr>
            <p:cNvPr id="159747" name="Rectangle 3"/>
            <p:cNvSpPr>
              <a:spLocks noChangeAspect="1" noChangeArrowheads="1"/>
            </p:cNvSpPr>
            <p:nvPr/>
          </p:nvSpPr>
          <p:spPr bwMode="auto">
            <a:xfrm>
              <a:off x="625" y="2032"/>
              <a:ext cx="4949" cy="533"/>
            </a:xfrm>
            <a:prstGeom prst="rect">
              <a:avLst/>
            </a:prstGeom>
            <a:pattFill prst="pct30">
              <a:fgClr>
                <a:srgbClr val="FF0000"/>
              </a:fgClr>
              <a:bgClr>
                <a:schemeClr val="bg1"/>
              </a:bgClr>
            </a:pattFill>
            <a:ln w="9525">
              <a:pattFill prst="pct20">
                <a:fgClr>
                  <a:srgbClr val="FF0000"/>
                </a:fgClr>
                <a:bgClr>
                  <a:srgbClr val="FFFFFF"/>
                </a:bgClr>
              </a:patt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59748" name="Group 4"/>
            <p:cNvGrpSpPr>
              <a:grpSpLocks noChangeAspect="1"/>
            </p:cNvGrpSpPr>
            <p:nvPr/>
          </p:nvGrpSpPr>
          <p:grpSpPr bwMode="auto">
            <a:xfrm>
              <a:off x="750" y="786"/>
              <a:ext cx="4790" cy="2891"/>
              <a:chOff x="295" y="346"/>
              <a:chExt cx="5270" cy="3445"/>
            </a:xfrm>
          </p:grpSpPr>
          <p:sp>
            <p:nvSpPr>
              <p:cNvPr id="159749" name="Oval 5"/>
              <p:cNvSpPr>
                <a:spLocks noChangeAspect="1" noChangeArrowheads="1"/>
              </p:cNvSpPr>
              <p:nvPr/>
            </p:nvSpPr>
            <p:spPr bwMode="auto">
              <a:xfrm>
                <a:off x="888" y="228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0" name="Oval 6"/>
              <p:cNvSpPr>
                <a:spLocks noChangeAspect="1" noChangeArrowheads="1"/>
              </p:cNvSpPr>
              <p:nvPr/>
            </p:nvSpPr>
            <p:spPr bwMode="auto">
              <a:xfrm>
                <a:off x="918" y="18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1" name="Oval 7"/>
              <p:cNvSpPr>
                <a:spLocks noChangeAspect="1" noChangeArrowheads="1"/>
              </p:cNvSpPr>
              <p:nvPr/>
            </p:nvSpPr>
            <p:spPr bwMode="auto">
              <a:xfrm rot="-1110405">
                <a:off x="38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2" name="Oval 8"/>
              <p:cNvSpPr>
                <a:spLocks noChangeAspect="1" noChangeArrowheads="1"/>
              </p:cNvSpPr>
              <p:nvPr/>
            </p:nvSpPr>
            <p:spPr bwMode="auto">
              <a:xfrm rot="-1257347">
                <a:off x="482" y="22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3" name="Oval 9"/>
              <p:cNvSpPr>
                <a:spLocks noChangeAspect="1" noChangeArrowheads="1"/>
              </p:cNvSpPr>
              <p:nvPr/>
            </p:nvSpPr>
            <p:spPr bwMode="auto">
              <a:xfrm rot="-585453">
                <a:off x="578" y="220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4" name="Oval 10"/>
              <p:cNvSpPr>
                <a:spLocks noChangeAspect="1" noChangeArrowheads="1"/>
              </p:cNvSpPr>
              <p:nvPr/>
            </p:nvSpPr>
            <p:spPr bwMode="auto">
              <a:xfrm>
                <a:off x="398"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5" name="Oval 11"/>
              <p:cNvSpPr>
                <a:spLocks noChangeAspect="1" noChangeArrowheads="1"/>
              </p:cNvSpPr>
              <p:nvPr/>
            </p:nvSpPr>
            <p:spPr bwMode="auto">
              <a:xfrm>
                <a:off x="496"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6" name="Oval 12"/>
              <p:cNvSpPr>
                <a:spLocks noChangeAspect="1" noChangeArrowheads="1"/>
              </p:cNvSpPr>
              <p:nvPr/>
            </p:nvSpPr>
            <p:spPr bwMode="auto">
              <a:xfrm rot="-1472264">
                <a:off x="675" y="21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7" name="Oval 13"/>
              <p:cNvSpPr>
                <a:spLocks noChangeAspect="1" noChangeArrowheads="1"/>
              </p:cNvSpPr>
              <p:nvPr/>
            </p:nvSpPr>
            <p:spPr bwMode="auto">
              <a:xfrm>
                <a:off x="591" y="210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8" name="Oval 14"/>
              <p:cNvSpPr>
                <a:spLocks noChangeAspect="1" noChangeArrowheads="1"/>
              </p:cNvSpPr>
              <p:nvPr/>
            </p:nvSpPr>
            <p:spPr bwMode="auto">
              <a:xfrm>
                <a:off x="414" y="16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9" name="Oval 15"/>
              <p:cNvSpPr>
                <a:spLocks noChangeAspect="1" noChangeArrowheads="1"/>
              </p:cNvSpPr>
              <p:nvPr/>
            </p:nvSpPr>
            <p:spPr bwMode="auto">
              <a:xfrm>
                <a:off x="512" y="163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0" name="Oval 16"/>
              <p:cNvSpPr>
                <a:spLocks noChangeAspect="1" noChangeArrowheads="1"/>
              </p:cNvSpPr>
              <p:nvPr/>
            </p:nvSpPr>
            <p:spPr bwMode="auto">
              <a:xfrm rot="-1110405">
                <a:off x="385" y="20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1" name="Oval 17"/>
              <p:cNvSpPr>
                <a:spLocks noChangeAspect="1" noChangeArrowheads="1"/>
              </p:cNvSpPr>
              <p:nvPr/>
            </p:nvSpPr>
            <p:spPr bwMode="auto">
              <a:xfrm rot="-1257347">
                <a:off x="482" y="20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2" name="Oval 18"/>
              <p:cNvSpPr>
                <a:spLocks noChangeAspect="1" noChangeArrowheads="1"/>
              </p:cNvSpPr>
              <p:nvPr/>
            </p:nvSpPr>
            <p:spPr bwMode="auto">
              <a:xfrm rot="-585453">
                <a:off x="578" y="20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3" name="Oval 19"/>
              <p:cNvSpPr>
                <a:spLocks noChangeAspect="1" noChangeArrowheads="1"/>
              </p:cNvSpPr>
              <p:nvPr/>
            </p:nvSpPr>
            <p:spPr bwMode="auto">
              <a:xfrm>
                <a:off x="398" y="19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4" name="Oval 20"/>
              <p:cNvSpPr>
                <a:spLocks noChangeAspect="1" noChangeArrowheads="1"/>
              </p:cNvSpPr>
              <p:nvPr/>
            </p:nvSpPr>
            <p:spPr bwMode="auto">
              <a:xfrm>
                <a:off x="496" y="19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5" name="Oval 21"/>
              <p:cNvSpPr>
                <a:spLocks noChangeAspect="1" noChangeArrowheads="1"/>
              </p:cNvSpPr>
              <p:nvPr/>
            </p:nvSpPr>
            <p:spPr bwMode="auto">
              <a:xfrm rot="-1472264">
                <a:off x="675" y="196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6" name="Oval 22"/>
              <p:cNvSpPr>
                <a:spLocks noChangeAspect="1" noChangeArrowheads="1"/>
              </p:cNvSpPr>
              <p:nvPr/>
            </p:nvSpPr>
            <p:spPr bwMode="auto">
              <a:xfrm>
                <a:off x="591"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7" name="Oval 23"/>
              <p:cNvSpPr>
                <a:spLocks noChangeAspect="1" noChangeArrowheads="1"/>
              </p:cNvSpPr>
              <p:nvPr/>
            </p:nvSpPr>
            <p:spPr bwMode="auto">
              <a:xfrm rot="-1110405">
                <a:off x="385" y="187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8" name="Oval 24"/>
              <p:cNvSpPr>
                <a:spLocks noChangeAspect="1" noChangeArrowheads="1"/>
              </p:cNvSpPr>
              <p:nvPr/>
            </p:nvSpPr>
            <p:spPr bwMode="auto">
              <a:xfrm rot="-1257347">
                <a:off x="482" y="18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9" name="Oval 25"/>
              <p:cNvSpPr>
                <a:spLocks noChangeAspect="1" noChangeArrowheads="1"/>
              </p:cNvSpPr>
              <p:nvPr/>
            </p:nvSpPr>
            <p:spPr bwMode="auto">
              <a:xfrm rot="-585453">
                <a:off x="578" y="18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0" name="Oval 26"/>
              <p:cNvSpPr>
                <a:spLocks noChangeAspect="1" noChangeArrowheads="1"/>
              </p:cNvSpPr>
              <p:nvPr/>
            </p:nvSpPr>
            <p:spPr bwMode="auto">
              <a:xfrm>
                <a:off x="398" y="17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1" name="Oval 27"/>
              <p:cNvSpPr>
                <a:spLocks noChangeAspect="1" noChangeArrowheads="1"/>
              </p:cNvSpPr>
              <p:nvPr/>
            </p:nvSpPr>
            <p:spPr bwMode="auto">
              <a:xfrm>
                <a:off x="496" y="17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2" name="Oval 28"/>
              <p:cNvSpPr>
                <a:spLocks noChangeAspect="1" noChangeArrowheads="1"/>
              </p:cNvSpPr>
              <p:nvPr/>
            </p:nvSpPr>
            <p:spPr bwMode="auto">
              <a:xfrm rot="-1472264">
                <a:off x="675" y="17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3" name="Oval 29"/>
              <p:cNvSpPr>
                <a:spLocks noChangeAspect="1" noChangeArrowheads="1"/>
              </p:cNvSpPr>
              <p:nvPr/>
            </p:nvSpPr>
            <p:spPr bwMode="auto">
              <a:xfrm>
                <a:off x="591" y="169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4" name="Line 30"/>
              <p:cNvSpPr>
                <a:spLocks noChangeAspect="1" noChangeShapeType="1"/>
              </p:cNvSpPr>
              <p:nvPr/>
            </p:nvSpPr>
            <p:spPr bwMode="auto">
              <a:xfrm>
                <a:off x="782" y="2389"/>
                <a:ext cx="0" cy="136"/>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9775" name="Line 31"/>
              <p:cNvSpPr>
                <a:spLocks noChangeAspect="1" noChangeShapeType="1"/>
              </p:cNvSpPr>
              <p:nvPr/>
            </p:nvSpPr>
            <p:spPr bwMode="auto">
              <a:xfrm>
                <a:off x="385" y="2389"/>
                <a:ext cx="0" cy="91"/>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9776" name="Oval 32"/>
              <p:cNvSpPr>
                <a:spLocks noChangeAspect="1" noChangeArrowheads="1"/>
              </p:cNvSpPr>
              <p:nvPr/>
            </p:nvSpPr>
            <p:spPr bwMode="auto">
              <a:xfrm rot="10163443">
                <a:off x="118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7" name="Oval 33"/>
              <p:cNvSpPr>
                <a:spLocks noChangeAspect="1" noChangeArrowheads="1"/>
              </p:cNvSpPr>
              <p:nvPr/>
            </p:nvSpPr>
            <p:spPr bwMode="auto">
              <a:xfrm rot="10016501">
                <a:off x="1085" y="208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8" name="Oval 34"/>
              <p:cNvSpPr>
                <a:spLocks noChangeAspect="1" noChangeArrowheads="1"/>
              </p:cNvSpPr>
              <p:nvPr/>
            </p:nvSpPr>
            <p:spPr bwMode="auto">
              <a:xfrm rot="10688394">
                <a:off x="985" y="210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9" name="Oval 35"/>
              <p:cNvSpPr>
                <a:spLocks noChangeAspect="1" noChangeArrowheads="1"/>
              </p:cNvSpPr>
              <p:nvPr/>
            </p:nvSpPr>
            <p:spPr bwMode="auto">
              <a:xfrm rot="11273848">
                <a:off x="1160" y="215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0" name="Oval 36"/>
              <p:cNvSpPr>
                <a:spLocks noChangeAspect="1" noChangeArrowheads="1"/>
              </p:cNvSpPr>
              <p:nvPr/>
            </p:nvSpPr>
            <p:spPr bwMode="auto">
              <a:xfrm rot="11273848">
                <a:off x="1058" y="217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1" name="Oval 37"/>
              <p:cNvSpPr>
                <a:spLocks noChangeAspect="1" noChangeArrowheads="1"/>
              </p:cNvSpPr>
              <p:nvPr/>
            </p:nvSpPr>
            <p:spPr bwMode="auto">
              <a:xfrm rot="9801584">
                <a:off x="883" y="21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2" name="Oval 38"/>
              <p:cNvSpPr>
                <a:spLocks noChangeAspect="1" noChangeArrowheads="1"/>
              </p:cNvSpPr>
              <p:nvPr/>
            </p:nvSpPr>
            <p:spPr bwMode="auto">
              <a:xfrm rot="11273848">
                <a:off x="958" y="220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3" name="Oval 39"/>
              <p:cNvSpPr>
                <a:spLocks noChangeAspect="1" noChangeArrowheads="1"/>
              </p:cNvSpPr>
              <p:nvPr/>
            </p:nvSpPr>
            <p:spPr bwMode="auto">
              <a:xfrm rot="10163443">
                <a:off x="1188" y="185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4" name="Oval 40"/>
              <p:cNvSpPr>
                <a:spLocks noChangeAspect="1" noChangeArrowheads="1"/>
              </p:cNvSpPr>
              <p:nvPr/>
            </p:nvSpPr>
            <p:spPr bwMode="auto">
              <a:xfrm rot="10016501">
                <a:off x="1087" y="18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5" name="Oval 41"/>
              <p:cNvSpPr>
                <a:spLocks noChangeAspect="1" noChangeArrowheads="1"/>
              </p:cNvSpPr>
              <p:nvPr/>
            </p:nvSpPr>
            <p:spPr bwMode="auto">
              <a:xfrm rot="10688394">
                <a:off x="987" y="19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6" name="Oval 42"/>
              <p:cNvSpPr>
                <a:spLocks noChangeAspect="1" noChangeArrowheads="1"/>
              </p:cNvSpPr>
              <p:nvPr/>
            </p:nvSpPr>
            <p:spPr bwMode="auto">
              <a:xfrm rot="11273848">
                <a:off x="1162" y="19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7" name="Oval 43"/>
              <p:cNvSpPr>
                <a:spLocks noChangeAspect="1" noChangeArrowheads="1"/>
              </p:cNvSpPr>
              <p:nvPr/>
            </p:nvSpPr>
            <p:spPr bwMode="auto">
              <a:xfrm rot="11273848">
                <a:off x="1060" y="19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8" name="Oval 44"/>
              <p:cNvSpPr>
                <a:spLocks noChangeAspect="1" noChangeArrowheads="1"/>
              </p:cNvSpPr>
              <p:nvPr/>
            </p:nvSpPr>
            <p:spPr bwMode="auto">
              <a:xfrm rot="9801584">
                <a:off x="885"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9" name="Oval 45"/>
              <p:cNvSpPr>
                <a:spLocks noChangeAspect="1" noChangeArrowheads="1"/>
              </p:cNvSpPr>
              <p:nvPr/>
            </p:nvSpPr>
            <p:spPr bwMode="auto">
              <a:xfrm rot="11273848">
                <a:off x="960" y="201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0" name="Oval 46"/>
              <p:cNvSpPr>
                <a:spLocks noChangeAspect="1" noChangeArrowheads="1"/>
              </p:cNvSpPr>
              <p:nvPr/>
            </p:nvSpPr>
            <p:spPr bwMode="auto">
              <a:xfrm>
                <a:off x="930" y="16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1" name="Oval 47"/>
              <p:cNvSpPr>
                <a:spLocks noChangeAspect="1" noChangeArrowheads="1"/>
              </p:cNvSpPr>
              <p:nvPr/>
            </p:nvSpPr>
            <p:spPr bwMode="auto">
              <a:xfrm>
                <a:off x="930" y="17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2" name="Oval 48"/>
              <p:cNvSpPr>
                <a:spLocks noChangeAspect="1" noChangeArrowheads="1"/>
              </p:cNvSpPr>
              <p:nvPr/>
            </p:nvSpPr>
            <p:spPr bwMode="auto">
              <a:xfrm>
                <a:off x="623" y="146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3" name="Oval 49"/>
              <p:cNvSpPr>
                <a:spLocks noChangeAspect="1" noChangeArrowheads="1"/>
              </p:cNvSpPr>
              <p:nvPr/>
            </p:nvSpPr>
            <p:spPr bwMode="auto">
              <a:xfrm>
                <a:off x="802"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4" name="Oval 50"/>
              <p:cNvSpPr>
                <a:spLocks noChangeAspect="1" noChangeArrowheads="1"/>
              </p:cNvSpPr>
              <p:nvPr/>
            </p:nvSpPr>
            <p:spPr bwMode="auto">
              <a:xfrm>
                <a:off x="711" y="141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5" name="Oval 51"/>
              <p:cNvSpPr>
                <a:spLocks noChangeAspect="1" noChangeArrowheads="1"/>
              </p:cNvSpPr>
              <p:nvPr/>
            </p:nvSpPr>
            <p:spPr bwMode="auto">
              <a:xfrm>
                <a:off x="884" y="153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6" name="Oval 52"/>
              <p:cNvSpPr>
                <a:spLocks noChangeAspect="1" noChangeArrowheads="1"/>
              </p:cNvSpPr>
              <p:nvPr/>
            </p:nvSpPr>
            <p:spPr bwMode="auto">
              <a:xfrm>
                <a:off x="567" y="15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7" name="Oval 53"/>
              <p:cNvSpPr>
                <a:spLocks noChangeAspect="1" noChangeArrowheads="1"/>
              </p:cNvSpPr>
              <p:nvPr/>
            </p:nvSpPr>
            <p:spPr bwMode="auto">
              <a:xfrm>
                <a:off x="398" y="23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8" name="Oval 54"/>
              <p:cNvSpPr>
                <a:spLocks noChangeAspect="1" noChangeArrowheads="1"/>
              </p:cNvSpPr>
              <p:nvPr/>
            </p:nvSpPr>
            <p:spPr bwMode="auto">
              <a:xfrm>
                <a:off x="295" y="28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9" name="Oval 55"/>
              <p:cNvSpPr>
                <a:spLocks noChangeAspect="1" noChangeArrowheads="1"/>
              </p:cNvSpPr>
              <p:nvPr/>
            </p:nvSpPr>
            <p:spPr bwMode="auto">
              <a:xfrm>
                <a:off x="4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0" name="Oval 56"/>
              <p:cNvSpPr>
                <a:spLocks noChangeAspect="1" noChangeArrowheads="1"/>
              </p:cNvSpPr>
              <p:nvPr/>
            </p:nvSpPr>
            <p:spPr bwMode="auto">
              <a:xfrm>
                <a:off x="487"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1" name="Oval 57"/>
              <p:cNvSpPr>
                <a:spLocks noChangeAspect="1" noChangeArrowheads="1"/>
              </p:cNvSpPr>
              <p:nvPr/>
            </p:nvSpPr>
            <p:spPr bwMode="auto">
              <a:xfrm>
                <a:off x="643"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2" name="Oval 58"/>
              <p:cNvSpPr>
                <a:spLocks noChangeAspect="1" noChangeArrowheads="1"/>
              </p:cNvSpPr>
              <p:nvPr/>
            </p:nvSpPr>
            <p:spPr bwMode="auto">
              <a:xfrm>
                <a:off x="5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3" name="Oval 59"/>
              <p:cNvSpPr>
                <a:spLocks noChangeAspect="1" noChangeArrowheads="1"/>
              </p:cNvSpPr>
              <p:nvPr/>
            </p:nvSpPr>
            <p:spPr bwMode="auto">
              <a:xfrm>
                <a:off x="321" y="273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4" name="Oval 60"/>
              <p:cNvSpPr>
                <a:spLocks noChangeAspect="1" noChangeArrowheads="1"/>
              </p:cNvSpPr>
              <p:nvPr/>
            </p:nvSpPr>
            <p:spPr bwMode="auto">
              <a:xfrm>
                <a:off x="703" y="264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5" name="Oval 61"/>
              <p:cNvSpPr>
                <a:spLocks noChangeAspect="1" noChangeArrowheads="1"/>
              </p:cNvSpPr>
              <p:nvPr/>
            </p:nvSpPr>
            <p:spPr bwMode="auto">
              <a:xfrm>
                <a:off x="385"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6" name="Oval 62"/>
              <p:cNvSpPr>
                <a:spLocks noChangeAspect="1" noChangeArrowheads="1"/>
              </p:cNvSpPr>
              <p:nvPr/>
            </p:nvSpPr>
            <p:spPr bwMode="auto">
              <a:xfrm>
                <a:off x="362" y="248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7" name="Oval 63"/>
              <p:cNvSpPr>
                <a:spLocks noChangeAspect="1" noChangeArrowheads="1"/>
              </p:cNvSpPr>
              <p:nvPr/>
            </p:nvSpPr>
            <p:spPr bwMode="auto">
              <a:xfrm>
                <a:off x="437"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8" name="Oval 64"/>
              <p:cNvSpPr>
                <a:spLocks noChangeAspect="1" noChangeArrowheads="1"/>
              </p:cNvSpPr>
              <p:nvPr/>
            </p:nvSpPr>
            <p:spPr bwMode="auto">
              <a:xfrm>
                <a:off x="6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9" name="Oval 65"/>
              <p:cNvSpPr>
                <a:spLocks noChangeAspect="1" noChangeArrowheads="1"/>
              </p:cNvSpPr>
              <p:nvPr/>
            </p:nvSpPr>
            <p:spPr bwMode="auto">
              <a:xfrm>
                <a:off x="539"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0" name="Oval 66"/>
              <p:cNvSpPr>
                <a:spLocks noChangeAspect="1" noChangeArrowheads="1"/>
              </p:cNvSpPr>
              <p:nvPr/>
            </p:nvSpPr>
            <p:spPr bwMode="auto">
              <a:xfrm>
                <a:off x="589" y="28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1" name="Oval 67"/>
              <p:cNvSpPr>
                <a:spLocks noChangeAspect="1" noChangeArrowheads="1"/>
              </p:cNvSpPr>
              <p:nvPr/>
            </p:nvSpPr>
            <p:spPr bwMode="auto">
              <a:xfrm>
                <a:off x="693"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2" name="Oval 68"/>
              <p:cNvSpPr>
                <a:spLocks noChangeAspect="1" noChangeArrowheads="1"/>
              </p:cNvSpPr>
              <p:nvPr/>
            </p:nvSpPr>
            <p:spPr bwMode="auto">
              <a:xfrm>
                <a:off x="793" y="287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3" name="Oval 69"/>
              <p:cNvSpPr>
                <a:spLocks noChangeAspect="1" noChangeArrowheads="1"/>
              </p:cNvSpPr>
              <p:nvPr/>
            </p:nvSpPr>
            <p:spPr bwMode="auto">
              <a:xfrm>
                <a:off x="895"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4" name="Oval 70"/>
              <p:cNvSpPr>
                <a:spLocks noChangeAspect="1" noChangeArrowheads="1"/>
              </p:cNvSpPr>
              <p:nvPr/>
            </p:nvSpPr>
            <p:spPr bwMode="auto">
              <a:xfrm>
                <a:off x="988" y="291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5" name="Oval 71"/>
              <p:cNvSpPr>
                <a:spLocks noChangeAspect="1" noChangeArrowheads="1"/>
              </p:cNvSpPr>
              <p:nvPr/>
            </p:nvSpPr>
            <p:spPr bwMode="auto">
              <a:xfrm>
                <a:off x="768"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6" name="Oval 72"/>
              <p:cNvSpPr>
                <a:spLocks noChangeAspect="1" noChangeArrowheads="1"/>
              </p:cNvSpPr>
              <p:nvPr/>
            </p:nvSpPr>
            <p:spPr bwMode="auto">
              <a:xfrm>
                <a:off x="1020" y="301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7" name="Oval 73"/>
              <p:cNvSpPr>
                <a:spLocks noChangeAspect="1" noChangeArrowheads="1"/>
              </p:cNvSpPr>
              <p:nvPr/>
            </p:nvSpPr>
            <p:spPr bwMode="auto">
              <a:xfrm>
                <a:off x="963" y="31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8" name="Oval 74"/>
              <p:cNvSpPr>
                <a:spLocks noChangeAspect="1" noChangeArrowheads="1"/>
              </p:cNvSpPr>
              <p:nvPr/>
            </p:nvSpPr>
            <p:spPr bwMode="auto">
              <a:xfrm>
                <a:off x="870"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9" name="Oval 75"/>
              <p:cNvSpPr>
                <a:spLocks noChangeAspect="1" noChangeArrowheads="1"/>
              </p:cNvSpPr>
              <p:nvPr/>
            </p:nvSpPr>
            <p:spPr bwMode="auto">
              <a:xfrm>
                <a:off x="295" y="32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0" name="Oval 76"/>
              <p:cNvSpPr>
                <a:spLocks noChangeAspect="1" noChangeArrowheads="1"/>
              </p:cNvSpPr>
              <p:nvPr/>
            </p:nvSpPr>
            <p:spPr bwMode="auto">
              <a:xfrm>
                <a:off x="664"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1" name="Oval 77"/>
              <p:cNvSpPr>
                <a:spLocks noChangeAspect="1" noChangeArrowheads="1"/>
              </p:cNvSpPr>
              <p:nvPr/>
            </p:nvSpPr>
            <p:spPr bwMode="auto">
              <a:xfrm>
                <a:off x="930"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2" name="Oval 78"/>
              <p:cNvSpPr>
                <a:spLocks noChangeAspect="1" noChangeArrowheads="1"/>
              </p:cNvSpPr>
              <p:nvPr/>
            </p:nvSpPr>
            <p:spPr bwMode="auto">
              <a:xfrm>
                <a:off x="374" y="319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3" name="Oval 79"/>
              <p:cNvSpPr>
                <a:spLocks noChangeAspect="1" noChangeArrowheads="1"/>
              </p:cNvSpPr>
              <p:nvPr/>
            </p:nvSpPr>
            <p:spPr bwMode="auto">
              <a:xfrm>
                <a:off x="464"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4" name="Oval 80"/>
              <p:cNvSpPr>
                <a:spLocks noChangeAspect="1" noChangeArrowheads="1"/>
              </p:cNvSpPr>
              <p:nvPr/>
            </p:nvSpPr>
            <p:spPr bwMode="auto">
              <a:xfrm>
                <a:off x="562"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5" name="Oval 81"/>
              <p:cNvSpPr>
                <a:spLocks noChangeAspect="1" noChangeArrowheads="1"/>
              </p:cNvSpPr>
              <p:nvPr/>
            </p:nvSpPr>
            <p:spPr bwMode="auto">
              <a:xfrm>
                <a:off x="295" y="33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6" name="Oval 82"/>
              <p:cNvSpPr>
                <a:spLocks noChangeAspect="1" noChangeArrowheads="1"/>
              </p:cNvSpPr>
              <p:nvPr/>
            </p:nvSpPr>
            <p:spPr bwMode="auto">
              <a:xfrm>
                <a:off x="102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7" name="Oval 83"/>
              <p:cNvSpPr>
                <a:spLocks noChangeAspect="1" noChangeArrowheads="1"/>
              </p:cNvSpPr>
              <p:nvPr/>
            </p:nvSpPr>
            <p:spPr bwMode="auto">
              <a:xfrm>
                <a:off x="113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8" name="Oval 84"/>
              <p:cNvSpPr>
                <a:spLocks noChangeAspect="1" noChangeArrowheads="1"/>
              </p:cNvSpPr>
              <p:nvPr/>
            </p:nvSpPr>
            <p:spPr bwMode="auto">
              <a:xfrm>
                <a:off x="431" y="364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9" name="Oval 85"/>
              <p:cNvSpPr>
                <a:spLocks noChangeAspect="1" noChangeArrowheads="1"/>
              </p:cNvSpPr>
              <p:nvPr/>
            </p:nvSpPr>
            <p:spPr bwMode="auto">
              <a:xfrm>
                <a:off x="348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0" name="Oval 86"/>
              <p:cNvSpPr>
                <a:spLocks noChangeAspect="1" noChangeArrowheads="1"/>
              </p:cNvSpPr>
              <p:nvPr/>
            </p:nvSpPr>
            <p:spPr bwMode="auto">
              <a:xfrm>
                <a:off x="385" y="355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1" name="Oval 87"/>
              <p:cNvSpPr>
                <a:spLocks noChangeAspect="1" noChangeArrowheads="1"/>
              </p:cNvSpPr>
              <p:nvPr/>
            </p:nvSpPr>
            <p:spPr bwMode="auto">
              <a:xfrm>
                <a:off x="3280"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2" name="Oval 88"/>
              <p:cNvSpPr>
                <a:spLocks noChangeAspect="1" noChangeArrowheads="1"/>
              </p:cNvSpPr>
              <p:nvPr/>
            </p:nvSpPr>
            <p:spPr bwMode="auto">
              <a:xfrm>
                <a:off x="2154"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3" name="Oval 89"/>
              <p:cNvSpPr>
                <a:spLocks noChangeAspect="1" noChangeArrowheads="1"/>
              </p:cNvSpPr>
              <p:nvPr/>
            </p:nvSpPr>
            <p:spPr bwMode="auto">
              <a:xfrm>
                <a:off x="340" y="34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4" name="Oval 90"/>
              <p:cNvSpPr>
                <a:spLocks noChangeAspect="1" noChangeArrowheads="1"/>
              </p:cNvSpPr>
              <p:nvPr/>
            </p:nvSpPr>
            <p:spPr bwMode="auto">
              <a:xfrm>
                <a:off x="235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5" name="Oval 91"/>
              <p:cNvSpPr>
                <a:spLocks noChangeAspect="1" noChangeArrowheads="1"/>
              </p:cNvSpPr>
              <p:nvPr/>
            </p:nvSpPr>
            <p:spPr bwMode="auto">
              <a:xfrm>
                <a:off x="368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6" name="Oval 92"/>
              <p:cNvSpPr>
                <a:spLocks noChangeAspect="1" noChangeArrowheads="1"/>
              </p:cNvSpPr>
              <p:nvPr/>
            </p:nvSpPr>
            <p:spPr bwMode="auto">
              <a:xfrm>
                <a:off x="930" y="238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7" name="Oval 93"/>
              <p:cNvSpPr>
                <a:spLocks noChangeAspect="1" noChangeArrowheads="1"/>
              </p:cNvSpPr>
              <p:nvPr/>
            </p:nvSpPr>
            <p:spPr bwMode="auto">
              <a:xfrm>
                <a:off x="52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8" name="Oval 94"/>
              <p:cNvSpPr>
                <a:spLocks noChangeAspect="1" noChangeArrowheads="1"/>
              </p:cNvSpPr>
              <p:nvPr/>
            </p:nvSpPr>
            <p:spPr bwMode="auto">
              <a:xfrm>
                <a:off x="62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9" name="Oval 95"/>
              <p:cNvSpPr>
                <a:spLocks noChangeAspect="1" noChangeArrowheads="1"/>
              </p:cNvSpPr>
              <p:nvPr/>
            </p:nvSpPr>
            <p:spPr bwMode="auto">
              <a:xfrm>
                <a:off x="82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0" name="Oval 96"/>
              <p:cNvSpPr>
                <a:spLocks noChangeAspect="1" noChangeArrowheads="1"/>
              </p:cNvSpPr>
              <p:nvPr/>
            </p:nvSpPr>
            <p:spPr bwMode="auto">
              <a:xfrm>
                <a:off x="72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1" name="Oval 97"/>
              <p:cNvSpPr>
                <a:spLocks noChangeAspect="1" noChangeArrowheads="1"/>
              </p:cNvSpPr>
              <p:nvPr/>
            </p:nvSpPr>
            <p:spPr bwMode="auto">
              <a:xfrm>
                <a:off x="205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2" name="Oval 98"/>
              <p:cNvSpPr>
                <a:spLocks noChangeAspect="1" noChangeArrowheads="1"/>
              </p:cNvSpPr>
              <p:nvPr/>
            </p:nvSpPr>
            <p:spPr bwMode="auto">
              <a:xfrm>
                <a:off x="276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3" name="Oval 99"/>
              <p:cNvSpPr>
                <a:spLocks noChangeAspect="1" noChangeArrowheads="1"/>
              </p:cNvSpPr>
              <p:nvPr/>
            </p:nvSpPr>
            <p:spPr bwMode="auto">
              <a:xfrm>
                <a:off x="378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4" name="Oval 100"/>
              <p:cNvSpPr>
                <a:spLocks noChangeAspect="1" noChangeArrowheads="1"/>
              </p:cNvSpPr>
              <p:nvPr/>
            </p:nvSpPr>
            <p:spPr bwMode="auto">
              <a:xfrm>
                <a:off x="3890"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5" name="Oval 101"/>
              <p:cNvSpPr>
                <a:spLocks noChangeAspect="1" noChangeArrowheads="1"/>
              </p:cNvSpPr>
              <p:nvPr/>
            </p:nvSpPr>
            <p:spPr bwMode="auto">
              <a:xfrm>
                <a:off x="337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6" name="Oval 102"/>
              <p:cNvSpPr>
                <a:spLocks noChangeAspect="1" noChangeArrowheads="1"/>
              </p:cNvSpPr>
              <p:nvPr/>
            </p:nvSpPr>
            <p:spPr bwMode="auto">
              <a:xfrm>
                <a:off x="184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7" name="Oval 103"/>
              <p:cNvSpPr>
                <a:spLocks noChangeAspect="1" noChangeArrowheads="1"/>
              </p:cNvSpPr>
              <p:nvPr/>
            </p:nvSpPr>
            <p:spPr bwMode="auto">
              <a:xfrm>
                <a:off x="256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8" name="Oval 104"/>
              <p:cNvSpPr>
                <a:spLocks noChangeAspect="1" noChangeArrowheads="1"/>
              </p:cNvSpPr>
              <p:nvPr/>
            </p:nvSpPr>
            <p:spPr bwMode="auto">
              <a:xfrm>
                <a:off x="266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9" name="Oval 105"/>
              <p:cNvSpPr>
                <a:spLocks noChangeAspect="1" noChangeArrowheads="1"/>
              </p:cNvSpPr>
              <p:nvPr/>
            </p:nvSpPr>
            <p:spPr bwMode="auto">
              <a:xfrm>
                <a:off x="3586"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0" name="Oval 106"/>
              <p:cNvSpPr>
                <a:spLocks noChangeAspect="1" noChangeArrowheads="1"/>
              </p:cNvSpPr>
              <p:nvPr/>
            </p:nvSpPr>
            <p:spPr bwMode="auto">
              <a:xfrm>
                <a:off x="1949"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1" name="Oval 107"/>
              <p:cNvSpPr>
                <a:spLocks noChangeAspect="1" noChangeArrowheads="1"/>
              </p:cNvSpPr>
              <p:nvPr/>
            </p:nvSpPr>
            <p:spPr bwMode="auto">
              <a:xfrm>
                <a:off x="287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2" name="Oval 108"/>
              <p:cNvSpPr>
                <a:spLocks noChangeAspect="1" noChangeArrowheads="1"/>
              </p:cNvSpPr>
              <p:nvPr/>
            </p:nvSpPr>
            <p:spPr bwMode="auto">
              <a:xfrm>
                <a:off x="245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3" name="Oval 109"/>
              <p:cNvSpPr>
                <a:spLocks noChangeAspect="1" noChangeArrowheads="1"/>
              </p:cNvSpPr>
              <p:nvPr/>
            </p:nvSpPr>
            <p:spPr bwMode="auto">
              <a:xfrm>
                <a:off x="317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4" name="Oval 110"/>
              <p:cNvSpPr>
                <a:spLocks noChangeAspect="1" noChangeArrowheads="1"/>
              </p:cNvSpPr>
              <p:nvPr/>
            </p:nvSpPr>
            <p:spPr bwMode="auto">
              <a:xfrm>
                <a:off x="2971"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5" name="Oval 111"/>
              <p:cNvSpPr>
                <a:spLocks noChangeAspect="1" noChangeArrowheads="1"/>
              </p:cNvSpPr>
              <p:nvPr/>
            </p:nvSpPr>
            <p:spPr bwMode="auto">
              <a:xfrm>
                <a:off x="1746"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6" name="Oval 112"/>
              <p:cNvSpPr>
                <a:spLocks noChangeAspect="1" noChangeArrowheads="1"/>
              </p:cNvSpPr>
              <p:nvPr/>
            </p:nvSpPr>
            <p:spPr bwMode="auto">
              <a:xfrm>
                <a:off x="225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7" name="Oval 113"/>
              <p:cNvSpPr>
                <a:spLocks noChangeAspect="1" noChangeArrowheads="1"/>
              </p:cNvSpPr>
              <p:nvPr/>
            </p:nvSpPr>
            <p:spPr bwMode="auto">
              <a:xfrm>
                <a:off x="3074"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8" name="Oval 114"/>
              <p:cNvSpPr>
                <a:spLocks noChangeAspect="1" noChangeArrowheads="1"/>
              </p:cNvSpPr>
              <p:nvPr/>
            </p:nvSpPr>
            <p:spPr bwMode="auto">
              <a:xfrm>
                <a:off x="164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9" name="Oval 115"/>
              <p:cNvSpPr>
                <a:spLocks noChangeAspect="1" noChangeArrowheads="1"/>
              </p:cNvSpPr>
              <p:nvPr/>
            </p:nvSpPr>
            <p:spPr bwMode="auto">
              <a:xfrm>
                <a:off x="123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0" name="Oval 116"/>
              <p:cNvSpPr>
                <a:spLocks noChangeAspect="1" noChangeArrowheads="1"/>
              </p:cNvSpPr>
              <p:nvPr/>
            </p:nvSpPr>
            <p:spPr bwMode="auto">
              <a:xfrm>
                <a:off x="133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1" name="Oval 117"/>
              <p:cNvSpPr>
                <a:spLocks noChangeAspect="1" noChangeArrowheads="1"/>
              </p:cNvSpPr>
              <p:nvPr/>
            </p:nvSpPr>
            <p:spPr bwMode="auto">
              <a:xfrm>
                <a:off x="144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2" name="Oval 118"/>
              <p:cNvSpPr>
                <a:spLocks noChangeAspect="1" noChangeArrowheads="1"/>
              </p:cNvSpPr>
              <p:nvPr/>
            </p:nvSpPr>
            <p:spPr bwMode="auto">
              <a:xfrm>
                <a:off x="154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3" name="Oval 119"/>
              <p:cNvSpPr>
                <a:spLocks noChangeAspect="1" noChangeArrowheads="1"/>
              </p:cNvSpPr>
              <p:nvPr/>
            </p:nvSpPr>
            <p:spPr bwMode="auto">
              <a:xfrm>
                <a:off x="1020" y="2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4" name="Oval 120"/>
              <p:cNvSpPr>
                <a:spLocks noChangeAspect="1" noChangeArrowheads="1"/>
              </p:cNvSpPr>
              <p:nvPr/>
            </p:nvSpPr>
            <p:spPr bwMode="auto">
              <a:xfrm>
                <a:off x="1111" y="24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5" name="Oval 121"/>
              <p:cNvSpPr>
                <a:spLocks noChangeAspect="1" noChangeArrowheads="1"/>
              </p:cNvSpPr>
              <p:nvPr/>
            </p:nvSpPr>
            <p:spPr bwMode="auto">
              <a:xfrm>
                <a:off x="1202" y="251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6" name="Oval 122"/>
              <p:cNvSpPr>
                <a:spLocks noChangeAspect="1" noChangeArrowheads="1"/>
              </p:cNvSpPr>
              <p:nvPr/>
            </p:nvSpPr>
            <p:spPr bwMode="auto">
              <a:xfrm>
                <a:off x="1303" y="24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7" name="Oval 123"/>
              <p:cNvSpPr>
                <a:spLocks noChangeAspect="1" noChangeArrowheads="1"/>
              </p:cNvSpPr>
              <p:nvPr/>
            </p:nvSpPr>
            <p:spPr bwMode="auto">
              <a:xfrm>
                <a:off x="1378" y="2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8" name="Oval 124"/>
              <p:cNvSpPr>
                <a:spLocks noChangeAspect="1" noChangeArrowheads="1"/>
              </p:cNvSpPr>
              <p:nvPr/>
            </p:nvSpPr>
            <p:spPr bwMode="auto">
              <a:xfrm>
                <a:off x="1474" y="23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9" name="Oval 125"/>
              <p:cNvSpPr>
                <a:spLocks noChangeAspect="1" noChangeArrowheads="1"/>
              </p:cNvSpPr>
              <p:nvPr/>
            </p:nvSpPr>
            <p:spPr bwMode="auto">
              <a:xfrm>
                <a:off x="2085"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0" name="Oval 126"/>
              <p:cNvSpPr>
                <a:spLocks noChangeAspect="1" noChangeArrowheads="1"/>
              </p:cNvSpPr>
              <p:nvPr/>
            </p:nvSpPr>
            <p:spPr bwMode="auto">
              <a:xfrm rot="-1110405">
                <a:off x="143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1" name="Oval 127"/>
              <p:cNvSpPr>
                <a:spLocks noChangeAspect="1" noChangeArrowheads="1"/>
              </p:cNvSpPr>
              <p:nvPr/>
            </p:nvSpPr>
            <p:spPr bwMode="auto">
              <a:xfrm rot="-1257347">
                <a:off x="1532" y="22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2" name="Oval 128"/>
              <p:cNvSpPr>
                <a:spLocks noChangeAspect="1" noChangeArrowheads="1"/>
              </p:cNvSpPr>
              <p:nvPr/>
            </p:nvSpPr>
            <p:spPr bwMode="auto">
              <a:xfrm rot="-585453">
                <a:off x="1628" y="220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3" name="Oval 129"/>
              <p:cNvSpPr>
                <a:spLocks noChangeAspect="1" noChangeArrowheads="1"/>
              </p:cNvSpPr>
              <p:nvPr/>
            </p:nvSpPr>
            <p:spPr bwMode="auto">
              <a:xfrm>
                <a:off x="1448"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4" name="Oval 130"/>
              <p:cNvSpPr>
                <a:spLocks noChangeAspect="1" noChangeArrowheads="1"/>
              </p:cNvSpPr>
              <p:nvPr/>
            </p:nvSpPr>
            <p:spPr bwMode="auto">
              <a:xfrm>
                <a:off x="1546" y="21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5" name="Oval 131"/>
              <p:cNvSpPr>
                <a:spLocks noChangeAspect="1" noChangeArrowheads="1"/>
              </p:cNvSpPr>
              <p:nvPr/>
            </p:nvSpPr>
            <p:spPr bwMode="auto">
              <a:xfrm rot="-1472264">
                <a:off x="1725" y="21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6" name="Oval 132"/>
              <p:cNvSpPr>
                <a:spLocks noChangeAspect="1" noChangeArrowheads="1"/>
              </p:cNvSpPr>
              <p:nvPr/>
            </p:nvSpPr>
            <p:spPr bwMode="auto">
              <a:xfrm>
                <a:off x="1641"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7" name="Oval 133"/>
              <p:cNvSpPr>
                <a:spLocks noChangeAspect="1" noChangeArrowheads="1"/>
              </p:cNvSpPr>
              <p:nvPr/>
            </p:nvSpPr>
            <p:spPr bwMode="auto">
              <a:xfrm rot="-1110405">
                <a:off x="1429" y="20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8" name="Oval 134"/>
              <p:cNvSpPr>
                <a:spLocks noChangeAspect="1" noChangeArrowheads="1"/>
              </p:cNvSpPr>
              <p:nvPr/>
            </p:nvSpPr>
            <p:spPr bwMode="auto">
              <a:xfrm rot="-1257347">
                <a:off x="1526" y="20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9" name="Oval 135"/>
              <p:cNvSpPr>
                <a:spLocks noChangeAspect="1" noChangeArrowheads="1"/>
              </p:cNvSpPr>
              <p:nvPr/>
            </p:nvSpPr>
            <p:spPr bwMode="auto">
              <a:xfrm rot="-585453">
                <a:off x="1622" y="20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0" name="Oval 136"/>
              <p:cNvSpPr>
                <a:spLocks noChangeAspect="1" noChangeArrowheads="1"/>
              </p:cNvSpPr>
              <p:nvPr/>
            </p:nvSpPr>
            <p:spPr bwMode="auto">
              <a:xfrm>
                <a:off x="1442" y="198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1" name="Oval 137"/>
              <p:cNvSpPr>
                <a:spLocks noChangeAspect="1" noChangeArrowheads="1"/>
              </p:cNvSpPr>
              <p:nvPr/>
            </p:nvSpPr>
            <p:spPr bwMode="auto">
              <a:xfrm>
                <a:off x="1540" y="194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2" name="Oval 138"/>
              <p:cNvSpPr>
                <a:spLocks noChangeAspect="1" noChangeArrowheads="1"/>
              </p:cNvSpPr>
              <p:nvPr/>
            </p:nvSpPr>
            <p:spPr bwMode="auto">
              <a:xfrm rot="-1472264">
                <a:off x="1719" y="196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3" name="Oval 139"/>
              <p:cNvSpPr>
                <a:spLocks noChangeAspect="1" noChangeArrowheads="1"/>
              </p:cNvSpPr>
              <p:nvPr/>
            </p:nvSpPr>
            <p:spPr bwMode="auto">
              <a:xfrm>
                <a:off x="1635"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59884" name="Group 140"/>
              <p:cNvGrpSpPr>
                <a:grpSpLocks noChangeAspect="1"/>
              </p:cNvGrpSpPr>
              <p:nvPr/>
            </p:nvGrpSpPr>
            <p:grpSpPr bwMode="auto">
              <a:xfrm>
                <a:off x="1429" y="1697"/>
                <a:ext cx="390" cy="281"/>
                <a:chOff x="1338" y="1797"/>
                <a:chExt cx="390" cy="281"/>
              </a:xfrm>
            </p:grpSpPr>
            <p:sp>
              <p:nvSpPr>
                <p:cNvPr id="159885" name="Oval 141"/>
                <p:cNvSpPr>
                  <a:spLocks noChangeAspect="1" noChangeArrowheads="1"/>
                </p:cNvSpPr>
                <p:nvPr/>
              </p:nvSpPr>
              <p:spPr bwMode="auto">
                <a:xfrm rot="-1110405">
                  <a:off x="1338" y="197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6" name="Oval 142"/>
                <p:cNvSpPr>
                  <a:spLocks noChangeAspect="1" noChangeArrowheads="1"/>
                </p:cNvSpPr>
                <p:nvPr/>
              </p:nvSpPr>
              <p:spPr bwMode="auto">
                <a:xfrm rot="-1257347">
                  <a:off x="1435" y="19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7" name="Oval 143"/>
                <p:cNvSpPr>
                  <a:spLocks noChangeAspect="1" noChangeArrowheads="1"/>
                </p:cNvSpPr>
                <p:nvPr/>
              </p:nvSpPr>
              <p:spPr bwMode="auto">
                <a:xfrm rot="-585453">
                  <a:off x="1531"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8" name="Oval 144"/>
                <p:cNvSpPr>
                  <a:spLocks noChangeAspect="1" noChangeArrowheads="1"/>
                </p:cNvSpPr>
                <p:nvPr/>
              </p:nvSpPr>
              <p:spPr bwMode="auto">
                <a:xfrm rot="-1472264">
                  <a:off x="1628" y="18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9" name="Oval 145"/>
                <p:cNvSpPr>
                  <a:spLocks noChangeAspect="1" noChangeArrowheads="1"/>
                </p:cNvSpPr>
                <p:nvPr/>
              </p:nvSpPr>
              <p:spPr bwMode="auto">
                <a:xfrm>
                  <a:off x="1544" y="179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59890" name="Oval 146"/>
              <p:cNvSpPr>
                <a:spLocks noChangeAspect="1" noChangeArrowheads="1"/>
              </p:cNvSpPr>
              <p:nvPr/>
            </p:nvSpPr>
            <p:spPr bwMode="auto">
              <a:xfrm>
                <a:off x="1668" y="160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1" name="Oval 147"/>
              <p:cNvSpPr>
                <a:spLocks noChangeAspect="1" noChangeArrowheads="1"/>
              </p:cNvSpPr>
              <p:nvPr/>
            </p:nvSpPr>
            <p:spPr bwMode="auto">
              <a:xfrm>
                <a:off x="1761" y="155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2" name="Oval 148"/>
              <p:cNvSpPr>
                <a:spLocks noChangeAspect="1" noChangeArrowheads="1"/>
              </p:cNvSpPr>
              <p:nvPr/>
            </p:nvSpPr>
            <p:spPr bwMode="auto">
              <a:xfrm>
                <a:off x="1963"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3" name="Oval 149"/>
              <p:cNvSpPr>
                <a:spLocks noChangeAspect="1" noChangeArrowheads="1"/>
              </p:cNvSpPr>
              <p:nvPr/>
            </p:nvSpPr>
            <p:spPr bwMode="auto">
              <a:xfrm>
                <a:off x="1865" y="156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4" name="Oval 150"/>
              <p:cNvSpPr>
                <a:spLocks noChangeAspect="1" noChangeArrowheads="1"/>
              </p:cNvSpPr>
              <p:nvPr/>
            </p:nvSpPr>
            <p:spPr bwMode="auto">
              <a:xfrm>
                <a:off x="2056"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5" name="Oval 151"/>
              <p:cNvSpPr>
                <a:spLocks noChangeAspect="1" noChangeArrowheads="1"/>
              </p:cNvSpPr>
              <p:nvPr/>
            </p:nvSpPr>
            <p:spPr bwMode="auto">
              <a:xfrm>
                <a:off x="2109" y="174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6" name="Oval 152"/>
              <p:cNvSpPr>
                <a:spLocks noChangeAspect="1" noChangeArrowheads="1"/>
              </p:cNvSpPr>
              <p:nvPr/>
            </p:nvSpPr>
            <p:spPr bwMode="auto">
              <a:xfrm rot="9689595">
                <a:off x="2126" y="184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7" name="Oval 153"/>
              <p:cNvSpPr>
                <a:spLocks noChangeAspect="1" noChangeArrowheads="1"/>
              </p:cNvSpPr>
              <p:nvPr/>
            </p:nvSpPr>
            <p:spPr bwMode="auto">
              <a:xfrm rot="9542653">
                <a:off x="2029" y="18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8" name="Oval 154"/>
              <p:cNvSpPr>
                <a:spLocks noChangeAspect="1" noChangeArrowheads="1"/>
              </p:cNvSpPr>
              <p:nvPr/>
            </p:nvSpPr>
            <p:spPr bwMode="auto">
              <a:xfrm rot="10214547">
                <a:off x="1933" y="191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9" name="Oval 155"/>
              <p:cNvSpPr>
                <a:spLocks noChangeAspect="1" noChangeArrowheads="1"/>
              </p:cNvSpPr>
              <p:nvPr/>
            </p:nvSpPr>
            <p:spPr bwMode="auto">
              <a:xfrm rot="10800000">
                <a:off x="2113" y="1940"/>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0" name="Oval 156"/>
              <p:cNvSpPr>
                <a:spLocks noChangeAspect="1" noChangeArrowheads="1"/>
              </p:cNvSpPr>
              <p:nvPr/>
            </p:nvSpPr>
            <p:spPr bwMode="auto">
              <a:xfrm rot="10800000">
                <a:off x="2015" y="19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1" name="Oval 157"/>
              <p:cNvSpPr>
                <a:spLocks noChangeAspect="1" noChangeArrowheads="1"/>
              </p:cNvSpPr>
              <p:nvPr/>
            </p:nvSpPr>
            <p:spPr bwMode="auto">
              <a:xfrm rot="9327736">
                <a:off x="1836" y="19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2" name="Oval 158"/>
              <p:cNvSpPr>
                <a:spLocks noChangeAspect="1" noChangeArrowheads="1"/>
              </p:cNvSpPr>
              <p:nvPr/>
            </p:nvSpPr>
            <p:spPr bwMode="auto">
              <a:xfrm rot="10800000">
                <a:off x="1920" y="202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3" name="Oval 159"/>
              <p:cNvSpPr>
                <a:spLocks noChangeAspect="1" noChangeArrowheads="1"/>
              </p:cNvSpPr>
              <p:nvPr/>
            </p:nvSpPr>
            <p:spPr bwMode="auto">
              <a:xfrm>
                <a:off x="2106"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4" name="Oval 160"/>
              <p:cNvSpPr>
                <a:spLocks noChangeAspect="1" noChangeArrowheads="1"/>
              </p:cNvSpPr>
              <p:nvPr/>
            </p:nvSpPr>
            <p:spPr bwMode="auto">
              <a:xfrm>
                <a:off x="172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5" name="Oval 161"/>
              <p:cNvSpPr>
                <a:spLocks noChangeAspect="1" noChangeArrowheads="1"/>
              </p:cNvSpPr>
              <p:nvPr/>
            </p:nvSpPr>
            <p:spPr bwMode="auto">
              <a:xfrm>
                <a:off x="2248"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6" name="Oval 162"/>
              <p:cNvSpPr>
                <a:spLocks noChangeAspect="1" noChangeArrowheads="1"/>
              </p:cNvSpPr>
              <p:nvPr/>
            </p:nvSpPr>
            <p:spPr bwMode="auto">
              <a:xfrm>
                <a:off x="2290"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7" name="Oval 163"/>
              <p:cNvSpPr>
                <a:spLocks noChangeAspect="1" noChangeArrowheads="1"/>
              </p:cNvSpPr>
              <p:nvPr/>
            </p:nvSpPr>
            <p:spPr bwMode="auto">
              <a:xfrm>
                <a:off x="2336" y="201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8" name="Oval 164"/>
              <p:cNvSpPr>
                <a:spLocks noChangeAspect="1" noChangeArrowheads="1"/>
              </p:cNvSpPr>
              <p:nvPr/>
            </p:nvSpPr>
            <p:spPr bwMode="auto">
              <a:xfrm>
                <a:off x="2154" y="22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9" name="Oval 165"/>
              <p:cNvSpPr>
                <a:spLocks noChangeAspect="1" noChangeArrowheads="1"/>
              </p:cNvSpPr>
              <p:nvPr/>
            </p:nvSpPr>
            <p:spPr bwMode="auto">
              <a:xfrm>
                <a:off x="2008" y="207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0" name="Oval 166"/>
              <p:cNvSpPr>
                <a:spLocks noChangeAspect="1" noChangeArrowheads="1"/>
              </p:cNvSpPr>
              <p:nvPr/>
            </p:nvSpPr>
            <p:spPr bwMode="auto">
              <a:xfrm>
                <a:off x="2245" y="196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1" name="Oval 167"/>
              <p:cNvSpPr>
                <a:spLocks noChangeAspect="1" noChangeArrowheads="1"/>
              </p:cNvSpPr>
              <p:nvPr/>
            </p:nvSpPr>
            <p:spPr bwMode="auto">
              <a:xfrm>
                <a:off x="2336" y="191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2" name="Oval 168"/>
              <p:cNvSpPr>
                <a:spLocks noChangeAspect="1" noChangeArrowheads="1"/>
              </p:cNvSpPr>
              <p:nvPr/>
            </p:nvSpPr>
            <p:spPr bwMode="auto">
              <a:xfrm>
                <a:off x="2426" y="186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3" name="Oval 169"/>
              <p:cNvSpPr>
                <a:spLocks noChangeAspect="1" noChangeArrowheads="1"/>
              </p:cNvSpPr>
              <p:nvPr/>
            </p:nvSpPr>
            <p:spPr bwMode="auto">
              <a:xfrm>
                <a:off x="2426" y="196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4" name="Oval 170"/>
              <p:cNvSpPr>
                <a:spLocks noChangeAspect="1" noChangeArrowheads="1"/>
              </p:cNvSpPr>
              <p:nvPr/>
            </p:nvSpPr>
            <p:spPr bwMode="auto">
              <a:xfrm>
                <a:off x="242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5" name="Oval 171"/>
              <p:cNvSpPr>
                <a:spLocks noChangeAspect="1" noChangeArrowheads="1"/>
              </p:cNvSpPr>
              <p:nvPr/>
            </p:nvSpPr>
            <p:spPr bwMode="auto">
              <a:xfrm>
                <a:off x="3152" y="3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6" name="Oval 172"/>
              <p:cNvSpPr>
                <a:spLocks noChangeAspect="1" noChangeArrowheads="1"/>
              </p:cNvSpPr>
              <p:nvPr/>
            </p:nvSpPr>
            <p:spPr bwMode="auto">
              <a:xfrm>
                <a:off x="162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7" name="Oval 173"/>
              <p:cNvSpPr>
                <a:spLocks noChangeAspect="1" noChangeArrowheads="1"/>
              </p:cNvSpPr>
              <p:nvPr/>
            </p:nvSpPr>
            <p:spPr bwMode="auto">
              <a:xfrm>
                <a:off x="274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8" name="Oval 174"/>
              <p:cNvSpPr>
                <a:spLocks noChangeAspect="1" noChangeArrowheads="1"/>
              </p:cNvSpPr>
              <p:nvPr/>
            </p:nvSpPr>
            <p:spPr bwMode="auto">
              <a:xfrm>
                <a:off x="223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9" name="Oval 175"/>
              <p:cNvSpPr>
                <a:spLocks noChangeAspect="1" noChangeArrowheads="1"/>
              </p:cNvSpPr>
              <p:nvPr/>
            </p:nvSpPr>
            <p:spPr bwMode="auto">
              <a:xfrm>
                <a:off x="283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0" name="Oval 176"/>
              <p:cNvSpPr>
                <a:spLocks noChangeAspect="1" noChangeArrowheads="1"/>
              </p:cNvSpPr>
              <p:nvPr/>
            </p:nvSpPr>
            <p:spPr bwMode="auto">
              <a:xfrm rot="-1110405">
                <a:off x="2562" y="22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1" name="Oval 177"/>
              <p:cNvSpPr>
                <a:spLocks noChangeAspect="1" noChangeArrowheads="1"/>
              </p:cNvSpPr>
              <p:nvPr/>
            </p:nvSpPr>
            <p:spPr bwMode="auto">
              <a:xfrm rot="-1257347">
                <a:off x="2659" y="22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2" name="Oval 178"/>
              <p:cNvSpPr>
                <a:spLocks noChangeAspect="1" noChangeArrowheads="1"/>
              </p:cNvSpPr>
              <p:nvPr/>
            </p:nvSpPr>
            <p:spPr bwMode="auto">
              <a:xfrm rot="-585453">
                <a:off x="2755" y="221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3" name="Oval 179"/>
              <p:cNvSpPr>
                <a:spLocks noChangeAspect="1" noChangeArrowheads="1"/>
              </p:cNvSpPr>
              <p:nvPr/>
            </p:nvSpPr>
            <p:spPr bwMode="auto">
              <a:xfrm>
                <a:off x="2575" y="21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4" name="Oval 180"/>
              <p:cNvSpPr>
                <a:spLocks noChangeAspect="1" noChangeArrowheads="1"/>
              </p:cNvSpPr>
              <p:nvPr/>
            </p:nvSpPr>
            <p:spPr bwMode="auto">
              <a:xfrm>
                <a:off x="2673" y="21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5" name="Oval 181"/>
              <p:cNvSpPr>
                <a:spLocks noChangeAspect="1" noChangeArrowheads="1"/>
              </p:cNvSpPr>
              <p:nvPr/>
            </p:nvSpPr>
            <p:spPr bwMode="auto">
              <a:xfrm rot="-1472264">
                <a:off x="2852" y="21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6" name="Oval 182"/>
              <p:cNvSpPr>
                <a:spLocks noChangeAspect="1" noChangeArrowheads="1"/>
              </p:cNvSpPr>
              <p:nvPr/>
            </p:nvSpPr>
            <p:spPr bwMode="auto">
              <a:xfrm>
                <a:off x="2768" y="21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7" name="Oval 183"/>
              <p:cNvSpPr>
                <a:spLocks noChangeAspect="1" noChangeArrowheads="1"/>
              </p:cNvSpPr>
              <p:nvPr/>
            </p:nvSpPr>
            <p:spPr bwMode="auto">
              <a:xfrm>
                <a:off x="2867" y="20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8" name="Oval 184"/>
              <p:cNvSpPr>
                <a:spLocks noChangeAspect="1" noChangeArrowheads="1"/>
              </p:cNvSpPr>
              <p:nvPr/>
            </p:nvSpPr>
            <p:spPr bwMode="auto">
              <a:xfrm rot="9689595">
                <a:off x="2851" y="18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9" name="Oval 185"/>
              <p:cNvSpPr>
                <a:spLocks noChangeAspect="1" noChangeArrowheads="1"/>
              </p:cNvSpPr>
              <p:nvPr/>
            </p:nvSpPr>
            <p:spPr bwMode="auto">
              <a:xfrm rot="9542653">
                <a:off x="2754" y="19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0" name="Oval 186"/>
              <p:cNvSpPr>
                <a:spLocks noChangeAspect="1" noChangeArrowheads="1"/>
              </p:cNvSpPr>
              <p:nvPr/>
            </p:nvSpPr>
            <p:spPr bwMode="auto">
              <a:xfrm rot="10214547">
                <a:off x="2658" y="195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1" name="Oval 187"/>
              <p:cNvSpPr>
                <a:spLocks noChangeAspect="1" noChangeArrowheads="1"/>
              </p:cNvSpPr>
              <p:nvPr/>
            </p:nvSpPr>
            <p:spPr bwMode="auto">
              <a:xfrm rot="10800000">
                <a:off x="2838" y="19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2" name="Oval 188"/>
              <p:cNvSpPr>
                <a:spLocks noChangeAspect="1" noChangeArrowheads="1"/>
              </p:cNvSpPr>
              <p:nvPr/>
            </p:nvSpPr>
            <p:spPr bwMode="auto">
              <a:xfrm rot="10800000">
                <a:off x="2740" y="20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3" name="Oval 189"/>
              <p:cNvSpPr>
                <a:spLocks noChangeAspect="1" noChangeArrowheads="1"/>
              </p:cNvSpPr>
              <p:nvPr/>
            </p:nvSpPr>
            <p:spPr bwMode="auto">
              <a:xfrm rot="9327736">
                <a:off x="2561" y="199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4" name="Oval 190"/>
              <p:cNvSpPr>
                <a:spLocks noChangeAspect="1" noChangeArrowheads="1"/>
              </p:cNvSpPr>
              <p:nvPr/>
            </p:nvSpPr>
            <p:spPr bwMode="auto">
              <a:xfrm rot="10800000">
                <a:off x="2645" y="205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5" name="Oval 191"/>
              <p:cNvSpPr>
                <a:spLocks noChangeAspect="1" noChangeArrowheads="1"/>
              </p:cNvSpPr>
              <p:nvPr/>
            </p:nvSpPr>
            <p:spPr bwMode="auto">
              <a:xfrm rot="9689595">
                <a:off x="2851" y="167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6" name="Oval 192"/>
              <p:cNvSpPr>
                <a:spLocks noChangeAspect="1" noChangeArrowheads="1"/>
              </p:cNvSpPr>
              <p:nvPr/>
            </p:nvSpPr>
            <p:spPr bwMode="auto">
              <a:xfrm rot="9542653">
                <a:off x="2754" y="17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7" name="Oval 193"/>
              <p:cNvSpPr>
                <a:spLocks noChangeAspect="1" noChangeArrowheads="1"/>
              </p:cNvSpPr>
              <p:nvPr/>
            </p:nvSpPr>
            <p:spPr bwMode="auto">
              <a:xfrm rot="10214547">
                <a:off x="2658" y="17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8" name="Oval 194"/>
              <p:cNvSpPr>
                <a:spLocks noChangeAspect="1" noChangeArrowheads="1"/>
              </p:cNvSpPr>
              <p:nvPr/>
            </p:nvSpPr>
            <p:spPr bwMode="auto">
              <a:xfrm rot="10800000">
                <a:off x="2838" y="17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9" name="Oval 195"/>
              <p:cNvSpPr>
                <a:spLocks noChangeAspect="1" noChangeArrowheads="1"/>
              </p:cNvSpPr>
              <p:nvPr/>
            </p:nvSpPr>
            <p:spPr bwMode="auto">
              <a:xfrm rot="10800000">
                <a:off x="2741" y="18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0" name="Oval 196"/>
              <p:cNvSpPr>
                <a:spLocks noChangeAspect="1" noChangeArrowheads="1"/>
              </p:cNvSpPr>
              <p:nvPr/>
            </p:nvSpPr>
            <p:spPr bwMode="auto">
              <a:xfrm rot="9327736">
                <a:off x="2562" y="179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1" name="Oval 197"/>
              <p:cNvSpPr>
                <a:spLocks noChangeAspect="1" noChangeArrowheads="1"/>
              </p:cNvSpPr>
              <p:nvPr/>
            </p:nvSpPr>
            <p:spPr bwMode="auto">
              <a:xfrm rot="10800000">
                <a:off x="2646" y="18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2" name="Oval 198"/>
              <p:cNvSpPr>
                <a:spLocks noChangeAspect="1" noChangeArrowheads="1"/>
              </p:cNvSpPr>
              <p:nvPr/>
            </p:nvSpPr>
            <p:spPr bwMode="auto">
              <a:xfrm>
                <a:off x="3250" y="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3" name="Oval 199"/>
              <p:cNvSpPr>
                <a:spLocks noChangeAspect="1" noChangeArrowheads="1"/>
              </p:cNvSpPr>
              <p:nvPr/>
            </p:nvSpPr>
            <p:spPr bwMode="auto">
              <a:xfrm>
                <a:off x="3556"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4" name="Oval 200"/>
              <p:cNvSpPr>
                <a:spLocks noChangeAspect="1" noChangeArrowheads="1"/>
              </p:cNvSpPr>
              <p:nvPr/>
            </p:nvSpPr>
            <p:spPr bwMode="auto">
              <a:xfrm>
                <a:off x="3352"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5" name="Oval 201"/>
              <p:cNvSpPr>
                <a:spLocks noChangeAspect="1" noChangeArrowheads="1"/>
              </p:cNvSpPr>
              <p:nvPr/>
            </p:nvSpPr>
            <p:spPr bwMode="auto">
              <a:xfrm>
                <a:off x="264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6" name="Oval 202"/>
              <p:cNvSpPr>
                <a:spLocks noChangeAspect="1" noChangeArrowheads="1"/>
              </p:cNvSpPr>
              <p:nvPr/>
            </p:nvSpPr>
            <p:spPr bwMode="auto">
              <a:xfrm>
                <a:off x="3851" y="51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7" name="Oval 203"/>
              <p:cNvSpPr>
                <a:spLocks noChangeAspect="1" noChangeArrowheads="1"/>
              </p:cNvSpPr>
              <p:nvPr/>
            </p:nvSpPr>
            <p:spPr bwMode="auto">
              <a:xfrm>
                <a:off x="151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8" name="Oval 204"/>
              <p:cNvSpPr>
                <a:spLocks noChangeAspect="1" noChangeArrowheads="1"/>
              </p:cNvSpPr>
              <p:nvPr/>
            </p:nvSpPr>
            <p:spPr bwMode="auto">
              <a:xfrm>
                <a:off x="203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9" name="Oval 205"/>
              <p:cNvSpPr>
                <a:spLocks noChangeAspect="1" noChangeArrowheads="1"/>
              </p:cNvSpPr>
              <p:nvPr/>
            </p:nvSpPr>
            <p:spPr bwMode="auto">
              <a:xfrm>
                <a:off x="1429"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0" name="Oval 206"/>
              <p:cNvSpPr>
                <a:spLocks noChangeAspect="1" noChangeArrowheads="1"/>
              </p:cNvSpPr>
              <p:nvPr/>
            </p:nvSpPr>
            <p:spPr bwMode="auto">
              <a:xfrm>
                <a:off x="3953" y="52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1" name="Oval 207"/>
              <p:cNvSpPr>
                <a:spLocks noChangeAspect="1" noChangeArrowheads="1"/>
              </p:cNvSpPr>
              <p:nvPr/>
            </p:nvSpPr>
            <p:spPr bwMode="auto">
              <a:xfrm>
                <a:off x="3749" y="50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2" name="Oval 208"/>
              <p:cNvSpPr>
                <a:spLocks noChangeAspect="1" noChangeArrowheads="1"/>
              </p:cNvSpPr>
              <p:nvPr/>
            </p:nvSpPr>
            <p:spPr bwMode="auto">
              <a:xfrm>
                <a:off x="4051" y="55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GB" altLang="en-US" sz="600">
                    <a:solidFill>
                      <a:srgbClr val="0066FF"/>
                    </a:solidFill>
                  </a:rPr>
                  <a:t>Asn</a:t>
                </a:r>
              </a:p>
            </p:txBody>
          </p:sp>
          <p:sp>
            <p:nvSpPr>
              <p:cNvPr id="159953" name="Oval 209"/>
              <p:cNvSpPr>
                <a:spLocks noChangeAspect="1" noChangeArrowheads="1"/>
              </p:cNvSpPr>
              <p:nvPr/>
            </p:nvSpPr>
            <p:spPr bwMode="auto">
              <a:xfrm>
                <a:off x="3651" y="47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4" name="Oval 210"/>
              <p:cNvSpPr>
                <a:spLocks noChangeAspect="1" noChangeArrowheads="1"/>
              </p:cNvSpPr>
              <p:nvPr/>
            </p:nvSpPr>
            <p:spPr bwMode="auto">
              <a:xfrm>
                <a:off x="213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5" name="Oval 211"/>
              <p:cNvSpPr>
                <a:spLocks noChangeAspect="1" noChangeArrowheads="1"/>
              </p:cNvSpPr>
              <p:nvPr/>
            </p:nvSpPr>
            <p:spPr bwMode="auto">
              <a:xfrm>
                <a:off x="2545"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6" name="Oval 212"/>
              <p:cNvSpPr>
                <a:spLocks noChangeAspect="1" noChangeArrowheads="1"/>
              </p:cNvSpPr>
              <p:nvPr/>
            </p:nvSpPr>
            <p:spPr bwMode="auto">
              <a:xfrm>
                <a:off x="2953" y="3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7" name="Oval 213"/>
              <p:cNvSpPr>
                <a:spLocks noChangeAspect="1" noChangeArrowheads="1"/>
              </p:cNvSpPr>
              <p:nvPr/>
            </p:nvSpPr>
            <p:spPr bwMode="auto">
              <a:xfrm>
                <a:off x="1338" y="47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8" name="Oval 214"/>
              <p:cNvSpPr>
                <a:spLocks noChangeAspect="1" noChangeArrowheads="1"/>
              </p:cNvSpPr>
              <p:nvPr/>
            </p:nvSpPr>
            <p:spPr bwMode="auto">
              <a:xfrm>
                <a:off x="3454"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9" name="Oval 215"/>
              <p:cNvSpPr>
                <a:spLocks noChangeAspect="1" noChangeArrowheads="1"/>
              </p:cNvSpPr>
              <p:nvPr/>
            </p:nvSpPr>
            <p:spPr bwMode="auto">
              <a:xfrm>
                <a:off x="2851"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0" name="Oval 216"/>
              <p:cNvSpPr>
                <a:spLocks noChangeAspect="1" noChangeArrowheads="1"/>
              </p:cNvSpPr>
              <p:nvPr/>
            </p:nvSpPr>
            <p:spPr bwMode="auto">
              <a:xfrm>
                <a:off x="1933" y="3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1" name="Oval 217"/>
              <p:cNvSpPr>
                <a:spLocks noChangeAspect="1" noChangeArrowheads="1"/>
              </p:cNvSpPr>
              <p:nvPr/>
            </p:nvSpPr>
            <p:spPr bwMode="auto">
              <a:xfrm>
                <a:off x="233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2" name="Oval 218"/>
              <p:cNvSpPr>
                <a:spLocks noChangeAspect="1" noChangeArrowheads="1"/>
              </p:cNvSpPr>
              <p:nvPr/>
            </p:nvSpPr>
            <p:spPr bwMode="auto">
              <a:xfrm>
                <a:off x="1831"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3" name="Oval 219"/>
              <p:cNvSpPr>
                <a:spLocks noChangeAspect="1" noChangeArrowheads="1"/>
              </p:cNvSpPr>
              <p:nvPr/>
            </p:nvSpPr>
            <p:spPr bwMode="auto">
              <a:xfrm>
                <a:off x="1247" y="51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4" name="Oval 220"/>
              <p:cNvSpPr>
                <a:spLocks noChangeAspect="1" noChangeArrowheads="1"/>
              </p:cNvSpPr>
              <p:nvPr/>
            </p:nvSpPr>
            <p:spPr bwMode="auto">
              <a:xfrm>
                <a:off x="1666"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5" name="Oval 221"/>
              <p:cNvSpPr>
                <a:spLocks noChangeAspect="1" noChangeArrowheads="1"/>
              </p:cNvSpPr>
              <p:nvPr/>
            </p:nvSpPr>
            <p:spPr bwMode="auto">
              <a:xfrm>
                <a:off x="305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6" name="Oval 222"/>
              <p:cNvSpPr>
                <a:spLocks noChangeAspect="1" noChangeArrowheads="1"/>
              </p:cNvSpPr>
              <p:nvPr/>
            </p:nvSpPr>
            <p:spPr bwMode="auto">
              <a:xfrm>
                <a:off x="244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7" name="Oval 223"/>
              <p:cNvSpPr>
                <a:spLocks noChangeAspect="1" noChangeArrowheads="1"/>
              </p:cNvSpPr>
              <p:nvPr/>
            </p:nvSpPr>
            <p:spPr bwMode="auto">
              <a:xfrm>
                <a:off x="1202" y="101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8" name="Oval 224"/>
              <p:cNvSpPr>
                <a:spLocks noChangeAspect="1" noChangeArrowheads="1"/>
              </p:cNvSpPr>
              <p:nvPr/>
            </p:nvSpPr>
            <p:spPr bwMode="auto">
              <a:xfrm>
                <a:off x="1768" y="1377"/>
                <a:ext cx="100" cy="100"/>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9" name="Oval 225"/>
              <p:cNvSpPr>
                <a:spLocks noChangeAspect="1" noChangeArrowheads="1"/>
              </p:cNvSpPr>
              <p:nvPr/>
            </p:nvSpPr>
            <p:spPr bwMode="auto">
              <a:xfrm>
                <a:off x="1247" y="11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0" name="Oval 226"/>
              <p:cNvSpPr>
                <a:spLocks noChangeAspect="1" noChangeArrowheads="1"/>
              </p:cNvSpPr>
              <p:nvPr/>
            </p:nvSpPr>
            <p:spPr bwMode="auto">
              <a:xfrm>
                <a:off x="1571" y="13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1" name="Oval 227"/>
              <p:cNvSpPr>
                <a:spLocks noChangeAspect="1" noChangeArrowheads="1"/>
              </p:cNvSpPr>
              <p:nvPr/>
            </p:nvSpPr>
            <p:spPr bwMode="auto">
              <a:xfrm>
                <a:off x="1202" y="606"/>
                <a:ext cx="100" cy="100"/>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2" name="Oval 228"/>
              <p:cNvSpPr>
                <a:spLocks noChangeAspect="1" noChangeArrowheads="1"/>
              </p:cNvSpPr>
              <p:nvPr/>
            </p:nvSpPr>
            <p:spPr bwMode="auto">
              <a:xfrm>
                <a:off x="1202" y="9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3" name="Oval 229"/>
              <p:cNvSpPr>
                <a:spLocks noChangeAspect="1" noChangeArrowheads="1"/>
              </p:cNvSpPr>
              <p:nvPr/>
            </p:nvSpPr>
            <p:spPr bwMode="auto">
              <a:xfrm>
                <a:off x="1870" y="1377"/>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4" name="Oval 230"/>
              <p:cNvSpPr>
                <a:spLocks noChangeAspect="1" noChangeArrowheads="1"/>
              </p:cNvSpPr>
              <p:nvPr/>
            </p:nvSpPr>
            <p:spPr bwMode="auto">
              <a:xfrm>
                <a:off x="2064" y="142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5" name="Oval 231"/>
              <p:cNvSpPr>
                <a:spLocks noChangeAspect="1" noChangeArrowheads="1"/>
              </p:cNvSpPr>
              <p:nvPr/>
            </p:nvSpPr>
            <p:spPr bwMode="auto">
              <a:xfrm>
                <a:off x="1202" y="7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6" name="Oval 232"/>
              <p:cNvSpPr>
                <a:spLocks noChangeAspect="1" noChangeArrowheads="1"/>
              </p:cNvSpPr>
              <p:nvPr/>
            </p:nvSpPr>
            <p:spPr bwMode="auto">
              <a:xfrm>
                <a:off x="1383" y="124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7" name="Oval 233"/>
              <p:cNvSpPr>
                <a:spLocks noChangeAspect="1" noChangeArrowheads="1"/>
              </p:cNvSpPr>
              <p:nvPr/>
            </p:nvSpPr>
            <p:spPr bwMode="auto">
              <a:xfrm>
                <a:off x="1973"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8" name="Oval 234"/>
              <p:cNvSpPr>
                <a:spLocks noChangeAspect="1" noChangeArrowheads="1"/>
              </p:cNvSpPr>
              <p:nvPr/>
            </p:nvSpPr>
            <p:spPr bwMode="auto">
              <a:xfrm>
                <a:off x="1292" y="11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9" name="Oval 235"/>
              <p:cNvSpPr>
                <a:spLocks noChangeAspect="1" noChangeArrowheads="1"/>
              </p:cNvSpPr>
              <p:nvPr/>
            </p:nvSpPr>
            <p:spPr bwMode="auto">
              <a:xfrm>
                <a:off x="1202" y="8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0" name="Oval 236"/>
              <p:cNvSpPr>
                <a:spLocks noChangeAspect="1" noChangeArrowheads="1"/>
              </p:cNvSpPr>
              <p:nvPr/>
            </p:nvSpPr>
            <p:spPr bwMode="auto">
              <a:xfrm>
                <a:off x="2154"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1" name="Oval 237"/>
              <p:cNvSpPr>
                <a:spLocks noChangeAspect="1" noChangeArrowheads="1"/>
              </p:cNvSpPr>
              <p:nvPr/>
            </p:nvSpPr>
            <p:spPr bwMode="auto">
              <a:xfrm>
                <a:off x="2336" y="15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2" name="Oval 238"/>
              <p:cNvSpPr>
                <a:spLocks noChangeAspect="1" noChangeArrowheads="1"/>
              </p:cNvSpPr>
              <p:nvPr/>
            </p:nvSpPr>
            <p:spPr bwMode="auto">
              <a:xfrm>
                <a:off x="2426" y="17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3" name="Oval 239"/>
              <p:cNvSpPr>
                <a:spLocks noChangeAspect="1" noChangeArrowheads="1"/>
              </p:cNvSpPr>
              <p:nvPr/>
            </p:nvSpPr>
            <p:spPr bwMode="auto">
              <a:xfrm>
                <a:off x="2245" y="15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4" name="Oval 240"/>
              <p:cNvSpPr>
                <a:spLocks noChangeAspect="1" noChangeArrowheads="1"/>
              </p:cNvSpPr>
              <p:nvPr/>
            </p:nvSpPr>
            <p:spPr bwMode="auto">
              <a:xfrm>
                <a:off x="2381" y="16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5" name="Oval 241"/>
              <p:cNvSpPr>
                <a:spLocks noChangeAspect="1" noChangeArrowheads="1"/>
              </p:cNvSpPr>
              <p:nvPr/>
            </p:nvSpPr>
            <p:spPr bwMode="auto">
              <a:xfrm>
                <a:off x="1475" y="12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6" name="Oval 242"/>
              <p:cNvSpPr>
                <a:spLocks noChangeAspect="1" noChangeArrowheads="1"/>
              </p:cNvSpPr>
              <p:nvPr/>
            </p:nvSpPr>
            <p:spPr bwMode="auto">
              <a:xfrm>
                <a:off x="4150" y="5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7" name="Oval 243"/>
              <p:cNvSpPr>
                <a:spLocks noChangeAspect="1" noChangeArrowheads="1"/>
              </p:cNvSpPr>
              <p:nvPr/>
            </p:nvSpPr>
            <p:spPr bwMode="auto">
              <a:xfrm>
                <a:off x="4252" y="5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8" name="Oval 244"/>
              <p:cNvSpPr>
                <a:spLocks noChangeAspect="1" noChangeArrowheads="1"/>
              </p:cNvSpPr>
              <p:nvPr/>
            </p:nvSpPr>
            <p:spPr bwMode="auto">
              <a:xfrm>
                <a:off x="4452" y="60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9" name="Oval 245"/>
              <p:cNvSpPr>
                <a:spLocks noChangeAspect="1" noChangeArrowheads="1"/>
              </p:cNvSpPr>
              <p:nvPr/>
            </p:nvSpPr>
            <p:spPr bwMode="auto">
              <a:xfrm>
                <a:off x="3288"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0" name="Oval 246"/>
              <p:cNvSpPr>
                <a:spLocks noChangeAspect="1" noChangeArrowheads="1"/>
              </p:cNvSpPr>
              <p:nvPr/>
            </p:nvSpPr>
            <p:spPr bwMode="auto">
              <a:xfrm>
                <a:off x="4354" y="5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1" name="Oval 247"/>
              <p:cNvSpPr>
                <a:spLocks noChangeAspect="1" noChangeArrowheads="1"/>
              </p:cNvSpPr>
              <p:nvPr/>
            </p:nvSpPr>
            <p:spPr bwMode="auto">
              <a:xfrm>
                <a:off x="4545" y="6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2" name="Oval 248"/>
              <p:cNvSpPr>
                <a:spLocks noChangeAspect="1" noChangeArrowheads="1"/>
              </p:cNvSpPr>
              <p:nvPr/>
            </p:nvSpPr>
            <p:spPr bwMode="auto">
              <a:xfrm>
                <a:off x="4059" y="15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3" name="Oval 249"/>
              <p:cNvSpPr>
                <a:spLocks noChangeAspect="1" noChangeArrowheads="1"/>
              </p:cNvSpPr>
              <p:nvPr/>
            </p:nvSpPr>
            <p:spPr bwMode="auto">
              <a:xfrm>
                <a:off x="2953"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4" name="Oval 250"/>
              <p:cNvSpPr>
                <a:spLocks noChangeAspect="1" noChangeArrowheads="1"/>
              </p:cNvSpPr>
              <p:nvPr/>
            </p:nvSpPr>
            <p:spPr bwMode="auto">
              <a:xfrm>
                <a:off x="4150"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5" name="Oval 251"/>
              <p:cNvSpPr>
                <a:spLocks noChangeAspect="1" noChangeArrowheads="1"/>
              </p:cNvSpPr>
              <p:nvPr/>
            </p:nvSpPr>
            <p:spPr bwMode="auto">
              <a:xfrm>
                <a:off x="3173" y="164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6" name="Oval 252"/>
              <p:cNvSpPr>
                <a:spLocks noChangeAspect="1" noChangeArrowheads="1"/>
              </p:cNvSpPr>
              <p:nvPr/>
            </p:nvSpPr>
            <p:spPr bwMode="auto">
              <a:xfrm>
                <a:off x="3064"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7" name="Oval 253"/>
              <p:cNvSpPr>
                <a:spLocks noChangeAspect="1" noChangeArrowheads="1"/>
              </p:cNvSpPr>
              <p:nvPr/>
            </p:nvSpPr>
            <p:spPr bwMode="auto">
              <a:xfrm>
                <a:off x="4649" y="8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8" name="Oval 254"/>
              <p:cNvSpPr>
                <a:spLocks noChangeAspect="1" noChangeArrowheads="1"/>
              </p:cNvSpPr>
              <p:nvPr/>
            </p:nvSpPr>
            <p:spPr bwMode="auto">
              <a:xfrm>
                <a:off x="4649" y="101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9" name="Oval 255"/>
              <p:cNvSpPr>
                <a:spLocks noChangeAspect="1" noChangeArrowheads="1"/>
              </p:cNvSpPr>
              <p:nvPr/>
            </p:nvSpPr>
            <p:spPr bwMode="auto">
              <a:xfrm>
                <a:off x="4604" y="11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0" name="Oval 256"/>
              <p:cNvSpPr>
                <a:spLocks noChangeAspect="1" noChangeArrowheads="1"/>
              </p:cNvSpPr>
              <p:nvPr/>
            </p:nvSpPr>
            <p:spPr bwMode="auto">
              <a:xfrm>
                <a:off x="4694" y="92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1" name="Oval 257"/>
              <p:cNvSpPr>
                <a:spLocks noChangeAspect="1" noChangeArrowheads="1"/>
              </p:cNvSpPr>
              <p:nvPr/>
            </p:nvSpPr>
            <p:spPr bwMode="auto">
              <a:xfrm>
                <a:off x="4599" y="7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2" name="Oval 258"/>
              <p:cNvSpPr>
                <a:spLocks noChangeAspect="1" noChangeArrowheads="1"/>
              </p:cNvSpPr>
              <p:nvPr/>
            </p:nvSpPr>
            <p:spPr bwMode="auto">
              <a:xfrm>
                <a:off x="4558" y="11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3" name="Oval 259"/>
              <p:cNvSpPr>
                <a:spLocks noChangeAspect="1" noChangeArrowheads="1"/>
              </p:cNvSpPr>
              <p:nvPr/>
            </p:nvSpPr>
            <p:spPr bwMode="auto">
              <a:xfrm>
                <a:off x="4513" y="12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4" name="Oval 260"/>
              <p:cNvSpPr>
                <a:spLocks noChangeAspect="1" noChangeArrowheads="1"/>
              </p:cNvSpPr>
              <p:nvPr/>
            </p:nvSpPr>
            <p:spPr bwMode="auto">
              <a:xfrm>
                <a:off x="4241" y="142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5" name="Oval 261"/>
              <p:cNvSpPr>
                <a:spLocks noChangeAspect="1" noChangeArrowheads="1"/>
              </p:cNvSpPr>
              <p:nvPr/>
            </p:nvSpPr>
            <p:spPr bwMode="auto">
              <a:xfrm>
                <a:off x="4332"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6" name="Oval 262"/>
              <p:cNvSpPr>
                <a:spLocks noChangeAspect="1" noChangeArrowheads="1"/>
              </p:cNvSpPr>
              <p:nvPr/>
            </p:nvSpPr>
            <p:spPr bwMode="auto">
              <a:xfrm>
                <a:off x="4422" y="13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7" name="Oval 263"/>
              <p:cNvSpPr>
                <a:spLocks noChangeAspect="1" noChangeArrowheads="1"/>
              </p:cNvSpPr>
              <p:nvPr/>
            </p:nvSpPr>
            <p:spPr bwMode="auto">
              <a:xfrm>
                <a:off x="3969" y="155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8" name="Oval 264"/>
              <p:cNvSpPr>
                <a:spLocks noChangeAspect="1" noChangeArrowheads="1"/>
              </p:cNvSpPr>
              <p:nvPr/>
            </p:nvSpPr>
            <p:spPr bwMode="auto">
              <a:xfrm>
                <a:off x="3424"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9" name="Oval 265"/>
              <p:cNvSpPr>
                <a:spLocks noChangeAspect="1" noChangeArrowheads="1"/>
              </p:cNvSpPr>
              <p:nvPr/>
            </p:nvSpPr>
            <p:spPr bwMode="auto">
              <a:xfrm>
                <a:off x="3651"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0" name="Oval 266"/>
              <p:cNvSpPr>
                <a:spLocks noChangeAspect="1" noChangeArrowheads="1"/>
              </p:cNvSpPr>
              <p:nvPr/>
            </p:nvSpPr>
            <p:spPr bwMode="auto">
              <a:xfrm>
                <a:off x="3767"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1" name="Oval 267"/>
              <p:cNvSpPr>
                <a:spLocks noChangeAspect="1" noChangeArrowheads="1"/>
              </p:cNvSpPr>
              <p:nvPr/>
            </p:nvSpPr>
            <p:spPr bwMode="auto">
              <a:xfrm>
                <a:off x="3878" y="160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2" name="Oval 268"/>
              <p:cNvSpPr>
                <a:spLocks noChangeAspect="1" noChangeArrowheads="1"/>
              </p:cNvSpPr>
              <p:nvPr/>
            </p:nvSpPr>
            <p:spPr bwMode="auto">
              <a:xfrm>
                <a:off x="3527"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3" name="Oval 269"/>
              <p:cNvSpPr>
                <a:spLocks noChangeAspect="1" noChangeArrowheads="1"/>
              </p:cNvSpPr>
              <p:nvPr/>
            </p:nvSpPr>
            <p:spPr bwMode="auto">
              <a:xfrm>
                <a:off x="292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0014" name="Group 270"/>
              <p:cNvGrpSpPr>
                <a:grpSpLocks noChangeAspect="1"/>
              </p:cNvGrpSpPr>
              <p:nvPr/>
            </p:nvGrpSpPr>
            <p:grpSpPr bwMode="auto">
              <a:xfrm>
                <a:off x="4014" y="346"/>
                <a:ext cx="191" cy="191"/>
                <a:chOff x="4150" y="436"/>
                <a:chExt cx="191" cy="191"/>
              </a:xfrm>
            </p:grpSpPr>
            <p:sp>
              <p:nvSpPr>
                <p:cNvPr id="160015" name="Oval 271"/>
                <p:cNvSpPr>
                  <a:spLocks noChangeAspect="1" noChangeArrowheads="1"/>
                </p:cNvSpPr>
                <p:nvPr/>
              </p:nvSpPr>
              <p:spPr bwMode="auto">
                <a:xfrm>
                  <a:off x="4241" y="618"/>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6" name="Oval 272"/>
                <p:cNvSpPr>
                  <a:spLocks noChangeAspect="1" noChangeArrowheads="1"/>
                </p:cNvSpPr>
                <p:nvPr/>
              </p:nvSpPr>
              <p:spPr bwMode="auto">
                <a:xfrm>
                  <a:off x="4241" y="600"/>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7" name="Oval 273"/>
                <p:cNvSpPr>
                  <a:spLocks noChangeAspect="1" noChangeArrowheads="1"/>
                </p:cNvSpPr>
                <p:nvPr/>
              </p:nvSpPr>
              <p:spPr bwMode="auto">
                <a:xfrm>
                  <a:off x="4241" y="5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8" name="Oval 274"/>
                <p:cNvSpPr>
                  <a:spLocks noChangeAspect="1" noChangeArrowheads="1"/>
                </p:cNvSpPr>
                <p:nvPr/>
              </p:nvSpPr>
              <p:spPr bwMode="auto">
                <a:xfrm>
                  <a:off x="4286"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9" name="Oval 275"/>
                <p:cNvSpPr>
                  <a:spLocks noChangeAspect="1" noChangeArrowheads="1"/>
                </p:cNvSpPr>
                <p:nvPr/>
              </p:nvSpPr>
              <p:spPr bwMode="auto">
                <a:xfrm>
                  <a:off x="4255" y="57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0" name="Oval 276"/>
                <p:cNvSpPr>
                  <a:spLocks noChangeAspect="1" noChangeArrowheads="1"/>
                </p:cNvSpPr>
                <p:nvPr/>
              </p:nvSpPr>
              <p:spPr bwMode="auto">
                <a:xfrm>
                  <a:off x="4275" y="57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1" name="Oval 277"/>
                <p:cNvSpPr>
                  <a:spLocks noChangeAspect="1" noChangeArrowheads="1"/>
                </p:cNvSpPr>
                <p:nvPr/>
              </p:nvSpPr>
              <p:spPr bwMode="auto">
                <a:xfrm>
                  <a:off x="4332"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2" name="Oval 278"/>
                <p:cNvSpPr>
                  <a:spLocks noChangeAspect="1" noChangeArrowheads="1"/>
                </p:cNvSpPr>
                <p:nvPr/>
              </p:nvSpPr>
              <p:spPr bwMode="auto">
                <a:xfrm>
                  <a:off x="4286"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3" name="Oval 279"/>
                <p:cNvSpPr>
                  <a:spLocks noChangeAspect="1" noChangeArrowheads="1"/>
                </p:cNvSpPr>
                <p:nvPr/>
              </p:nvSpPr>
              <p:spPr bwMode="auto">
                <a:xfrm>
                  <a:off x="4307" y="503"/>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4" name="Oval 280"/>
                <p:cNvSpPr>
                  <a:spLocks noChangeAspect="1" noChangeArrowheads="1"/>
                </p:cNvSpPr>
                <p:nvPr/>
              </p:nvSpPr>
              <p:spPr bwMode="auto">
                <a:xfrm>
                  <a:off x="4150"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5" name="Oval 281"/>
                <p:cNvSpPr>
                  <a:spLocks noChangeAspect="1" noChangeArrowheads="1"/>
                </p:cNvSpPr>
                <p:nvPr/>
              </p:nvSpPr>
              <p:spPr bwMode="auto">
                <a:xfrm>
                  <a:off x="4195"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6" name="Oval 282"/>
                <p:cNvSpPr>
                  <a:spLocks noChangeAspect="1" noChangeArrowheads="1"/>
                </p:cNvSpPr>
                <p:nvPr/>
              </p:nvSpPr>
              <p:spPr bwMode="auto">
                <a:xfrm>
                  <a:off x="4227" y="56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7" name="Oval 283"/>
                <p:cNvSpPr>
                  <a:spLocks noChangeAspect="1" noChangeArrowheads="1"/>
                </p:cNvSpPr>
                <p:nvPr/>
              </p:nvSpPr>
              <p:spPr bwMode="auto">
                <a:xfrm>
                  <a:off x="4286" y="553"/>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8" name="Oval 284"/>
                <p:cNvSpPr>
                  <a:spLocks noChangeAspect="1" noChangeArrowheads="1"/>
                </p:cNvSpPr>
                <p:nvPr/>
              </p:nvSpPr>
              <p:spPr bwMode="auto">
                <a:xfrm>
                  <a:off x="4195"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9" name="Oval 285"/>
                <p:cNvSpPr>
                  <a:spLocks noChangeAspect="1" noChangeArrowheads="1"/>
                </p:cNvSpPr>
                <p:nvPr/>
              </p:nvSpPr>
              <p:spPr bwMode="auto">
                <a:xfrm>
                  <a:off x="4286" y="49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0" name="Oval 286"/>
                <p:cNvSpPr>
                  <a:spLocks noChangeAspect="1" noChangeArrowheads="1"/>
                </p:cNvSpPr>
                <p:nvPr/>
              </p:nvSpPr>
              <p:spPr bwMode="auto">
                <a:xfrm>
                  <a:off x="4332"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1" name="Oval 287"/>
                <p:cNvSpPr>
                  <a:spLocks noChangeAspect="1" noChangeArrowheads="1"/>
                </p:cNvSpPr>
                <p:nvPr/>
              </p:nvSpPr>
              <p:spPr bwMode="auto">
                <a:xfrm>
                  <a:off x="4195"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2" name="Oval 288"/>
                <p:cNvSpPr>
                  <a:spLocks noChangeAspect="1" noChangeArrowheads="1"/>
                </p:cNvSpPr>
                <p:nvPr/>
              </p:nvSpPr>
              <p:spPr bwMode="auto">
                <a:xfrm>
                  <a:off x="4150"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3" name="Oval 289"/>
                <p:cNvSpPr>
                  <a:spLocks noChangeAspect="1" noChangeArrowheads="1"/>
                </p:cNvSpPr>
                <p:nvPr/>
              </p:nvSpPr>
              <p:spPr bwMode="auto">
                <a:xfrm>
                  <a:off x="4286"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4" name="Oval 290"/>
                <p:cNvSpPr>
                  <a:spLocks noChangeAspect="1" noChangeArrowheads="1"/>
                </p:cNvSpPr>
                <p:nvPr/>
              </p:nvSpPr>
              <p:spPr bwMode="auto">
                <a:xfrm>
                  <a:off x="4150"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5" name="Oval 291"/>
                <p:cNvSpPr>
                  <a:spLocks noChangeAspect="1" noChangeArrowheads="1"/>
                </p:cNvSpPr>
                <p:nvPr/>
              </p:nvSpPr>
              <p:spPr bwMode="auto">
                <a:xfrm>
                  <a:off x="4241"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6" name="Oval 292"/>
                <p:cNvSpPr>
                  <a:spLocks noChangeAspect="1" noChangeArrowheads="1"/>
                </p:cNvSpPr>
                <p:nvPr/>
              </p:nvSpPr>
              <p:spPr bwMode="auto">
                <a:xfrm>
                  <a:off x="4332"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7" name="Oval 293"/>
                <p:cNvSpPr>
                  <a:spLocks noChangeAspect="1" noChangeArrowheads="1"/>
                </p:cNvSpPr>
                <p:nvPr/>
              </p:nvSpPr>
              <p:spPr bwMode="auto">
                <a:xfrm>
                  <a:off x="4195" y="498"/>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8" name="Oval 294"/>
                <p:cNvSpPr>
                  <a:spLocks noChangeAspect="1" noChangeArrowheads="1"/>
                </p:cNvSpPr>
                <p:nvPr/>
              </p:nvSpPr>
              <p:spPr bwMode="auto">
                <a:xfrm>
                  <a:off x="4216" y="544"/>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9" name="Oval 295"/>
                <p:cNvSpPr>
                  <a:spLocks noChangeAspect="1" noChangeArrowheads="1"/>
                </p:cNvSpPr>
                <p:nvPr/>
              </p:nvSpPr>
              <p:spPr bwMode="auto">
                <a:xfrm>
                  <a:off x="4241"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040" name="Oval 296"/>
              <p:cNvSpPr>
                <a:spLocks noChangeAspect="1" noChangeArrowheads="1"/>
              </p:cNvSpPr>
              <p:nvPr/>
            </p:nvSpPr>
            <p:spPr bwMode="auto">
              <a:xfrm>
                <a:off x="3028"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1" name="Oval 297"/>
              <p:cNvSpPr>
                <a:spLocks noChangeAspect="1" noChangeArrowheads="1"/>
              </p:cNvSpPr>
              <p:nvPr/>
            </p:nvSpPr>
            <p:spPr bwMode="auto">
              <a:xfrm>
                <a:off x="3132"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2" name="Oval 298"/>
              <p:cNvSpPr>
                <a:spLocks noChangeAspect="1" noChangeArrowheads="1"/>
              </p:cNvSpPr>
              <p:nvPr/>
            </p:nvSpPr>
            <p:spPr bwMode="auto">
              <a:xfrm>
                <a:off x="3239"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3" name="Oval 299"/>
              <p:cNvSpPr>
                <a:spLocks noChangeAspect="1" noChangeArrowheads="1"/>
              </p:cNvSpPr>
              <p:nvPr/>
            </p:nvSpPr>
            <p:spPr bwMode="auto">
              <a:xfrm>
                <a:off x="3334"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4" name="Oval 300"/>
              <p:cNvSpPr>
                <a:spLocks noChangeAspect="1" noChangeArrowheads="1"/>
              </p:cNvSpPr>
              <p:nvPr/>
            </p:nvSpPr>
            <p:spPr bwMode="auto">
              <a:xfrm>
                <a:off x="3334"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5" name="Oval 301"/>
              <p:cNvSpPr>
                <a:spLocks noChangeAspect="1" noChangeArrowheads="1"/>
              </p:cNvSpPr>
              <p:nvPr/>
            </p:nvSpPr>
            <p:spPr bwMode="auto">
              <a:xfrm>
                <a:off x="3243"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6" name="Oval 302"/>
              <p:cNvSpPr>
                <a:spLocks noChangeAspect="1" noChangeArrowheads="1"/>
              </p:cNvSpPr>
              <p:nvPr/>
            </p:nvSpPr>
            <p:spPr bwMode="auto">
              <a:xfrm>
                <a:off x="3139"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7" name="Oval 303"/>
              <p:cNvSpPr>
                <a:spLocks noChangeAspect="1" noChangeArrowheads="1"/>
              </p:cNvSpPr>
              <p:nvPr/>
            </p:nvSpPr>
            <p:spPr bwMode="auto">
              <a:xfrm>
                <a:off x="3035" y="21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8" name="Oval 304"/>
              <p:cNvSpPr>
                <a:spLocks noChangeAspect="1" noChangeArrowheads="1"/>
              </p:cNvSpPr>
              <p:nvPr/>
            </p:nvSpPr>
            <p:spPr bwMode="auto">
              <a:xfrm>
                <a:off x="3035"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9" name="Oval 305"/>
              <p:cNvSpPr>
                <a:spLocks noChangeAspect="1" noChangeArrowheads="1"/>
              </p:cNvSpPr>
              <p:nvPr/>
            </p:nvSpPr>
            <p:spPr bwMode="auto">
              <a:xfrm>
                <a:off x="3035" y="19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0" name="Oval 306"/>
              <p:cNvSpPr>
                <a:spLocks noChangeAspect="1" noChangeArrowheads="1"/>
              </p:cNvSpPr>
              <p:nvPr/>
            </p:nvSpPr>
            <p:spPr bwMode="auto">
              <a:xfrm>
                <a:off x="3651"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1" name="Oval 307"/>
              <p:cNvSpPr>
                <a:spLocks noChangeAspect="1" noChangeArrowheads="1"/>
              </p:cNvSpPr>
              <p:nvPr/>
            </p:nvSpPr>
            <p:spPr bwMode="auto">
              <a:xfrm>
                <a:off x="3541"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2" name="Oval 308"/>
              <p:cNvSpPr>
                <a:spLocks noChangeAspect="1" noChangeArrowheads="1"/>
              </p:cNvSpPr>
              <p:nvPr/>
            </p:nvSpPr>
            <p:spPr bwMode="auto">
              <a:xfrm>
                <a:off x="3434"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3" name="Oval 309"/>
              <p:cNvSpPr>
                <a:spLocks noChangeAspect="1" noChangeArrowheads="1"/>
              </p:cNvSpPr>
              <p:nvPr/>
            </p:nvSpPr>
            <p:spPr bwMode="auto">
              <a:xfrm>
                <a:off x="3334"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4" name="Oval 310"/>
              <p:cNvSpPr>
                <a:spLocks noChangeAspect="1" noChangeArrowheads="1"/>
              </p:cNvSpPr>
              <p:nvPr/>
            </p:nvSpPr>
            <p:spPr bwMode="auto">
              <a:xfrm>
                <a:off x="3232"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5" name="Oval 311"/>
              <p:cNvSpPr>
                <a:spLocks noChangeAspect="1" noChangeArrowheads="1"/>
              </p:cNvSpPr>
              <p:nvPr/>
            </p:nvSpPr>
            <p:spPr bwMode="auto">
              <a:xfrm>
                <a:off x="3126"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6" name="Oval 312"/>
              <p:cNvSpPr>
                <a:spLocks noChangeAspect="1" noChangeArrowheads="1"/>
              </p:cNvSpPr>
              <p:nvPr/>
            </p:nvSpPr>
            <p:spPr bwMode="auto">
              <a:xfrm>
                <a:off x="3035" y="184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7" name="Oval 313"/>
              <p:cNvSpPr>
                <a:spLocks noChangeAspect="1" noChangeArrowheads="1"/>
              </p:cNvSpPr>
              <p:nvPr/>
            </p:nvSpPr>
            <p:spPr bwMode="auto">
              <a:xfrm>
                <a:off x="3756" y="1785"/>
                <a:ext cx="100" cy="100"/>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8" name="Oval 314"/>
              <p:cNvSpPr>
                <a:spLocks noChangeAspect="1" noChangeArrowheads="1"/>
              </p:cNvSpPr>
              <p:nvPr/>
            </p:nvSpPr>
            <p:spPr bwMode="auto">
              <a:xfrm>
                <a:off x="396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9" name="Oval 315"/>
              <p:cNvSpPr>
                <a:spLocks noChangeAspect="1" noChangeArrowheads="1"/>
              </p:cNvSpPr>
              <p:nvPr/>
            </p:nvSpPr>
            <p:spPr bwMode="auto">
              <a:xfrm>
                <a:off x="437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0" name="Oval 316"/>
              <p:cNvSpPr>
                <a:spLocks noChangeAspect="1" noChangeArrowheads="1"/>
              </p:cNvSpPr>
              <p:nvPr/>
            </p:nvSpPr>
            <p:spPr bwMode="auto">
              <a:xfrm>
                <a:off x="427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1" name="Oval 317"/>
              <p:cNvSpPr>
                <a:spLocks noChangeAspect="1" noChangeArrowheads="1"/>
              </p:cNvSpPr>
              <p:nvPr/>
            </p:nvSpPr>
            <p:spPr bwMode="auto">
              <a:xfrm>
                <a:off x="4175"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2" name="Oval 318"/>
              <p:cNvSpPr>
                <a:spLocks noChangeAspect="1" noChangeArrowheads="1"/>
              </p:cNvSpPr>
              <p:nvPr/>
            </p:nvSpPr>
            <p:spPr bwMode="auto">
              <a:xfrm>
                <a:off x="4069"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3" name="Oval 319"/>
              <p:cNvSpPr>
                <a:spLocks noChangeAspect="1" noChangeArrowheads="1"/>
              </p:cNvSpPr>
              <p:nvPr/>
            </p:nvSpPr>
            <p:spPr bwMode="auto">
              <a:xfrm>
                <a:off x="3862"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4" name="Oval 320"/>
              <p:cNvSpPr>
                <a:spLocks noChangeAspect="1" noChangeArrowheads="1"/>
              </p:cNvSpPr>
              <p:nvPr/>
            </p:nvSpPr>
            <p:spPr bwMode="auto">
              <a:xfrm>
                <a:off x="4468" y="18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5" name="Oval 321"/>
              <p:cNvSpPr>
                <a:spLocks noChangeAspect="1" noChangeArrowheads="1"/>
              </p:cNvSpPr>
              <p:nvPr/>
            </p:nvSpPr>
            <p:spPr bwMode="auto">
              <a:xfrm>
                <a:off x="3940"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6" name="Oval 322"/>
              <p:cNvSpPr>
                <a:spLocks noChangeAspect="1" noChangeArrowheads="1"/>
              </p:cNvSpPr>
              <p:nvPr/>
            </p:nvSpPr>
            <p:spPr bwMode="auto">
              <a:xfrm>
                <a:off x="4363"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7" name="Oval 323"/>
              <p:cNvSpPr>
                <a:spLocks noChangeAspect="1" noChangeArrowheads="1"/>
              </p:cNvSpPr>
              <p:nvPr/>
            </p:nvSpPr>
            <p:spPr bwMode="auto">
              <a:xfrm>
                <a:off x="4461"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8" name="Oval 324"/>
              <p:cNvSpPr>
                <a:spLocks noChangeAspect="1" noChangeArrowheads="1"/>
              </p:cNvSpPr>
              <p:nvPr/>
            </p:nvSpPr>
            <p:spPr bwMode="auto">
              <a:xfrm>
                <a:off x="4044"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9" name="Oval 325"/>
              <p:cNvSpPr>
                <a:spLocks noChangeAspect="1" noChangeArrowheads="1"/>
              </p:cNvSpPr>
              <p:nvPr/>
            </p:nvSpPr>
            <p:spPr bwMode="auto">
              <a:xfrm>
                <a:off x="4150"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0" name="Oval 326"/>
              <p:cNvSpPr>
                <a:spLocks noChangeAspect="1" noChangeArrowheads="1"/>
              </p:cNvSpPr>
              <p:nvPr/>
            </p:nvSpPr>
            <p:spPr bwMode="auto">
              <a:xfrm>
                <a:off x="4257" y="193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1" name="Oval 327"/>
              <p:cNvSpPr>
                <a:spLocks noChangeAspect="1" noChangeArrowheads="1"/>
              </p:cNvSpPr>
              <p:nvPr/>
            </p:nvSpPr>
            <p:spPr bwMode="auto">
              <a:xfrm>
                <a:off x="3309"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2" name="Oval 328"/>
              <p:cNvSpPr>
                <a:spLocks noChangeAspect="1" noChangeArrowheads="1"/>
              </p:cNvSpPr>
              <p:nvPr/>
            </p:nvSpPr>
            <p:spPr bwMode="auto">
              <a:xfrm>
                <a:off x="3416"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3" name="Oval 329"/>
              <p:cNvSpPr>
                <a:spLocks noChangeAspect="1" noChangeArrowheads="1"/>
              </p:cNvSpPr>
              <p:nvPr/>
            </p:nvSpPr>
            <p:spPr bwMode="auto">
              <a:xfrm>
                <a:off x="3522"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4" name="Oval 330"/>
              <p:cNvSpPr>
                <a:spLocks noChangeAspect="1" noChangeArrowheads="1"/>
              </p:cNvSpPr>
              <p:nvPr/>
            </p:nvSpPr>
            <p:spPr bwMode="auto">
              <a:xfrm>
                <a:off x="3629"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5" name="Oval 331"/>
              <p:cNvSpPr>
                <a:spLocks noChangeAspect="1" noChangeArrowheads="1"/>
              </p:cNvSpPr>
              <p:nvPr/>
            </p:nvSpPr>
            <p:spPr bwMode="auto">
              <a:xfrm>
                <a:off x="3733"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6" name="Oval 332"/>
              <p:cNvSpPr>
                <a:spLocks noChangeAspect="1" noChangeArrowheads="1"/>
              </p:cNvSpPr>
              <p:nvPr/>
            </p:nvSpPr>
            <p:spPr bwMode="auto">
              <a:xfrm>
                <a:off x="3835"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7" name="Oval 333"/>
              <p:cNvSpPr>
                <a:spLocks noChangeAspect="1" noChangeArrowheads="1"/>
              </p:cNvSpPr>
              <p:nvPr/>
            </p:nvSpPr>
            <p:spPr bwMode="auto">
              <a:xfrm>
                <a:off x="5057" y="24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8" name="Oval 334"/>
              <p:cNvSpPr>
                <a:spLocks noChangeAspect="1" noChangeArrowheads="1"/>
              </p:cNvSpPr>
              <p:nvPr/>
            </p:nvSpPr>
            <p:spPr bwMode="auto">
              <a:xfrm>
                <a:off x="3584"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9" name="Oval 335"/>
              <p:cNvSpPr>
                <a:spLocks noChangeAspect="1" noChangeArrowheads="1"/>
              </p:cNvSpPr>
              <p:nvPr/>
            </p:nvSpPr>
            <p:spPr bwMode="auto">
              <a:xfrm>
                <a:off x="368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0" name="Oval 336"/>
              <p:cNvSpPr>
                <a:spLocks noChangeAspect="1" noChangeArrowheads="1"/>
              </p:cNvSpPr>
              <p:nvPr/>
            </p:nvSpPr>
            <p:spPr bwMode="auto">
              <a:xfrm>
                <a:off x="3787"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1" name="Oval 337"/>
              <p:cNvSpPr>
                <a:spLocks noChangeAspect="1" noChangeArrowheads="1"/>
              </p:cNvSpPr>
              <p:nvPr/>
            </p:nvSpPr>
            <p:spPr bwMode="auto">
              <a:xfrm>
                <a:off x="3275"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2" name="Oval 338"/>
              <p:cNvSpPr>
                <a:spLocks noChangeAspect="1" noChangeArrowheads="1"/>
              </p:cNvSpPr>
              <p:nvPr/>
            </p:nvSpPr>
            <p:spPr bwMode="auto">
              <a:xfrm>
                <a:off x="3379"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3" name="Oval 339"/>
              <p:cNvSpPr>
                <a:spLocks noChangeAspect="1" noChangeArrowheads="1"/>
              </p:cNvSpPr>
              <p:nvPr/>
            </p:nvSpPr>
            <p:spPr bwMode="auto">
              <a:xfrm>
                <a:off x="3207" y="196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4" name="Oval 340"/>
              <p:cNvSpPr>
                <a:spLocks noChangeAspect="1" noChangeArrowheads="1"/>
              </p:cNvSpPr>
              <p:nvPr/>
            </p:nvSpPr>
            <p:spPr bwMode="auto">
              <a:xfrm>
                <a:off x="3482"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5" name="Oval 341"/>
              <p:cNvSpPr>
                <a:spLocks noChangeAspect="1" noChangeArrowheads="1"/>
              </p:cNvSpPr>
              <p:nvPr/>
            </p:nvSpPr>
            <p:spPr bwMode="auto">
              <a:xfrm>
                <a:off x="4195" y="205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6" name="Oval 342"/>
              <p:cNvSpPr>
                <a:spLocks noChangeAspect="1" noChangeArrowheads="1"/>
              </p:cNvSpPr>
              <p:nvPr/>
            </p:nvSpPr>
            <p:spPr bwMode="auto">
              <a:xfrm>
                <a:off x="3994"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7" name="Oval 343"/>
              <p:cNvSpPr>
                <a:spLocks noChangeAspect="1" noChangeArrowheads="1"/>
              </p:cNvSpPr>
              <p:nvPr/>
            </p:nvSpPr>
            <p:spPr bwMode="auto">
              <a:xfrm>
                <a:off x="4295"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8" name="Oval 344"/>
              <p:cNvSpPr>
                <a:spLocks noChangeAspect="1" noChangeArrowheads="1"/>
              </p:cNvSpPr>
              <p:nvPr/>
            </p:nvSpPr>
            <p:spPr bwMode="auto">
              <a:xfrm>
                <a:off x="409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9" name="Oval 345"/>
              <p:cNvSpPr>
                <a:spLocks noChangeAspect="1" noChangeArrowheads="1"/>
              </p:cNvSpPr>
              <p:nvPr/>
            </p:nvSpPr>
            <p:spPr bwMode="auto">
              <a:xfrm>
                <a:off x="3892"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0" name="Oval 346"/>
              <p:cNvSpPr>
                <a:spLocks noChangeAspect="1" noChangeArrowheads="1"/>
              </p:cNvSpPr>
              <p:nvPr/>
            </p:nvSpPr>
            <p:spPr bwMode="auto">
              <a:xfrm>
                <a:off x="4384"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1" name="Oval 347"/>
              <p:cNvSpPr>
                <a:spLocks noChangeAspect="1" noChangeArrowheads="1"/>
              </p:cNvSpPr>
              <p:nvPr/>
            </p:nvSpPr>
            <p:spPr bwMode="auto">
              <a:xfrm>
                <a:off x="3917"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2" name="Oval 348"/>
              <p:cNvSpPr>
                <a:spLocks noChangeAspect="1" noChangeArrowheads="1"/>
              </p:cNvSpPr>
              <p:nvPr/>
            </p:nvSpPr>
            <p:spPr bwMode="auto">
              <a:xfrm>
                <a:off x="4019"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3" name="Oval 349"/>
              <p:cNvSpPr>
                <a:spLocks noChangeAspect="1" noChangeArrowheads="1"/>
              </p:cNvSpPr>
              <p:nvPr/>
            </p:nvSpPr>
            <p:spPr bwMode="auto">
              <a:xfrm>
                <a:off x="4123"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4" name="Oval 350"/>
              <p:cNvSpPr>
                <a:spLocks noChangeAspect="1" noChangeArrowheads="1"/>
              </p:cNvSpPr>
              <p:nvPr/>
            </p:nvSpPr>
            <p:spPr bwMode="auto">
              <a:xfrm>
                <a:off x="4227"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160095" name="Oval 351"/>
              <p:cNvSpPr>
                <a:spLocks noChangeAspect="1" noChangeArrowheads="1"/>
              </p:cNvSpPr>
              <p:nvPr/>
            </p:nvSpPr>
            <p:spPr bwMode="auto">
              <a:xfrm>
                <a:off x="4332"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6" name="Oval 352"/>
              <p:cNvSpPr>
                <a:spLocks noChangeAspect="1" noChangeArrowheads="1"/>
              </p:cNvSpPr>
              <p:nvPr/>
            </p:nvSpPr>
            <p:spPr bwMode="auto">
              <a:xfrm>
                <a:off x="4500"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7" name="Oval 353"/>
              <p:cNvSpPr>
                <a:spLocks noChangeAspect="1" noChangeArrowheads="1"/>
              </p:cNvSpPr>
              <p:nvPr/>
            </p:nvSpPr>
            <p:spPr bwMode="auto">
              <a:xfrm>
                <a:off x="4397"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8" name="Oval 354"/>
              <p:cNvSpPr>
                <a:spLocks noChangeAspect="1" noChangeArrowheads="1"/>
              </p:cNvSpPr>
              <p:nvPr/>
            </p:nvSpPr>
            <p:spPr bwMode="auto">
              <a:xfrm>
                <a:off x="429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9" name="Oval 355"/>
              <p:cNvSpPr>
                <a:spLocks noChangeAspect="1" noChangeArrowheads="1"/>
              </p:cNvSpPr>
              <p:nvPr/>
            </p:nvSpPr>
            <p:spPr bwMode="auto">
              <a:xfrm>
                <a:off x="419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0" name="Oval 356"/>
              <p:cNvSpPr>
                <a:spLocks noChangeAspect="1" noChangeArrowheads="1"/>
              </p:cNvSpPr>
              <p:nvPr/>
            </p:nvSpPr>
            <p:spPr bwMode="auto">
              <a:xfrm>
                <a:off x="4089"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1" name="Oval 357"/>
              <p:cNvSpPr>
                <a:spLocks noChangeAspect="1" noChangeArrowheads="1"/>
              </p:cNvSpPr>
              <p:nvPr/>
            </p:nvSpPr>
            <p:spPr bwMode="auto">
              <a:xfrm>
                <a:off x="3983" y="2330"/>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2" name="Oval 358"/>
              <p:cNvSpPr>
                <a:spLocks noChangeAspect="1" noChangeArrowheads="1"/>
              </p:cNvSpPr>
              <p:nvPr/>
            </p:nvSpPr>
            <p:spPr bwMode="auto">
              <a:xfrm>
                <a:off x="3878"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3" name="Oval 359"/>
              <p:cNvSpPr>
                <a:spLocks noChangeAspect="1" noChangeArrowheads="1"/>
              </p:cNvSpPr>
              <p:nvPr/>
            </p:nvSpPr>
            <p:spPr bwMode="auto">
              <a:xfrm>
                <a:off x="3828" y="223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4" name="Oval 360"/>
              <p:cNvSpPr>
                <a:spLocks noChangeAspect="1" noChangeArrowheads="1"/>
              </p:cNvSpPr>
              <p:nvPr/>
            </p:nvSpPr>
            <p:spPr bwMode="auto">
              <a:xfrm>
                <a:off x="4694"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5" name="Oval 361"/>
              <p:cNvSpPr>
                <a:spLocks noChangeAspect="1" noChangeArrowheads="1"/>
              </p:cNvSpPr>
              <p:nvPr/>
            </p:nvSpPr>
            <p:spPr bwMode="auto">
              <a:xfrm>
                <a:off x="4649" y="178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6" name="Oval 362"/>
              <p:cNvSpPr>
                <a:spLocks noChangeAspect="1" noChangeArrowheads="1"/>
              </p:cNvSpPr>
              <p:nvPr/>
            </p:nvSpPr>
            <p:spPr bwMode="auto">
              <a:xfrm>
                <a:off x="4649" y="189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7" name="Oval 363"/>
              <p:cNvSpPr>
                <a:spLocks noChangeAspect="1" noChangeArrowheads="1"/>
              </p:cNvSpPr>
              <p:nvPr/>
            </p:nvSpPr>
            <p:spPr bwMode="auto">
              <a:xfrm>
                <a:off x="4649" y="199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8" name="Oval 364"/>
              <p:cNvSpPr>
                <a:spLocks noChangeAspect="1" noChangeArrowheads="1"/>
              </p:cNvSpPr>
              <p:nvPr/>
            </p:nvSpPr>
            <p:spPr bwMode="auto">
              <a:xfrm>
                <a:off x="4649" y="20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9" name="Oval 365"/>
              <p:cNvSpPr>
                <a:spLocks noChangeAspect="1" noChangeArrowheads="1"/>
              </p:cNvSpPr>
              <p:nvPr/>
            </p:nvSpPr>
            <p:spPr bwMode="auto">
              <a:xfrm>
                <a:off x="4649"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0" name="Oval 366"/>
              <p:cNvSpPr>
                <a:spLocks noChangeAspect="1" noChangeArrowheads="1"/>
              </p:cNvSpPr>
              <p:nvPr/>
            </p:nvSpPr>
            <p:spPr bwMode="auto">
              <a:xfrm>
                <a:off x="459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1" name="Oval 367"/>
              <p:cNvSpPr>
                <a:spLocks noChangeAspect="1" noChangeArrowheads="1"/>
              </p:cNvSpPr>
              <p:nvPr/>
            </p:nvSpPr>
            <p:spPr bwMode="auto">
              <a:xfrm>
                <a:off x="5007"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2" name="Oval 368"/>
              <p:cNvSpPr>
                <a:spLocks noChangeAspect="1" noChangeArrowheads="1"/>
              </p:cNvSpPr>
              <p:nvPr/>
            </p:nvSpPr>
            <p:spPr bwMode="auto">
              <a:xfrm>
                <a:off x="4903"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3" name="Oval 369"/>
              <p:cNvSpPr>
                <a:spLocks noChangeAspect="1" noChangeArrowheads="1"/>
              </p:cNvSpPr>
              <p:nvPr/>
            </p:nvSpPr>
            <p:spPr bwMode="auto">
              <a:xfrm>
                <a:off x="4799"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4" name="Oval 370"/>
              <p:cNvSpPr>
                <a:spLocks noChangeAspect="1" noChangeArrowheads="1"/>
              </p:cNvSpPr>
              <p:nvPr/>
            </p:nvSpPr>
            <p:spPr bwMode="auto">
              <a:xfrm rot="-1110405">
                <a:off x="4876" y="20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5" name="Oval 371"/>
              <p:cNvSpPr>
                <a:spLocks noChangeAspect="1" noChangeArrowheads="1"/>
              </p:cNvSpPr>
              <p:nvPr/>
            </p:nvSpPr>
            <p:spPr bwMode="auto">
              <a:xfrm rot="-1257347">
                <a:off x="4973" y="20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6" name="Oval 372"/>
              <p:cNvSpPr>
                <a:spLocks noChangeAspect="1" noChangeArrowheads="1"/>
              </p:cNvSpPr>
              <p:nvPr/>
            </p:nvSpPr>
            <p:spPr bwMode="auto">
              <a:xfrm rot="-585453">
                <a:off x="5069" y="19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7" name="Oval 373"/>
              <p:cNvSpPr>
                <a:spLocks noChangeAspect="1" noChangeArrowheads="1"/>
              </p:cNvSpPr>
              <p:nvPr/>
            </p:nvSpPr>
            <p:spPr bwMode="auto">
              <a:xfrm>
                <a:off x="4889" y="196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8" name="Oval 374"/>
              <p:cNvSpPr>
                <a:spLocks noChangeAspect="1" noChangeArrowheads="1"/>
              </p:cNvSpPr>
              <p:nvPr/>
            </p:nvSpPr>
            <p:spPr bwMode="auto">
              <a:xfrm>
                <a:off x="4987" y="192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9" name="Oval 375"/>
              <p:cNvSpPr>
                <a:spLocks noChangeAspect="1" noChangeArrowheads="1"/>
              </p:cNvSpPr>
              <p:nvPr/>
            </p:nvSpPr>
            <p:spPr bwMode="auto">
              <a:xfrm rot="-1472264">
                <a:off x="4785"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0" name="Oval 376"/>
              <p:cNvSpPr>
                <a:spLocks noChangeAspect="1" noChangeArrowheads="1"/>
              </p:cNvSpPr>
              <p:nvPr/>
            </p:nvSpPr>
            <p:spPr bwMode="auto">
              <a:xfrm>
                <a:off x="5082" y="18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0121" name="Group 377"/>
              <p:cNvGrpSpPr>
                <a:grpSpLocks noChangeAspect="1"/>
              </p:cNvGrpSpPr>
              <p:nvPr/>
            </p:nvGrpSpPr>
            <p:grpSpPr bwMode="auto">
              <a:xfrm>
                <a:off x="4876" y="1781"/>
                <a:ext cx="293" cy="182"/>
                <a:chOff x="3437" y="2886"/>
                <a:chExt cx="293" cy="182"/>
              </a:xfrm>
            </p:grpSpPr>
            <p:sp>
              <p:nvSpPr>
                <p:cNvPr id="160122" name="Oval 378"/>
                <p:cNvSpPr>
                  <a:spLocks noChangeAspect="1" noChangeArrowheads="1"/>
                </p:cNvSpPr>
                <p:nvPr/>
              </p:nvSpPr>
              <p:spPr bwMode="auto">
                <a:xfrm>
                  <a:off x="3437" y="29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3" name="Oval 379"/>
                <p:cNvSpPr>
                  <a:spLocks noChangeAspect="1" noChangeArrowheads="1"/>
                </p:cNvSpPr>
                <p:nvPr/>
              </p:nvSpPr>
              <p:spPr bwMode="auto">
                <a:xfrm>
                  <a:off x="3535" y="29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4" name="Oval 380"/>
                <p:cNvSpPr>
                  <a:spLocks noChangeAspect="1" noChangeArrowheads="1"/>
                </p:cNvSpPr>
                <p:nvPr/>
              </p:nvSpPr>
              <p:spPr bwMode="auto">
                <a:xfrm>
                  <a:off x="3630" y="288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nvGrpSpPr>
              <p:cNvPr id="160125" name="Group 381"/>
              <p:cNvGrpSpPr>
                <a:grpSpLocks noChangeAspect="1"/>
              </p:cNvGrpSpPr>
              <p:nvPr/>
            </p:nvGrpSpPr>
            <p:grpSpPr bwMode="auto">
              <a:xfrm>
                <a:off x="4894" y="2085"/>
                <a:ext cx="293" cy="182"/>
                <a:chOff x="3437" y="2886"/>
                <a:chExt cx="293" cy="182"/>
              </a:xfrm>
            </p:grpSpPr>
            <p:sp>
              <p:nvSpPr>
                <p:cNvPr id="160126" name="Oval 382"/>
                <p:cNvSpPr>
                  <a:spLocks noChangeAspect="1" noChangeArrowheads="1"/>
                </p:cNvSpPr>
                <p:nvPr/>
              </p:nvSpPr>
              <p:spPr bwMode="auto">
                <a:xfrm>
                  <a:off x="3437" y="29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7" name="Oval 383"/>
                <p:cNvSpPr>
                  <a:spLocks noChangeAspect="1" noChangeArrowheads="1"/>
                </p:cNvSpPr>
                <p:nvPr/>
              </p:nvSpPr>
              <p:spPr bwMode="auto">
                <a:xfrm>
                  <a:off x="3535" y="29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8" name="Oval 384"/>
                <p:cNvSpPr>
                  <a:spLocks noChangeAspect="1" noChangeArrowheads="1"/>
                </p:cNvSpPr>
                <p:nvPr/>
              </p:nvSpPr>
              <p:spPr bwMode="auto">
                <a:xfrm>
                  <a:off x="3630" y="288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129" name="Oval 385"/>
              <p:cNvSpPr>
                <a:spLocks noChangeAspect="1" noChangeArrowheads="1"/>
              </p:cNvSpPr>
              <p:nvPr/>
            </p:nvSpPr>
            <p:spPr bwMode="auto">
              <a:xfrm>
                <a:off x="4894" y="22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0" name="Oval 386"/>
              <p:cNvSpPr>
                <a:spLocks noChangeAspect="1" noChangeArrowheads="1"/>
              </p:cNvSpPr>
              <p:nvPr/>
            </p:nvSpPr>
            <p:spPr bwMode="auto">
              <a:xfrm>
                <a:off x="4992" y="223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1" name="Oval 387"/>
              <p:cNvSpPr>
                <a:spLocks noChangeAspect="1" noChangeArrowheads="1"/>
              </p:cNvSpPr>
              <p:nvPr/>
            </p:nvSpPr>
            <p:spPr bwMode="auto">
              <a:xfrm>
                <a:off x="5087" y="21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2" name="Oval 388"/>
              <p:cNvSpPr>
                <a:spLocks noChangeAspect="1" noChangeArrowheads="1"/>
              </p:cNvSpPr>
              <p:nvPr/>
            </p:nvSpPr>
            <p:spPr bwMode="auto">
              <a:xfrm>
                <a:off x="5375" y="301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3" name="Oval 389"/>
              <p:cNvSpPr>
                <a:spLocks noChangeAspect="1" noChangeArrowheads="1"/>
              </p:cNvSpPr>
              <p:nvPr/>
            </p:nvSpPr>
            <p:spPr bwMode="auto">
              <a:xfrm>
                <a:off x="5420" y="291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4" name="Oval 390"/>
              <p:cNvSpPr>
                <a:spLocks noChangeAspect="1" noChangeArrowheads="1"/>
              </p:cNvSpPr>
              <p:nvPr/>
            </p:nvSpPr>
            <p:spPr bwMode="auto">
              <a:xfrm>
                <a:off x="5275"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5" name="Oval 391"/>
              <p:cNvSpPr>
                <a:spLocks noChangeAspect="1" noChangeArrowheads="1"/>
              </p:cNvSpPr>
              <p:nvPr/>
            </p:nvSpPr>
            <p:spPr bwMode="auto">
              <a:xfrm>
                <a:off x="5071"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6" name="Oval 392"/>
              <p:cNvSpPr>
                <a:spLocks noChangeAspect="1" noChangeArrowheads="1"/>
              </p:cNvSpPr>
              <p:nvPr/>
            </p:nvSpPr>
            <p:spPr bwMode="auto">
              <a:xfrm>
                <a:off x="5012" y="26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7" name="Oval 393"/>
              <p:cNvSpPr>
                <a:spLocks noChangeAspect="1" noChangeArrowheads="1"/>
              </p:cNvSpPr>
              <p:nvPr/>
            </p:nvSpPr>
            <p:spPr bwMode="auto">
              <a:xfrm>
                <a:off x="5057" y="256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8" name="Oval 394"/>
              <p:cNvSpPr>
                <a:spLocks noChangeAspect="1" noChangeArrowheads="1"/>
              </p:cNvSpPr>
              <p:nvPr/>
            </p:nvSpPr>
            <p:spPr bwMode="auto">
              <a:xfrm>
                <a:off x="5066" y="23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9" name="Oval 395"/>
              <p:cNvSpPr>
                <a:spLocks noChangeAspect="1" noChangeArrowheads="1"/>
              </p:cNvSpPr>
              <p:nvPr/>
            </p:nvSpPr>
            <p:spPr bwMode="auto">
              <a:xfrm>
                <a:off x="4973"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0" name="Oval 396"/>
              <p:cNvSpPr>
                <a:spLocks noChangeAspect="1" noChangeArrowheads="1"/>
              </p:cNvSpPr>
              <p:nvPr/>
            </p:nvSpPr>
            <p:spPr bwMode="auto">
              <a:xfrm>
                <a:off x="5220" y="3237"/>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1" name="Oval 397"/>
              <p:cNvSpPr>
                <a:spLocks noChangeAspect="1" noChangeArrowheads="1"/>
              </p:cNvSpPr>
              <p:nvPr/>
            </p:nvSpPr>
            <p:spPr bwMode="auto">
              <a:xfrm>
                <a:off x="4667"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2" name="Oval 398"/>
              <p:cNvSpPr>
                <a:spLocks noChangeAspect="1" noChangeArrowheads="1"/>
              </p:cNvSpPr>
              <p:nvPr/>
            </p:nvSpPr>
            <p:spPr bwMode="auto">
              <a:xfrm>
                <a:off x="4604"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3" name="Oval 399"/>
              <p:cNvSpPr>
                <a:spLocks noChangeAspect="1" noChangeArrowheads="1"/>
              </p:cNvSpPr>
              <p:nvPr/>
            </p:nvSpPr>
            <p:spPr bwMode="auto">
              <a:xfrm>
                <a:off x="4921"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4" name="Oval 400"/>
              <p:cNvSpPr>
                <a:spLocks noChangeAspect="1" noChangeArrowheads="1"/>
              </p:cNvSpPr>
              <p:nvPr/>
            </p:nvSpPr>
            <p:spPr bwMode="auto">
              <a:xfrm>
                <a:off x="4967"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5" name="Oval 401"/>
              <p:cNvSpPr>
                <a:spLocks noChangeAspect="1" noChangeArrowheads="1"/>
              </p:cNvSpPr>
              <p:nvPr/>
            </p:nvSpPr>
            <p:spPr bwMode="auto">
              <a:xfrm>
                <a:off x="5171" y="278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6" name="Oval 402"/>
              <p:cNvSpPr>
                <a:spLocks noChangeAspect="1" noChangeArrowheads="1"/>
              </p:cNvSpPr>
              <p:nvPr/>
            </p:nvSpPr>
            <p:spPr bwMode="auto">
              <a:xfrm>
                <a:off x="5368" y="282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7" name="Oval 403"/>
              <p:cNvSpPr>
                <a:spLocks noChangeAspect="1" noChangeArrowheads="1"/>
              </p:cNvSpPr>
              <p:nvPr/>
            </p:nvSpPr>
            <p:spPr bwMode="auto">
              <a:xfrm>
                <a:off x="5182"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8" name="Oval 404"/>
              <p:cNvSpPr>
                <a:spLocks noChangeAspect="1" noChangeArrowheads="1"/>
              </p:cNvSpPr>
              <p:nvPr/>
            </p:nvSpPr>
            <p:spPr bwMode="auto">
              <a:xfrm>
                <a:off x="5016"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9" name="Oval 405"/>
              <p:cNvSpPr>
                <a:spLocks noChangeAspect="1" noChangeArrowheads="1"/>
              </p:cNvSpPr>
              <p:nvPr/>
            </p:nvSpPr>
            <p:spPr bwMode="auto">
              <a:xfrm>
                <a:off x="5422"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0" name="Oval 406"/>
              <p:cNvSpPr>
                <a:spLocks noChangeAspect="1" noChangeArrowheads="1"/>
              </p:cNvSpPr>
              <p:nvPr/>
            </p:nvSpPr>
            <p:spPr bwMode="auto">
              <a:xfrm>
                <a:off x="5080"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1" name="Oval 407"/>
              <p:cNvSpPr>
                <a:spLocks noChangeAspect="1" noChangeArrowheads="1"/>
              </p:cNvSpPr>
              <p:nvPr/>
            </p:nvSpPr>
            <p:spPr bwMode="auto">
              <a:xfrm>
                <a:off x="4572" y="31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2" name="Oval 408"/>
              <p:cNvSpPr>
                <a:spLocks noChangeAspect="1" noChangeArrowheads="1"/>
              </p:cNvSpPr>
              <p:nvPr/>
            </p:nvSpPr>
            <p:spPr bwMode="auto">
              <a:xfrm>
                <a:off x="4513" y="31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3" name="Oval 409"/>
              <p:cNvSpPr>
                <a:spLocks noChangeAspect="1" noChangeArrowheads="1"/>
              </p:cNvSpPr>
              <p:nvPr/>
            </p:nvSpPr>
            <p:spPr bwMode="auto">
              <a:xfrm>
                <a:off x="5118"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4" name="Oval 410"/>
              <p:cNvSpPr>
                <a:spLocks noChangeAspect="1" noChangeArrowheads="1"/>
              </p:cNvSpPr>
              <p:nvPr/>
            </p:nvSpPr>
            <p:spPr bwMode="auto">
              <a:xfrm>
                <a:off x="4876"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5" name="Oval 411"/>
              <p:cNvSpPr>
                <a:spLocks noChangeAspect="1" noChangeArrowheads="1"/>
              </p:cNvSpPr>
              <p:nvPr/>
            </p:nvSpPr>
            <p:spPr bwMode="auto">
              <a:xfrm>
                <a:off x="4772" y="305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6" name="Oval 412"/>
              <p:cNvSpPr>
                <a:spLocks noChangeAspect="1" noChangeArrowheads="1"/>
              </p:cNvSpPr>
              <p:nvPr/>
            </p:nvSpPr>
            <p:spPr bwMode="auto">
              <a:xfrm>
                <a:off x="5284"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7" name="Oval 413"/>
              <p:cNvSpPr>
                <a:spLocks noChangeAspect="1" noChangeArrowheads="1"/>
              </p:cNvSpPr>
              <p:nvPr/>
            </p:nvSpPr>
            <p:spPr bwMode="auto">
              <a:xfrm>
                <a:off x="4810"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8" name="Oval 414"/>
              <p:cNvSpPr>
                <a:spLocks noChangeAspect="1" noChangeArrowheads="1"/>
              </p:cNvSpPr>
              <p:nvPr/>
            </p:nvSpPr>
            <p:spPr bwMode="auto">
              <a:xfrm>
                <a:off x="5375" y="337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9" name="Oval 415"/>
              <p:cNvSpPr>
                <a:spLocks noChangeAspect="1" noChangeArrowheads="1"/>
              </p:cNvSpPr>
              <p:nvPr/>
            </p:nvSpPr>
            <p:spPr bwMode="auto">
              <a:xfrm>
                <a:off x="4980"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0" name="Oval 416"/>
              <p:cNvSpPr>
                <a:spLocks noChangeAspect="1" noChangeArrowheads="1"/>
              </p:cNvSpPr>
              <p:nvPr/>
            </p:nvSpPr>
            <p:spPr bwMode="auto">
              <a:xfrm>
                <a:off x="4914"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1" name="Oval 417"/>
              <p:cNvSpPr>
                <a:spLocks noChangeAspect="1" noChangeArrowheads="1"/>
              </p:cNvSpPr>
              <p:nvPr/>
            </p:nvSpPr>
            <p:spPr bwMode="auto">
              <a:xfrm>
                <a:off x="5465" y="33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2" name="Oval 418"/>
              <p:cNvSpPr>
                <a:spLocks noChangeAspect="1" noChangeArrowheads="1"/>
              </p:cNvSpPr>
              <p:nvPr/>
            </p:nvSpPr>
            <p:spPr bwMode="auto">
              <a:xfrm>
                <a:off x="5284" y="341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3" name="Oval 419"/>
              <p:cNvSpPr>
                <a:spLocks noChangeAspect="1" noChangeArrowheads="1"/>
              </p:cNvSpPr>
              <p:nvPr/>
            </p:nvSpPr>
            <p:spPr bwMode="auto">
              <a:xfrm>
                <a:off x="4894"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4" name="Oval 420"/>
              <p:cNvSpPr>
                <a:spLocks noChangeAspect="1" noChangeArrowheads="1"/>
              </p:cNvSpPr>
              <p:nvPr/>
            </p:nvSpPr>
            <p:spPr bwMode="auto">
              <a:xfrm>
                <a:off x="5322"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5" name="Oval 421"/>
              <p:cNvSpPr>
                <a:spLocks noChangeAspect="1" noChangeArrowheads="1"/>
              </p:cNvSpPr>
              <p:nvPr/>
            </p:nvSpPr>
            <p:spPr bwMode="auto">
              <a:xfrm>
                <a:off x="4708"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6" name="Oval 422"/>
              <p:cNvSpPr>
                <a:spLocks noChangeAspect="1" noChangeArrowheads="1"/>
              </p:cNvSpPr>
              <p:nvPr/>
            </p:nvSpPr>
            <p:spPr bwMode="auto">
              <a:xfrm>
                <a:off x="4998"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7" name="Oval 423"/>
              <p:cNvSpPr>
                <a:spLocks noChangeAspect="1" noChangeArrowheads="1"/>
              </p:cNvSpPr>
              <p:nvPr/>
            </p:nvSpPr>
            <p:spPr bwMode="auto">
              <a:xfrm>
                <a:off x="5193" y="34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8" name="Oval 424"/>
              <p:cNvSpPr>
                <a:spLocks noChangeAspect="1" noChangeArrowheads="1"/>
              </p:cNvSpPr>
              <p:nvPr/>
            </p:nvSpPr>
            <p:spPr bwMode="auto">
              <a:xfrm>
                <a:off x="5103"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169" name="Text Box 425"/>
            <p:cNvSpPr txBox="1">
              <a:spLocks noChangeAspect="1" noChangeArrowheads="1"/>
            </p:cNvSpPr>
            <p:nvPr/>
          </p:nvSpPr>
          <p:spPr bwMode="auto">
            <a:xfrm>
              <a:off x="4103" y="3522"/>
              <a:ext cx="428"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sz="1600" b="1" dirty="0">
                  <a:latin typeface="Verdana" panose="020B0604030504040204" pitchFamily="34" charset="0"/>
                  <a:ea typeface="Verdana" panose="020B0604030504040204" pitchFamily="34" charset="0"/>
                  <a:cs typeface="Verdana" panose="020B0604030504040204" pitchFamily="34" charset="0"/>
                </a:rPr>
                <a:t>NH</a:t>
              </a:r>
              <a:r>
                <a:rPr lang="en-GB" altLang="en-US" sz="1600" b="1" baseline="-25000" dirty="0">
                  <a:latin typeface="Verdana" panose="020B0604030504040204" pitchFamily="34" charset="0"/>
                  <a:ea typeface="Verdana" panose="020B0604030504040204" pitchFamily="34" charset="0"/>
                  <a:cs typeface="Verdana" panose="020B0604030504040204" pitchFamily="34" charset="0"/>
                </a:rPr>
                <a:t>2</a:t>
              </a:r>
            </a:p>
          </p:txBody>
        </p:sp>
        <p:sp>
          <p:nvSpPr>
            <p:cNvPr id="160170" name="Line 426"/>
            <p:cNvSpPr>
              <a:spLocks noChangeAspect="1" noChangeShapeType="1"/>
            </p:cNvSpPr>
            <p:nvPr/>
          </p:nvSpPr>
          <p:spPr bwMode="auto">
            <a:xfrm flipH="1">
              <a:off x="4337" y="846"/>
              <a:ext cx="20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60171" name="Text Box 427"/>
            <p:cNvSpPr txBox="1">
              <a:spLocks noChangeAspect="1" noChangeArrowheads="1"/>
            </p:cNvSpPr>
            <p:nvPr/>
          </p:nvSpPr>
          <p:spPr bwMode="auto">
            <a:xfrm>
              <a:off x="4543" y="726"/>
              <a:ext cx="91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N-glycan</a:t>
              </a:r>
            </a:p>
          </p:txBody>
        </p:sp>
        <p:sp>
          <p:nvSpPr>
            <p:cNvPr id="160172" name="Text Box 428"/>
            <p:cNvSpPr txBox="1">
              <a:spLocks noChangeAspect="1" noChangeArrowheads="1"/>
            </p:cNvSpPr>
            <p:nvPr/>
          </p:nvSpPr>
          <p:spPr bwMode="auto">
            <a:xfrm>
              <a:off x="4368" y="3368"/>
              <a:ext cx="583"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sz="1600" b="1" dirty="0">
                  <a:latin typeface="Verdana" panose="020B0604030504040204" pitchFamily="34" charset="0"/>
                  <a:ea typeface="Verdana" panose="020B0604030504040204" pitchFamily="34" charset="0"/>
                  <a:cs typeface="Verdana" panose="020B0604030504040204" pitchFamily="34" charset="0"/>
                </a:rPr>
                <a:t>COOH</a:t>
              </a:r>
            </a:p>
          </p:txBody>
        </p:sp>
        <p:sp>
          <p:nvSpPr>
            <p:cNvPr id="160173" name="Oval 429"/>
            <p:cNvSpPr>
              <a:spLocks noChangeAspect="1" noChangeArrowheads="1"/>
            </p:cNvSpPr>
            <p:nvPr/>
          </p:nvSpPr>
          <p:spPr bwMode="auto">
            <a:xfrm>
              <a:off x="2069" y="3032"/>
              <a:ext cx="91" cy="84"/>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74" name="Text Box 430"/>
            <p:cNvSpPr txBox="1">
              <a:spLocks noChangeAspect="1" noChangeArrowheads="1"/>
            </p:cNvSpPr>
            <p:nvPr/>
          </p:nvSpPr>
          <p:spPr bwMode="auto">
            <a:xfrm>
              <a:off x="2407" y="2884"/>
              <a:ext cx="1067"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baseline="30000" dirty="0">
                  <a:latin typeface="Verdana" panose="020B0604030504040204" pitchFamily="34" charset="0"/>
                  <a:ea typeface="Verdana" panose="020B0604030504040204" pitchFamily="34" charset="0"/>
                  <a:cs typeface="Verdana" panose="020B0604030504040204" pitchFamily="34" charset="0"/>
                </a:rPr>
                <a:t> </a:t>
              </a:r>
              <a:r>
                <a:rPr lang="en-GB" altLang="en-US" b="1" dirty="0">
                  <a:latin typeface="Verdana" panose="020B0604030504040204" pitchFamily="34" charset="0"/>
                  <a:ea typeface="Verdana" panose="020B0604030504040204" pitchFamily="34" charset="0"/>
                  <a:cs typeface="Verdana" panose="020B0604030504040204" pitchFamily="34" charset="0"/>
                </a:rPr>
                <a:t>(weak)</a:t>
              </a:r>
              <a:endParaRPr lang="en-GB" altLang="en-US" b="1" baseline="30000" dirty="0">
                <a:latin typeface="Verdana" panose="020B0604030504040204" pitchFamily="34" charset="0"/>
                <a:ea typeface="Verdana" panose="020B0604030504040204" pitchFamily="34" charset="0"/>
                <a:cs typeface="Verdana" panose="020B0604030504040204" pitchFamily="34" charset="0"/>
              </a:endParaRPr>
            </a:p>
            <a:p>
              <a:pPr algn="ctr"/>
              <a:r>
                <a:rPr lang="en-GB" altLang="en-US" b="1" dirty="0">
                  <a:latin typeface="Verdana" panose="020B0604030504040204" pitchFamily="34" charset="0"/>
                  <a:ea typeface="Verdana" panose="020B0604030504040204" pitchFamily="34" charset="0"/>
                  <a:cs typeface="Verdana" panose="020B0604030504040204" pitchFamily="34" charset="0"/>
                </a:rPr>
                <a:t>Asp 280</a:t>
              </a:r>
            </a:p>
          </p:txBody>
        </p:sp>
      </p:grpSp>
      <p:sp>
        <p:nvSpPr>
          <p:cNvPr id="160175" name="Text Box 431"/>
          <p:cNvSpPr txBox="1">
            <a:spLocks noChangeAspect="1" noChangeArrowheads="1"/>
          </p:cNvSpPr>
          <p:nvPr/>
        </p:nvSpPr>
        <p:spPr bwMode="auto">
          <a:xfrm>
            <a:off x="-27223" y="20862"/>
            <a:ext cx="473078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Based on a diagram from Wester </a:t>
            </a:r>
            <a:r>
              <a:rPr lang="en-GB" altLang="en-US" sz="1600" b="1" i="1" dirty="0">
                <a:latin typeface="Verdana" panose="020B0604030504040204" pitchFamily="34" charset="0"/>
                <a:ea typeface="Verdana" panose="020B0604030504040204" pitchFamily="34" charset="0"/>
                <a:cs typeface="Verdana" panose="020B0604030504040204" pitchFamily="34" charset="0"/>
              </a:rPr>
              <a:t>et al</a:t>
            </a:r>
            <a:r>
              <a:rPr lang="en-GB" altLang="en-US" sz="1600" b="1" baseline="30000" dirty="0">
                <a:latin typeface="Verdana" panose="020B0604030504040204" pitchFamily="34" charset="0"/>
                <a:ea typeface="Verdana" panose="020B0604030504040204" pitchFamily="34" charset="0"/>
                <a:cs typeface="Verdana" panose="020B0604030504040204" pitchFamily="34" charset="0"/>
              </a:rPr>
              <a:t>9</a:t>
            </a:r>
            <a:r>
              <a:rPr lang="en-GB" altLang="en-US" sz="1600" b="1" dirty="0">
                <a:latin typeface="Verdana" panose="020B0604030504040204" pitchFamily="34" charset="0"/>
                <a:ea typeface="Verdana" panose="020B0604030504040204" pitchFamily="34" charset="0"/>
                <a:cs typeface="Verdana" panose="020B0604030504040204" pitchFamily="34" charset="0"/>
              </a:rPr>
              <a:t>.</a:t>
            </a:r>
          </a:p>
        </p:txBody>
      </p:sp>
      <p:sp>
        <p:nvSpPr>
          <p:cNvPr id="160176" name="Line 432"/>
          <p:cNvSpPr>
            <a:spLocks noChangeAspect="1" noChangeShapeType="1"/>
          </p:cNvSpPr>
          <p:nvPr/>
        </p:nvSpPr>
        <p:spPr bwMode="auto">
          <a:xfrm flipH="1">
            <a:off x="4833943" y="4316170"/>
            <a:ext cx="2222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nvGrpSpPr>
          <p:cNvPr id="433" name="Group 432"/>
          <p:cNvGrpSpPr/>
          <p:nvPr/>
        </p:nvGrpSpPr>
        <p:grpSpPr>
          <a:xfrm>
            <a:off x="0" y="5607698"/>
            <a:ext cx="12192000" cy="1250302"/>
            <a:chOff x="0" y="5607698"/>
            <a:chExt cx="12192000" cy="1250302"/>
          </a:xfrm>
        </p:grpSpPr>
        <p:sp>
          <p:nvSpPr>
            <p:cNvPr id="434" name="Rectangle 43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435" name="Oval 43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36" name="Group 7"/>
            <p:cNvGrpSpPr>
              <a:grpSpLocks noChangeAspect="1"/>
            </p:cNvGrpSpPr>
            <p:nvPr/>
          </p:nvGrpSpPr>
          <p:grpSpPr bwMode="auto">
            <a:xfrm>
              <a:off x="1446003" y="6071153"/>
              <a:ext cx="463617" cy="516607"/>
              <a:chOff x="2839" y="1944"/>
              <a:chExt cx="596" cy="664"/>
            </a:xfrm>
          </p:grpSpPr>
          <p:sp>
            <p:nvSpPr>
              <p:cNvPr id="70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1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20" name="AutoShape 20"/>
              <p:cNvCxnSpPr>
                <a:cxnSpLocks noChangeAspect="1" noChangeShapeType="1"/>
                <a:stCxn id="719" idx="3"/>
                <a:endCxn id="71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1" name="AutoShape 21"/>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2" name="AutoShape 22"/>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3" name="AutoShape 23"/>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4" name="AutoShape 24"/>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5" name="AutoShape 25"/>
              <p:cNvCxnSpPr>
                <a:cxnSpLocks noChangeAspect="1" noChangeShapeType="1"/>
                <a:stCxn id="713" idx="3"/>
                <a:endCxn id="71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6" name="AutoShape 26"/>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 name="AutoShape 27"/>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8" name="AutoShape 28"/>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1" name="AutoShape 31"/>
              <p:cNvCxnSpPr>
                <a:cxnSpLocks noChangeAspect="1" noChangeShapeType="1"/>
                <a:stCxn id="713" idx="1"/>
                <a:endCxn id="71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37" name="Group 397"/>
            <p:cNvGrpSpPr>
              <a:grpSpLocks noChangeAspect="1"/>
            </p:cNvGrpSpPr>
            <p:nvPr/>
          </p:nvGrpSpPr>
          <p:grpSpPr bwMode="auto">
            <a:xfrm>
              <a:off x="1982621" y="5735053"/>
              <a:ext cx="1024036" cy="1019723"/>
              <a:chOff x="3600" y="1632"/>
              <a:chExt cx="1594" cy="1587"/>
            </a:xfrm>
          </p:grpSpPr>
          <p:sp>
            <p:nvSpPr>
              <p:cNvPr id="43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4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55" name="AutoShape 143"/>
              <p:cNvCxnSpPr>
                <a:cxnSpLocks noChangeAspect="1" noChangeShapeType="1"/>
                <a:stCxn id="462" idx="0"/>
                <a:endCxn id="45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5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64" name="AutoShape 152"/>
              <p:cNvCxnSpPr>
                <a:cxnSpLocks noChangeAspect="1" noChangeShapeType="1"/>
                <a:stCxn id="463" idx="3"/>
                <a:endCxn id="46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5" name="AutoShape 153"/>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 name="AutoShape 154"/>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7" name="AutoShape 155"/>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8" name="AutoShape 156"/>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9" name="AutoShape 157"/>
              <p:cNvCxnSpPr>
                <a:cxnSpLocks noChangeAspect="1" noChangeShapeType="1"/>
                <a:stCxn id="457" idx="3"/>
                <a:endCxn id="45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0" name="AutoShape 158"/>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1" name="AutoShape 159"/>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2" name="AutoShape 160"/>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5" name="AutoShape 163"/>
              <p:cNvCxnSpPr>
                <a:cxnSpLocks noChangeAspect="1" noChangeShapeType="1"/>
                <a:stCxn id="457" idx="1"/>
                <a:endCxn id="45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503" name="AutoShape 191"/>
              <p:cNvCxnSpPr>
                <a:cxnSpLocks noChangeAspect="1" noChangeShapeType="1"/>
                <a:stCxn id="512" idx="0"/>
                <a:endCxn id="50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0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14" name="AutoShape 202"/>
              <p:cNvCxnSpPr>
                <a:cxnSpLocks noChangeAspect="1" noChangeShapeType="1"/>
                <a:stCxn id="513" idx="3"/>
                <a:endCxn id="51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5" name="AutoShape 203"/>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6" name="AutoShape 204"/>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7" name="AutoShape 205"/>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8" name="AutoShape 206"/>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9" name="AutoShape 207"/>
              <p:cNvCxnSpPr>
                <a:cxnSpLocks noChangeAspect="1" noChangeShapeType="1"/>
                <a:stCxn id="506" idx="3"/>
                <a:endCxn id="50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0" name="AutoShape 208"/>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1" name="AutoShape 209"/>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2" name="AutoShape 210"/>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5" name="AutoShape 213"/>
              <p:cNvCxnSpPr>
                <a:cxnSpLocks noChangeAspect="1" noChangeShapeType="1"/>
                <a:stCxn id="506" idx="1"/>
                <a:endCxn id="50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53" name="AutoShape 241"/>
              <p:cNvCxnSpPr>
                <a:cxnSpLocks noChangeAspect="1" noChangeShapeType="1"/>
                <a:stCxn id="562" idx="0"/>
                <a:endCxn id="55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5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64" name="AutoShape 252"/>
              <p:cNvCxnSpPr>
                <a:cxnSpLocks noChangeAspect="1" noChangeShapeType="1"/>
                <a:stCxn id="563" idx="3"/>
                <a:endCxn id="56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253"/>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254"/>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255"/>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8" name="AutoShape 256"/>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9" name="AutoShape 257"/>
              <p:cNvCxnSpPr>
                <a:cxnSpLocks noChangeAspect="1" noChangeShapeType="1"/>
                <a:stCxn id="556" idx="3"/>
                <a:endCxn id="55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0" name="AutoShape 258"/>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1" name="AutoShape 259"/>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2" name="AutoShape 260"/>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5" name="AutoShape 263"/>
              <p:cNvCxnSpPr>
                <a:cxnSpLocks noChangeAspect="1" noChangeShapeType="1"/>
                <a:stCxn id="556" idx="1"/>
                <a:endCxn id="55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603" name="AutoShape 291"/>
              <p:cNvCxnSpPr>
                <a:cxnSpLocks noChangeAspect="1" noChangeShapeType="1"/>
                <a:stCxn id="612" idx="0"/>
                <a:endCxn id="60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0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14" name="AutoShape 302"/>
              <p:cNvCxnSpPr>
                <a:cxnSpLocks noChangeAspect="1" noChangeShapeType="1"/>
                <a:stCxn id="613" idx="3"/>
                <a:endCxn id="61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5" name="AutoShape 303"/>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6" name="AutoShape 304"/>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7" name="AutoShape 305"/>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8" name="AutoShape 306"/>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9" name="AutoShape 307"/>
              <p:cNvCxnSpPr>
                <a:cxnSpLocks noChangeAspect="1" noChangeShapeType="1"/>
                <a:stCxn id="606" idx="3"/>
                <a:endCxn id="60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0" name="AutoShape 308"/>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1" name="AutoShape 309"/>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2" name="AutoShape 310"/>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5" name="AutoShape 313"/>
              <p:cNvCxnSpPr>
                <a:cxnSpLocks noChangeAspect="1" noChangeShapeType="1"/>
                <a:stCxn id="606" idx="1"/>
                <a:endCxn id="60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2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53" name="AutoShape 341"/>
              <p:cNvCxnSpPr>
                <a:cxnSpLocks noChangeAspect="1" noChangeShapeType="1"/>
                <a:stCxn id="662" idx="0"/>
                <a:endCxn id="65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5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64" name="AutoShape 352"/>
              <p:cNvCxnSpPr>
                <a:cxnSpLocks noChangeAspect="1" noChangeShapeType="1"/>
                <a:stCxn id="663" idx="3"/>
                <a:endCxn id="66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5" name="AutoShape 353"/>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6" name="AutoShape 354"/>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7" name="AutoShape 355"/>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8" name="AutoShape 356"/>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9" name="AutoShape 357"/>
              <p:cNvCxnSpPr>
                <a:cxnSpLocks noChangeAspect="1" noChangeShapeType="1"/>
                <a:stCxn id="656" idx="3"/>
                <a:endCxn id="65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0" name="AutoShape 358"/>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1" name="AutoShape 359"/>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2" name="AutoShape 360"/>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5" name="AutoShape 363"/>
              <p:cNvCxnSpPr>
                <a:cxnSpLocks noChangeAspect="1" noChangeShapeType="1"/>
                <a:stCxn id="656" idx="1"/>
                <a:endCxn id="65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70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70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
        <p:nvSpPr>
          <p:cNvPr id="746" name="Oval 433"/>
          <p:cNvSpPr>
            <a:spLocks noChangeAspect="1" noChangeArrowheads="1"/>
          </p:cNvSpPr>
          <p:nvPr/>
        </p:nvSpPr>
        <p:spPr bwMode="auto">
          <a:xfrm>
            <a:off x="4474271" y="1286523"/>
            <a:ext cx="133350" cy="1444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48" name="Line 432"/>
          <p:cNvSpPr>
            <a:spLocks noChangeAspect="1" noChangeShapeType="1"/>
          </p:cNvSpPr>
          <p:nvPr/>
        </p:nvSpPr>
        <p:spPr bwMode="auto">
          <a:xfrm flipH="1">
            <a:off x="4660208" y="1370058"/>
            <a:ext cx="2222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749" name="Text Box 435"/>
          <p:cNvSpPr txBox="1">
            <a:spLocks noChangeArrowheads="1"/>
          </p:cNvSpPr>
          <p:nvPr/>
        </p:nvSpPr>
        <p:spPr bwMode="auto">
          <a:xfrm>
            <a:off x="4920753" y="1081401"/>
            <a:ext cx="2892425"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Trp171Arg (associated </a:t>
            </a:r>
          </a:p>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with a weak </a:t>
            </a:r>
            <a:r>
              <a:rPr lang="en-GB" altLang="en-US" sz="1600" b="1" dirty="0" err="1">
                <a:latin typeface="Verdana" panose="020B0604030504040204" pitchFamily="34" charset="0"/>
                <a:ea typeface="Verdana" panose="020B0604030504040204" pitchFamily="34" charset="0"/>
                <a:cs typeface="Verdana" panose="020B0604030504040204" pitchFamily="34" charset="0"/>
              </a:rPr>
              <a:t>Jk</a:t>
            </a:r>
            <a:r>
              <a:rPr lang="en-GB" altLang="en-US" sz="1600"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sz="1600" b="1" dirty="0">
                <a:latin typeface="Verdana" panose="020B0604030504040204" pitchFamily="34" charset="0"/>
                <a:ea typeface="Verdana" panose="020B0604030504040204" pitchFamily="34" charset="0"/>
                <a:cs typeface="Verdana" panose="020B0604030504040204" pitchFamily="34" charset="0"/>
              </a:rPr>
              <a:t>)</a:t>
            </a:r>
            <a:r>
              <a:rPr lang="en-GB" altLang="en-US" sz="1600" b="1" baseline="30000" dirty="0">
                <a:latin typeface="Verdana" panose="020B0604030504040204" pitchFamily="34" charset="0"/>
                <a:ea typeface="Verdana" panose="020B0604030504040204" pitchFamily="34" charset="0"/>
                <a:cs typeface="Verdana" panose="020B0604030504040204" pitchFamily="34" charset="0"/>
              </a:rPr>
              <a:t>10</a:t>
            </a:r>
            <a:r>
              <a:rPr lang="en-GB" altLang="en-US" sz="1600" b="1" dirty="0">
                <a:latin typeface="Verdana" panose="020B0604030504040204" pitchFamily="34" charset="0"/>
                <a:ea typeface="Verdana" panose="020B0604030504040204" pitchFamily="34" charset="0"/>
                <a:cs typeface="Verdana" panose="020B0604030504040204" pitchFamily="34" charset="0"/>
              </a:rPr>
              <a:t>.</a:t>
            </a:r>
          </a:p>
        </p:txBody>
      </p:sp>
    </p:spTree>
    <p:extLst>
      <p:ext uri="{BB962C8B-B14F-4D97-AF65-F5344CB8AC3E}">
        <p14:creationId xmlns:p14="http://schemas.microsoft.com/office/powerpoint/2010/main" val="421975673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nvGrpSpPr>
        <p:grpSpPr bwMode="auto">
          <a:xfrm>
            <a:off x="2469356" y="589845"/>
            <a:ext cx="7253287" cy="4776788"/>
            <a:chOff x="625" y="726"/>
            <a:chExt cx="4949" cy="3009"/>
          </a:xfrm>
        </p:grpSpPr>
        <p:sp>
          <p:nvSpPr>
            <p:cNvPr id="159747" name="Rectangle 3"/>
            <p:cNvSpPr>
              <a:spLocks noChangeAspect="1" noChangeArrowheads="1"/>
            </p:cNvSpPr>
            <p:nvPr/>
          </p:nvSpPr>
          <p:spPr bwMode="auto">
            <a:xfrm>
              <a:off x="625" y="2032"/>
              <a:ext cx="4949" cy="533"/>
            </a:xfrm>
            <a:prstGeom prst="rect">
              <a:avLst/>
            </a:prstGeom>
            <a:pattFill prst="pct30">
              <a:fgClr>
                <a:srgbClr val="FF0000"/>
              </a:fgClr>
              <a:bgClr>
                <a:schemeClr val="bg1"/>
              </a:bgClr>
            </a:pattFill>
            <a:ln w="9525">
              <a:pattFill prst="pct20">
                <a:fgClr>
                  <a:srgbClr val="FF0000"/>
                </a:fgClr>
                <a:bgClr>
                  <a:srgbClr val="FFFFFF"/>
                </a:bgClr>
              </a:patt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59748" name="Group 4"/>
            <p:cNvGrpSpPr>
              <a:grpSpLocks noChangeAspect="1"/>
            </p:cNvGrpSpPr>
            <p:nvPr/>
          </p:nvGrpSpPr>
          <p:grpSpPr bwMode="auto">
            <a:xfrm>
              <a:off x="750" y="786"/>
              <a:ext cx="4790" cy="2891"/>
              <a:chOff x="295" y="346"/>
              <a:chExt cx="5270" cy="3445"/>
            </a:xfrm>
          </p:grpSpPr>
          <p:sp>
            <p:nvSpPr>
              <p:cNvPr id="159749" name="Oval 5"/>
              <p:cNvSpPr>
                <a:spLocks noChangeAspect="1" noChangeArrowheads="1"/>
              </p:cNvSpPr>
              <p:nvPr/>
            </p:nvSpPr>
            <p:spPr bwMode="auto">
              <a:xfrm>
                <a:off x="888" y="228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0" name="Oval 6"/>
              <p:cNvSpPr>
                <a:spLocks noChangeAspect="1" noChangeArrowheads="1"/>
              </p:cNvSpPr>
              <p:nvPr/>
            </p:nvSpPr>
            <p:spPr bwMode="auto">
              <a:xfrm>
                <a:off x="918" y="18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1" name="Oval 7"/>
              <p:cNvSpPr>
                <a:spLocks noChangeAspect="1" noChangeArrowheads="1"/>
              </p:cNvSpPr>
              <p:nvPr/>
            </p:nvSpPr>
            <p:spPr bwMode="auto">
              <a:xfrm rot="-1110405">
                <a:off x="38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2" name="Oval 8"/>
              <p:cNvSpPr>
                <a:spLocks noChangeAspect="1" noChangeArrowheads="1"/>
              </p:cNvSpPr>
              <p:nvPr/>
            </p:nvSpPr>
            <p:spPr bwMode="auto">
              <a:xfrm rot="-1257347">
                <a:off x="482" y="22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3" name="Oval 9"/>
              <p:cNvSpPr>
                <a:spLocks noChangeAspect="1" noChangeArrowheads="1"/>
              </p:cNvSpPr>
              <p:nvPr/>
            </p:nvSpPr>
            <p:spPr bwMode="auto">
              <a:xfrm rot="-585453">
                <a:off x="578" y="220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4" name="Oval 10"/>
              <p:cNvSpPr>
                <a:spLocks noChangeAspect="1" noChangeArrowheads="1"/>
              </p:cNvSpPr>
              <p:nvPr/>
            </p:nvSpPr>
            <p:spPr bwMode="auto">
              <a:xfrm>
                <a:off x="398"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5" name="Oval 11"/>
              <p:cNvSpPr>
                <a:spLocks noChangeAspect="1" noChangeArrowheads="1"/>
              </p:cNvSpPr>
              <p:nvPr/>
            </p:nvSpPr>
            <p:spPr bwMode="auto">
              <a:xfrm>
                <a:off x="496"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6" name="Oval 12"/>
              <p:cNvSpPr>
                <a:spLocks noChangeAspect="1" noChangeArrowheads="1"/>
              </p:cNvSpPr>
              <p:nvPr/>
            </p:nvSpPr>
            <p:spPr bwMode="auto">
              <a:xfrm rot="-1472264">
                <a:off x="675" y="21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7" name="Oval 13"/>
              <p:cNvSpPr>
                <a:spLocks noChangeAspect="1" noChangeArrowheads="1"/>
              </p:cNvSpPr>
              <p:nvPr/>
            </p:nvSpPr>
            <p:spPr bwMode="auto">
              <a:xfrm>
                <a:off x="591" y="210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8" name="Oval 14"/>
              <p:cNvSpPr>
                <a:spLocks noChangeAspect="1" noChangeArrowheads="1"/>
              </p:cNvSpPr>
              <p:nvPr/>
            </p:nvSpPr>
            <p:spPr bwMode="auto">
              <a:xfrm>
                <a:off x="414" y="16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59" name="Oval 15"/>
              <p:cNvSpPr>
                <a:spLocks noChangeAspect="1" noChangeArrowheads="1"/>
              </p:cNvSpPr>
              <p:nvPr/>
            </p:nvSpPr>
            <p:spPr bwMode="auto">
              <a:xfrm>
                <a:off x="512" y="163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0" name="Oval 16"/>
              <p:cNvSpPr>
                <a:spLocks noChangeAspect="1" noChangeArrowheads="1"/>
              </p:cNvSpPr>
              <p:nvPr/>
            </p:nvSpPr>
            <p:spPr bwMode="auto">
              <a:xfrm rot="-1110405">
                <a:off x="385" y="20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1" name="Oval 17"/>
              <p:cNvSpPr>
                <a:spLocks noChangeAspect="1" noChangeArrowheads="1"/>
              </p:cNvSpPr>
              <p:nvPr/>
            </p:nvSpPr>
            <p:spPr bwMode="auto">
              <a:xfrm rot="-1257347">
                <a:off x="482" y="20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2" name="Oval 18"/>
              <p:cNvSpPr>
                <a:spLocks noChangeAspect="1" noChangeArrowheads="1"/>
              </p:cNvSpPr>
              <p:nvPr/>
            </p:nvSpPr>
            <p:spPr bwMode="auto">
              <a:xfrm rot="-585453">
                <a:off x="578" y="20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3" name="Oval 19"/>
              <p:cNvSpPr>
                <a:spLocks noChangeAspect="1" noChangeArrowheads="1"/>
              </p:cNvSpPr>
              <p:nvPr/>
            </p:nvSpPr>
            <p:spPr bwMode="auto">
              <a:xfrm>
                <a:off x="398" y="19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4" name="Oval 20"/>
              <p:cNvSpPr>
                <a:spLocks noChangeAspect="1" noChangeArrowheads="1"/>
              </p:cNvSpPr>
              <p:nvPr/>
            </p:nvSpPr>
            <p:spPr bwMode="auto">
              <a:xfrm>
                <a:off x="496" y="19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5" name="Oval 21"/>
              <p:cNvSpPr>
                <a:spLocks noChangeAspect="1" noChangeArrowheads="1"/>
              </p:cNvSpPr>
              <p:nvPr/>
            </p:nvSpPr>
            <p:spPr bwMode="auto">
              <a:xfrm rot="-1472264">
                <a:off x="675" y="196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6" name="Oval 22"/>
              <p:cNvSpPr>
                <a:spLocks noChangeAspect="1" noChangeArrowheads="1"/>
              </p:cNvSpPr>
              <p:nvPr/>
            </p:nvSpPr>
            <p:spPr bwMode="auto">
              <a:xfrm>
                <a:off x="591"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7" name="Oval 23"/>
              <p:cNvSpPr>
                <a:spLocks noChangeAspect="1" noChangeArrowheads="1"/>
              </p:cNvSpPr>
              <p:nvPr/>
            </p:nvSpPr>
            <p:spPr bwMode="auto">
              <a:xfrm rot="-1110405">
                <a:off x="385" y="187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8" name="Oval 24"/>
              <p:cNvSpPr>
                <a:spLocks noChangeAspect="1" noChangeArrowheads="1"/>
              </p:cNvSpPr>
              <p:nvPr/>
            </p:nvSpPr>
            <p:spPr bwMode="auto">
              <a:xfrm rot="-1257347">
                <a:off x="482" y="18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69" name="Oval 25"/>
              <p:cNvSpPr>
                <a:spLocks noChangeAspect="1" noChangeArrowheads="1"/>
              </p:cNvSpPr>
              <p:nvPr/>
            </p:nvSpPr>
            <p:spPr bwMode="auto">
              <a:xfrm rot="-585453">
                <a:off x="578" y="18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0" name="Oval 26"/>
              <p:cNvSpPr>
                <a:spLocks noChangeAspect="1" noChangeArrowheads="1"/>
              </p:cNvSpPr>
              <p:nvPr/>
            </p:nvSpPr>
            <p:spPr bwMode="auto">
              <a:xfrm>
                <a:off x="398" y="17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1" name="Oval 27"/>
              <p:cNvSpPr>
                <a:spLocks noChangeAspect="1" noChangeArrowheads="1"/>
              </p:cNvSpPr>
              <p:nvPr/>
            </p:nvSpPr>
            <p:spPr bwMode="auto">
              <a:xfrm>
                <a:off x="496" y="17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2" name="Oval 28"/>
              <p:cNvSpPr>
                <a:spLocks noChangeAspect="1" noChangeArrowheads="1"/>
              </p:cNvSpPr>
              <p:nvPr/>
            </p:nvSpPr>
            <p:spPr bwMode="auto">
              <a:xfrm rot="-1472264">
                <a:off x="675" y="17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3" name="Oval 29"/>
              <p:cNvSpPr>
                <a:spLocks noChangeAspect="1" noChangeArrowheads="1"/>
              </p:cNvSpPr>
              <p:nvPr/>
            </p:nvSpPr>
            <p:spPr bwMode="auto">
              <a:xfrm>
                <a:off x="591" y="169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4" name="Line 30"/>
              <p:cNvSpPr>
                <a:spLocks noChangeAspect="1" noChangeShapeType="1"/>
              </p:cNvSpPr>
              <p:nvPr/>
            </p:nvSpPr>
            <p:spPr bwMode="auto">
              <a:xfrm>
                <a:off x="782" y="2389"/>
                <a:ext cx="0" cy="136"/>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9775" name="Line 31"/>
              <p:cNvSpPr>
                <a:spLocks noChangeAspect="1" noChangeShapeType="1"/>
              </p:cNvSpPr>
              <p:nvPr/>
            </p:nvSpPr>
            <p:spPr bwMode="auto">
              <a:xfrm>
                <a:off x="385" y="2389"/>
                <a:ext cx="0" cy="91"/>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9776" name="Oval 32"/>
              <p:cNvSpPr>
                <a:spLocks noChangeAspect="1" noChangeArrowheads="1"/>
              </p:cNvSpPr>
              <p:nvPr/>
            </p:nvSpPr>
            <p:spPr bwMode="auto">
              <a:xfrm rot="10163443">
                <a:off x="118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7" name="Oval 33"/>
              <p:cNvSpPr>
                <a:spLocks noChangeAspect="1" noChangeArrowheads="1"/>
              </p:cNvSpPr>
              <p:nvPr/>
            </p:nvSpPr>
            <p:spPr bwMode="auto">
              <a:xfrm rot="10016501">
                <a:off x="1085" y="208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8" name="Oval 34"/>
              <p:cNvSpPr>
                <a:spLocks noChangeAspect="1" noChangeArrowheads="1"/>
              </p:cNvSpPr>
              <p:nvPr/>
            </p:nvSpPr>
            <p:spPr bwMode="auto">
              <a:xfrm rot="10688394">
                <a:off x="985" y="210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79" name="Oval 35"/>
              <p:cNvSpPr>
                <a:spLocks noChangeAspect="1" noChangeArrowheads="1"/>
              </p:cNvSpPr>
              <p:nvPr/>
            </p:nvSpPr>
            <p:spPr bwMode="auto">
              <a:xfrm rot="11273848">
                <a:off x="1160" y="215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0" name="Oval 36"/>
              <p:cNvSpPr>
                <a:spLocks noChangeAspect="1" noChangeArrowheads="1"/>
              </p:cNvSpPr>
              <p:nvPr/>
            </p:nvSpPr>
            <p:spPr bwMode="auto">
              <a:xfrm rot="11273848">
                <a:off x="1058" y="217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1" name="Oval 37"/>
              <p:cNvSpPr>
                <a:spLocks noChangeAspect="1" noChangeArrowheads="1"/>
              </p:cNvSpPr>
              <p:nvPr/>
            </p:nvSpPr>
            <p:spPr bwMode="auto">
              <a:xfrm rot="9801584">
                <a:off x="883" y="21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2" name="Oval 38"/>
              <p:cNvSpPr>
                <a:spLocks noChangeAspect="1" noChangeArrowheads="1"/>
              </p:cNvSpPr>
              <p:nvPr/>
            </p:nvSpPr>
            <p:spPr bwMode="auto">
              <a:xfrm rot="11273848">
                <a:off x="958" y="220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3" name="Oval 39"/>
              <p:cNvSpPr>
                <a:spLocks noChangeAspect="1" noChangeArrowheads="1"/>
              </p:cNvSpPr>
              <p:nvPr/>
            </p:nvSpPr>
            <p:spPr bwMode="auto">
              <a:xfrm rot="10163443">
                <a:off x="1188" y="185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4" name="Oval 40"/>
              <p:cNvSpPr>
                <a:spLocks noChangeAspect="1" noChangeArrowheads="1"/>
              </p:cNvSpPr>
              <p:nvPr/>
            </p:nvSpPr>
            <p:spPr bwMode="auto">
              <a:xfrm rot="10016501">
                <a:off x="1087" y="18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5" name="Oval 41"/>
              <p:cNvSpPr>
                <a:spLocks noChangeAspect="1" noChangeArrowheads="1"/>
              </p:cNvSpPr>
              <p:nvPr/>
            </p:nvSpPr>
            <p:spPr bwMode="auto">
              <a:xfrm rot="10688394">
                <a:off x="987" y="19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6" name="Oval 42"/>
              <p:cNvSpPr>
                <a:spLocks noChangeAspect="1" noChangeArrowheads="1"/>
              </p:cNvSpPr>
              <p:nvPr/>
            </p:nvSpPr>
            <p:spPr bwMode="auto">
              <a:xfrm rot="11273848">
                <a:off x="1162" y="19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7" name="Oval 43"/>
              <p:cNvSpPr>
                <a:spLocks noChangeAspect="1" noChangeArrowheads="1"/>
              </p:cNvSpPr>
              <p:nvPr/>
            </p:nvSpPr>
            <p:spPr bwMode="auto">
              <a:xfrm rot="11273848">
                <a:off x="1060" y="19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8" name="Oval 44"/>
              <p:cNvSpPr>
                <a:spLocks noChangeAspect="1" noChangeArrowheads="1"/>
              </p:cNvSpPr>
              <p:nvPr/>
            </p:nvSpPr>
            <p:spPr bwMode="auto">
              <a:xfrm rot="9801584">
                <a:off x="885"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89" name="Oval 45"/>
              <p:cNvSpPr>
                <a:spLocks noChangeAspect="1" noChangeArrowheads="1"/>
              </p:cNvSpPr>
              <p:nvPr/>
            </p:nvSpPr>
            <p:spPr bwMode="auto">
              <a:xfrm rot="11273848">
                <a:off x="960" y="201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0" name="Oval 46"/>
              <p:cNvSpPr>
                <a:spLocks noChangeAspect="1" noChangeArrowheads="1"/>
              </p:cNvSpPr>
              <p:nvPr/>
            </p:nvSpPr>
            <p:spPr bwMode="auto">
              <a:xfrm>
                <a:off x="930" y="16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1" name="Oval 47"/>
              <p:cNvSpPr>
                <a:spLocks noChangeAspect="1" noChangeArrowheads="1"/>
              </p:cNvSpPr>
              <p:nvPr/>
            </p:nvSpPr>
            <p:spPr bwMode="auto">
              <a:xfrm>
                <a:off x="930" y="17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2" name="Oval 48"/>
              <p:cNvSpPr>
                <a:spLocks noChangeAspect="1" noChangeArrowheads="1"/>
              </p:cNvSpPr>
              <p:nvPr/>
            </p:nvSpPr>
            <p:spPr bwMode="auto">
              <a:xfrm>
                <a:off x="623" y="146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3" name="Oval 49"/>
              <p:cNvSpPr>
                <a:spLocks noChangeAspect="1" noChangeArrowheads="1"/>
              </p:cNvSpPr>
              <p:nvPr/>
            </p:nvSpPr>
            <p:spPr bwMode="auto">
              <a:xfrm>
                <a:off x="802"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4" name="Oval 50"/>
              <p:cNvSpPr>
                <a:spLocks noChangeAspect="1" noChangeArrowheads="1"/>
              </p:cNvSpPr>
              <p:nvPr/>
            </p:nvSpPr>
            <p:spPr bwMode="auto">
              <a:xfrm>
                <a:off x="711" y="141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5" name="Oval 51"/>
              <p:cNvSpPr>
                <a:spLocks noChangeAspect="1" noChangeArrowheads="1"/>
              </p:cNvSpPr>
              <p:nvPr/>
            </p:nvSpPr>
            <p:spPr bwMode="auto">
              <a:xfrm>
                <a:off x="884" y="153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6" name="Oval 52"/>
              <p:cNvSpPr>
                <a:spLocks noChangeAspect="1" noChangeArrowheads="1"/>
              </p:cNvSpPr>
              <p:nvPr/>
            </p:nvSpPr>
            <p:spPr bwMode="auto">
              <a:xfrm>
                <a:off x="567" y="15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7" name="Oval 53"/>
              <p:cNvSpPr>
                <a:spLocks noChangeAspect="1" noChangeArrowheads="1"/>
              </p:cNvSpPr>
              <p:nvPr/>
            </p:nvSpPr>
            <p:spPr bwMode="auto">
              <a:xfrm>
                <a:off x="398" y="23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8" name="Oval 54"/>
              <p:cNvSpPr>
                <a:spLocks noChangeAspect="1" noChangeArrowheads="1"/>
              </p:cNvSpPr>
              <p:nvPr/>
            </p:nvSpPr>
            <p:spPr bwMode="auto">
              <a:xfrm>
                <a:off x="295" y="28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799" name="Oval 55"/>
              <p:cNvSpPr>
                <a:spLocks noChangeAspect="1" noChangeArrowheads="1"/>
              </p:cNvSpPr>
              <p:nvPr/>
            </p:nvSpPr>
            <p:spPr bwMode="auto">
              <a:xfrm>
                <a:off x="4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0" name="Oval 56"/>
              <p:cNvSpPr>
                <a:spLocks noChangeAspect="1" noChangeArrowheads="1"/>
              </p:cNvSpPr>
              <p:nvPr/>
            </p:nvSpPr>
            <p:spPr bwMode="auto">
              <a:xfrm>
                <a:off x="487"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1" name="Oval 57"/>
              <p:cNvSpPr>
                <a:spLocks noChangeAspect="1" noChangeArrowheads="1"/>
              </p:cNvSpPr>
              <p:nvPr/>
            </p:nvSpPr>
            <p:spPr bwMode="auto">
              <a:xfrm>
                <a:off x="643"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2" name="Oval 58"/>
              <p:cNvSpPr>
                <a:spLocks noChangeAspect="1" noChangeArrowheads="1"/>
              </p:cNvSpPr>
              <p:nvPr/>
            </p:nvSpPr>
            <p:spPr bwMode="auto">
              <a:xfrm>
                <a:off x="5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3" name="Oval 59"/>
              <p:cNvSpPr>
                <a:spLocks noChangeAspect="1" noChangeArrowheads="1"/>
              </p:cNvSpPr>
              <p:nvPr/>
            </p:nvSpPr>
            <p:spPr bwMode="auto">
              <a:xfrm>
                <a:off x="321" y="273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4" name="Oval 60"/>
              <p:cNvSpPr>
                <a:spLocks noChangeAspect="1" noChangeArrowheads="1"/>
              </p:cNvSpPr>
              <p:nvPr/>
            </p:nvSpPr>
            <p:spPr bwMode="auto">
              <a:xfrm>
                <a:off x="703" y="264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5" name="Oval 61"/>
              <p:cNvSpPr>
                <a:spLocks noChangeAspect="1" noChangeArrowheads="1"/>
              </p:cNvSpPr>
              <p:nvPr/>
            </p:nvSpPr>
            <p:spPr bwMode="auto">
              <a:xfrm>
                <a:off x="385"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6" name="Oval 62"/>
              <p:cNvSpPr>
                <a:spLocks noChangeAspect="1" noChangeArrowheads="1"/>
              </p:cNvSpPr>
              <p:nvPr/>
            </p:nvSpPr>
            <p:spPr bwMode="auto">
              <a:xfrm>
                <a:off x="362" y="248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7" name="Oval 63"/>
              <p:cNvSpPr>
                <a:spLocks noChangeAspect="1" noChangeArrowheads="1"/>
              </p:cNvSpPr>
              <p:nvPr/>
            </p:nvSpPr>
            <p:spPr bwMode="auto">
              <a:xfrm>
                <a:off x="437"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8" name="Oval 64"/>
              <p:cNvSpPr>
                <a:spLocks noChangeAspect="1" noChangeArrowheads="1"/>
              </p:cNvSpPr>
              <p:nvPr/>
            </p:nvSpPr>
            <p:spPr bwMode="auto">
              <a:xfrm>
                <a:off x="612"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09" name="Oval 65"/>
              <p:cNvSpPr>
                <a:spLocks noChangeAspect="1" noChangeArrowheads="1"/>
              </p:cNvSpPr>
              <p:nvPr/>
            </p:nvSpPr>
            <p:spPr bwMode="auto">
              <a:xfrm>
                <a:off x="539" y="255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0" name="Oval 66"/>
              <p:cNvSpPr>
                <a:spLocks noChangeAspect="1" noChangeArrowheads="1"/>
              </p:cNvSpPr>
              <p:nvPr/>
            </p:nvSpPr>
            <p:spPr bwMode="auto">
              <a:xfrm>
                <a:off x="589" y="28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1" name="Oval 67"/>
              <p:cNvSpPr>
                <a:spLocks noChangeAspect="1" noChangeArrowheads="1"/>
              </p:cNvSpPr>
              <p:nvPr/>
            </p:nvSpPr>
            <p:spPr bwMode="auto">
              <a:xfrm>
                <a:off x="693"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2" name="Oval 68"/>
              <p:cNvSpPr>
                <a:spLocks noChangeAspect="1" noChangeArrowheads="1"/>
              </p:cNvSpPr>
              <p:nvPr/>
            </p:nvSpPr>
            <p:spPr bwMode="auto">
              <a:xfrm>
                <a:off x="793" y="287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3" name="Oval 69"/>
              <p:cNvSpPr>
                <a:spLocks noChangeAspect="1" noChangeArrowheads="1"/>
              </p:cNvSpPr>
              <p:nvPr/>
            </p:nvSpPr>
            <p:spPr bwMode="auto">
              <a:xfrm>
                <a:off x="895" y="28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4" name="Oval 70"/>
              <p:cNvSpPr>
                <a:spLocks noChangeAspect="1" noChangeArrowheads="1"/>
              </p:cNvSpPr>
              <p:nvPr/>
            </p:nvSpPr>
            <p:spPr bwMode="auto">
              <a:xfrm>
                <a:off x="988" y="291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5" name="Oval 71"/>
              <p:cNvSpPr>
                <a:spLocks noChangeAspect="1" noChangeArrowheads="1"/>
              </p:cNvSpPr>
              <p:nvPr/>
            </p:nvSpPr>
            <p:spPr bwMode="auto">
              <a:xfrm>
                <a:off x="768"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6" name="Oval 72"/>
              <p:cNvSpPr>
                <a:spLocks noChangeAspect="1" noChangeArrowheads="1"/>
              </p:cNvSpPr>
              <p:nvPr/>
            </p:nvSpPr>
            <p:spPr bwMode="auto">
              <a:xfrm>
                <a:off x="1020" y="301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7" name="Oval 73"/>
              <p:cNvSpPr>
                <a:spLocks noChangeAspect="1" noChangeArrowheads="1"/>
              </p:cNvSpPr>
              <p:nvPr/>
            </p:nvSpPr>
            <p:spPr bwMode="auto">
              <a:xfrm>
                <a:off x="963" y="31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8" name="Oval 74"/>
              <p:cNvSpPr>
                <a:spLocks noChangeAspect="1" noChangeArrowheads="1"/>
              </p:cNvSpPr>
              <p:nvPr/>
            </p:nvSpPr>
            <p:spPr bwMode="auto">
              <a:xfrm>
                <a:off x="870" y="3146"/>
                <a:ext cx="100" cy="100"/>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19" name="Oval 75"/>
              <p:cNvSpPr>
                <a:spLocks noChangeAspect="1" noChangeArrowheads="1"/>
              </p:cNvSpPr>
              <p:nvPr/>
            </p:nvSpPr>
            <p:spPr bwMode="auto">
              <a:xfrm>
                <a:off x="295" y="32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0" name="Oval 76"/>
              <p:cNvSpPr>
                <a:spLocks noChangeAspect="1" noChangeArrowheads="1"/>
              </p:cNvSpPr>
              <p:nvPr/>
            </p:nvSpPr>
            <p:spPr bwMode="auto">
              <a:xfrm>
                <a:off x="664"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1" name="Oval 77"/>
              <p:cNvSpPr>
                <a:spLocks noChangeAspect="1" noChangeArrowheads="1"/>
              </p:cNvSpPr>
              <p:nvPr/>
            </p:nvSpPr>
            <p:spPr bwMode="auto">
              <a:xfrm>
                <a:off x="930"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2" name="Oval 78"/>
              <p:cNvSpPr>
                <a:spLocks noChangeAspect="1" noChangeArrowheads="1"/>
              </p:cNvSpPr>
              <p:nvPr/>
            </p:nvSpPr>
            <p:spPr bwMode="auto">
              <a:xfrm>
                <a:off x="374" y="319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3" name="Oval 79"/>
              <p:cNvSpPr>
                <a:spLocks noChangeAspect="1" noChangeArrowheads="1"/>
              </p:cNvSpPr>
              <p:nvPr/>
            </p:nvSpPr>
            <p:spPr bwMode="auto">
              <a:xfrm>
                <a:off x="464"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4" name="Oval 80"/>
              <p:cNvSpPr>
                <a:spLocks noChangeAspect="1" noChangeArrowheads="1"/>
              </p:cNvSpPr>
              <p:nvPr/>
            </p:nvSpPr>
            <p:spPr bwMode="auto">
              <a:xfrm>
                <a:off x="562" y="31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5" name="Oval 81"/>
              <p:cNvSpPr>
                <a:spLocks noChangeAspect="1" noChangeArrowheads="1"/>
              </p:cNvSpPr>
              <p:nvPr/>
            </p:nvSpPr>
            <p:spPr bwMode="auto">
              <a:xfrm>
                <a:off x="295" y="33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6" name="Oval 82"/>
              <p:cNvSpPr>
                <a:spLocks noChangeAspect="1" noChangeArrowheads="1"/>
              </p:cNvSpPr>
              <p:nvPr/>
            </p:nvSpPr>
            <p:spPr bwMode="auto">
              <a:xfrm>
                <a:off x="102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7" name="Oval 83"/>
              <p:cNvSpPr>
                <a:spLocks noChangeAspect="1" noChangeArrowheads="1"/>
              </p:cNvSpPr>
              <p:nvPr/>
            </p:nvSpPr>
            <p:spPr bwMode="auto">
              <a:xfrm>
                <a:off x="113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8" name="Oval 84"/>
              <p:cNvSpPr>
                <a:spLocks noChangeAspect="1" noChangeArrowheads="1"/>
              </p:cNvSpPr>
              <p:nvPr/>
            </p:nvSpPr>
            <p:spPr bwMode="auto">
              <a:xfrm>
                <a:off x="431" y="364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29" name="Oval 85"/>
              <p:cNvSpPr>
                <a:spLocks noChangeAspect="1" noChangeArrowheads="1"/>
              </p:cNvSpPr>
              <p:nvPr/>
            </p:nvSpPr>
            <p:spPr bwMode="auto">
              <a:xfrm>
                <a:off x="348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0" name="Oval 86"/>
              <p:cNvSpPr>
                <a:spLocks noChangeAspect="1" noChangeArrowheads="1"/>
              </p:cNvSpPr>
              <p:nvPr/>
            </p:nvSpPr>
            <p:spPr bwMode="auto">
              <a:xfrm>
                <a:off x="385" y="355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1" name="Oval 87"/>
              <p:cNvSpPr>
                <a:spLocks noChangeAspect="1" noChangeArrowheads="1"/>
              </p:cNvSpPr>
              <p:nvPr/>
            </p:nvSpPr>
            <p:spPr bwMode="auto">
              <a:xfrm>
                <a:off x="3280"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2" name="Oval 88"/>
              <p:cNvSpPr>
                <a:spLocks noChangeAspect="1" noChangeArrowheads="1"/>
              </p:cNvSpPr>
              <p:nvPr/>
            </p:nvSpPr>
            <p:spPr bwMode="auto">
              <a:xfrm>
                <a:off x="2154"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3" name="Oval 89"/>
              <p:cNvSpPr>
                <a:spLocks noChangeAspect="1" noChangeArrowheads="1"/>
              </p:cNvSpPr>
              <p:nvPr/>
            </p:nvSpPr>
            <p:spPr bwMode="auto">
              <a:xfrm>
                <a:off x="340" y="34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4" name="Oval 90"/>
              <p:cNvSpPr>
                <a:spLocks noChangeAspect="1" noChangeArrowheads="1"/>
              </p:cNvSpPr>
              <p:nvPr/>
            </p:nvSpPr>
            <p:spPr bwMode="auto">
              <a:xfrm>
                <a:off x="235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5" name="Oval 91"/>
              <p:cNvSpPr>
                <a:spLocks noChangeAspect="1" noChangeArrowheads="1"/>
              </p:cNvSpPr>
              <p:nvPr/>
            </p:nvSpPr>
            <p:spPr bwMode="auto">
              <a:xfrm>
                <a:off x="368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6" name="Oval 92"/>
              <p:cNvSpPr>
                <a:spLocks noChangeAspect="1" noChangeArrowheads="1"/>
              </p:cNvSpPr>
              <p:nvPr/>
            </p:nvSpPr>
            <p:spPr bwMode="auto">
              <a:xfrm>
                <a:off x="930" y="238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7" name="Oval 93"/>
              <p:cNvSpPr>
                <a:spLocks noChangeAspect="1" noChangeArrowheads="1"/>
              </p:cNvSpPr>
              <p:nvPr/>
            </p:nvSpPr>
            <p:spPr bwMode="auto">
              <a:xfrm>
                <a:off x="52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8" name="Oval 94"/>
              <p:cNvSpPr>
                <a:spLocks noChangeAspect="1" noChangeArrowheads="1"/>
              </p:cNvSpPr>
              <p:nvPr/>
            </p:nvSpPr>
            <p:spPr bwMode="auto">
              <a:xfrm>
                <a:off x="62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39" name="Oval 95"/>
              <p:cNvSpPr>
                <a:spLocks noChangeAspect="1" noChangeArrowheads="1"/>
              </p:cNvSpPr>
              <p:nvPr/>
            </p:nvSpPr>
            <p:spPr bwMode="auto">
              <a:xfrm>
                <a:off x="82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0" name="Oval 96"/>
              <p:cNvSpPr>
                <a:spLocks noChangeAspect="1" noChangeArrowheads="1"/>
              </p:cNvSpPr>
              <p:nvPr/>
            </p:nvSpPr>
            <p:spPr bwMode="auto">
              <a:xfrm>
                <a:off x="72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1" name="Oval 97"/>
              <p:cNvSpPr>
                <a:spLocks noChangeAspect="1" noChangeArrowheads="1"/>
              </p:cNvSpPr>
              <p:nvPr/>
            </p:nvSpPr>
            <p:spPr bwMode="auto">
              <a:xfrm>
                <a:off x="205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2" name="Oval 98"/>
              <p:cNvSpPr>
                <a:spLocks noChangeAspect="1" noChangeArrowheads="1"/>
              </p:cNvSpPr>
              <p:nvPr/>
            </p:nvSpPr>
            <p:spPr bwMode="auto">
              <a:xfrm>
                <a:off x="276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3" name="Oval 99"/>
              <p:cNvSpPr>
                <a:spLocks noChangeAspect="1" noChangeArrowheads="1"/>
              </p:cNvSpPr>
              <p:nvPr/>
            </p:nvSpPr>
            <p:spPr bwMode="auto">
              <a:xfrm>
                <a:off x="378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4" name="Oval 100"/>
              <p:cNvSpPr>
                <a:spLocks noChangeAspect="1" noChangeArrowheads="1"/>
              </p:cNvSpPr>
              <p:nvPr/>
            </p:nvSpPr>
            <p:spPr bwMode="auto">
              <a:xfrm>
                <a:off x="3890"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5" name="Oval 101"/>
              <p:cNvSpPr>
                <a:spLocks noChangeAspect="1" noChangeArrowheads="1"/>
              </p:cNvSpPr>
              <p:nvPr/>
            </p:nvSpPr>
            <p:spPr bwMode="auto">
              <a:xfrm>
                <a:off x="337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6" name="Oval 102"/>
              <p:cNvSpPr>
                <a:spLocks noChangeAspect="1" noChangeArrowheads="1"/>
              </p:cNvSpPr>
              <p:nvPr/>
            </p:nvSpPr>
            <p:spPr bwMode="auto">
              <a:xfrm>
                <a:off x="184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7" name="Oval 103"/>
              <p:cNvSpPr>
                <a:spLocks noChangeAspect="1" noChangeArrowheads="1"/>
              </p:cNvSpPr>
              <p:nvPr/>
            </p:nvSpPr>
            <p:spPr bwMode="auto">
              <a:xfrm>
                <a:off x="256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8" name="Oval 104"/>
              <p:cNvSpPr>
                <a:spLocks noChangeAspect="1" noChangeArrowheads="1"/>
              </p:cNvSpPr>
              <p:nvPr/>
            </p:nvSpPr>
            <p:spPr bwMode="auto">
              <a:xfrm>
                <a:off x="266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49" name="Oval 105"/>
              <p:cNvSpPr>
                <a:spLocks noChangeAspect="1" noChangeArrowheads="1"/>
              </p:cNvSpPr>
              <p:nvPr/>
            </p:nvSpPr>
            <p:spPr bwMode="auto">
              <a:xfrm>
                <a:off x="3586"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0" name="Oval 106"/>
              <p:cNvSpPr>
                <a:spLocks noChangeAspect="1" noChangeArrowheads="1"/>
              </p:cNvSpPr>
              <p:nvPr/>
            </p:nvSpPr>
            <p:spPr bwMode="auto">
              <a:xfrm>
                <a:off x="1949"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1" name="Oval 107"/>
              <p:cNvSpPr>
                <a:spLocks noChangeAspect="1" noChangeArrowheads="1"/>
              </p:cNvSpPr>
              <p:nvPr/>
            </p:nvSpPr>
            <p:spPr bwMode="auto">
              <a:xfrm>
                <a:off x="2872"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2" name="Oval 108"/>
              <p:cNvSpPr>
                <a:spLocks noChangeAspect="1" noChangeArrowheads="1"/>
              </p:cNvSpPr>
              <p:nvPr/>
            </p:nvSpPr>
            <p:spPr bwMode="auto">
              <a:xfrm>
                <a:off x="2459"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3" name="Oval 109"/>
              <p:cNvSpPr>
                <a:spLocks noChangeAspect="1" noChangeArrowheads="1"/>
              </p:cNvSpPr>
              <p:nvPr/>
            </p:nvSpPr>
            <p:spPr bwMode="auto">
              <a:xfrm>
                <a:off x="317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4" name="Oval 110"/>
              <p:cNvSpPr>
                <a:spLocks noChangeAspect="1" noChangeArrowheads="1"/>
              </p:cNvSpPr>
              <p:nvPr/>
            </p:nvSpPr>
            <p:spPr bwMode="auto">
              <a:xfrm>
                <a:off x="2971"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5" name="Oval 111"/>
              <p:cNvSpPr>
                <a:spLocks noChangeAspect="1" noChangeArrowheads="1"/>
              </p:cNvSpPr>
              <p:nvPr/>
            </p:nvSpPr>
            <p:spPr bwMode="auto">
              <a:xfrm>
                <a:off x="1746"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6" name="Oval 112"/>
              <p:cNvSpPr>
                <a:spLocks noChangeAspect="1" noChangeArrowheads="1"/>
              </p:cNvSpPr>
              <p:nvPr/>
            </p:nvSpPr>
            <p:spPr bwMode="auto">
              <a:xfrm>
                <a:off x="2257"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7" name="Oval 113"/>
              <p:cNvSpPr>
                <a:spLocks noChangeAspect="1" noChangeArrowheads="1"/>
              </p:cNvSpPr>
              <p:nvPr/>
            </p:nvSpPr>
            <p:spPr bwMode="auto">
              <a:xfrm>
                <a:off x="3074" y="369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8" name="Oval 114"/>
              <p:cNvSpPr>
                <a:spLocks noChangeAspect="1" noChangeArrowheads="1"/>
              </p:cNvSpPr>
              <p:nvPr/>
            </p:nvSpPr>
            <p:spPr bwMode="auto">
              <a:xfrm>
                <a:off x="164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59" name="Oval 115"/>
              <p:cNvSpPr>
                <a:spLocks noChangeAspect="1" noChangeArrowheads="1"/>
              </p:cNvSpPr>
              <p:nvPr/>
            </p:nvSpPr>
            <p:spPr bwMode="auto">
              <a:xfrm>
                <a:off x="1235"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0" name="Oval 116"/>
              <p:cNvSpPr>
                <a:spLocks noChangeAspect="1" noChangeArrowheads="1"/>
              </p:cNvSpPr>
              <p:nvPr/>
            </p:nvSpPr>
            <p:spPr bwMode="auto">
              <a:xfrm>
                <a:off x="1338"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1" name="Oval 117"/>
              <p:cNvSpPr>
                <a:spLocks noChangeAspect="1" noChangeArrowheads="1"/>
              </p:cNvSpPr>
              <p:nvPr/>
            </p:nvSpPr>
            <p:spPr bwMode="auto">
              <a:xfrm>
                <a:off x="1441"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2" name="Oval 118"/>
              <p:cNvSpPr>
                <a:spLocks noChangeAspect="1" noChangeArrowheads="1"/>
              </p:cNvSpPr>
              <p:nvPr/>
            </p:nvSpPr>
            <p:spPr bwMode="auto">
              <a:xfrm>
                <a:off x="1543" y="369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3" name="Oval 119"/>
              <p:cNvSpPr>
                <a:spLocks noChangeAspect="1" noChangeArrowheads="1"/>
              </p:cNvSpPr>
              <p:nvPr/>
            </p:nvSpPr>
            <p:spPr bwMode="auto">
              <a:xfrm>
                <a:off x="1020" y="2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4" name="Oval 120"/>
              <p:cNvSpPr>
                <a:spLocks noChangeAspect="1" noChangeArrowheads="1"/>
              </p:cNvSpPr>
              <p:nvPr/>
            </p:nvSpPr>
            <p:spPr bwMode="auto">
              <a:xfrm>
                <a:off x="1111" y="24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5" name="Oval 121"/>
              <p:cNvSpPr>
                <a:spLocks noChangeAspect="1" noChangeArrowheads="1"/>
              </p:cNvSpPr>
              <p:nvPr/>
            </p:nvSpPr>
            <p:spPr bwMode="auto">
              <a:xfrm>
                <a:off x="1202" y="251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6" name="Oval 122"/>
              <p:cNvSpPr>
                <a:spLocks noChangeAspect="1" noChangeArrowheads="1"/>
              </p:cNvSpPr>
              <p:nvPr/>
            </p:nvSpPr>
            <p:spPr bwMode="auto">
              <a:xfrm>
                <a:off x="1303" y="24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7" name="Oval 123"/>
              <p:cNvSpPr>
                <a:spLocks noChangeAspect="1" noChangeArrowheads="1"/>
              </p:cNvSpPr>
              <p:nvPr/>
            </p:nvSpPr>
            <p:spPr bwMode="auto">
              <a:xfrm>
                <a:off x="1378" y="2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8" name="Oval 124"/>
              <p:cNvSpPr>
                <a:spLocks noChangeAspect="1" noChangeArrowheads="1"/>
              </p:cNvSpPr>
              <p:nvPr/>
            </p:nvSpPr>
            <p:spPr bwMode="auto">
              <a:xfrm>
                <a:off x="1474" y="23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69" name="Oval 125"/>
              <p:cNvSpPr>
                <a:spLocks noChangeAspect="1" noChangeArrowheads="1"/>
              </p:cNvSpPr>
              <p:nvPr/>
            </p:nvSpPr>
            <p:spPr bwMode="auto">
              <a:xfrm>
                <a:off x="2085"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0" name="Oval 126"/>
              <p:cNvSpPr>
                <a:spLocks noChangeAspect="1" noChangeArrowheads="1"/>
              </p:cNvSpPr>
              <p:nvPr/>
            </p:nvSpPr>
            <p:spPr bwMode="auto">
              <a:xfrm rot="-1110405">
                <a:off x="143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1" name="Oval 127"/>
              <p:cNvSpPr>
                <a:spLocks noChangeAspect="1" noChangeArrowheads="1"/>
              </p:cNvSpPr>
              <p:nvPr/>
            </p:nvSpPr>
            <p:spPr bwMode="auto">
              <a:xfrm rot="-1257347">
                <a:off x="1532" y="22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2" name="Oval 128"/>
              <p:cNvSpPr>
                <a:spLocks noChangeAspect="1" noChangeArrowheads="1"/>
              </p:cNvSpPr>
              <p:nvPr/>
            </p:nvSpPr>
            <p:spPr bwMode="auto">
              <a:xfrm rot="-585453">
                <a:off x="1628" y="220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3" name="Oval 129"/>
              <p:cNvSpPr>
                <a:spLocks noChangeAspect="1" noChangeArrowheads="1"/>
              </p:cNvSpPr>
              <p:nvPr/>
            </p:nvSpPr>
            <p:spPr bwMode="auto">
              <a:xfrm>
                <a:off x="1448"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4" name="Oval 130"/>
              <p:cNvSpPr>
                <a:spLocks noChangeAspect="1" noChangeArrowheads="1"/>
              </p:cNvSpPr>
              <p:nvPr/>
            </p:nvSpPr>
            <p:spPr bwMode="auto">
              <a:xfrm>
                <a:off x="1546" y="21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5" name="Oval 131"/>
              <p:cNvSpPr>
                <a:spLocks noChangeAspect="1" noChangeArrowheads="1"/>
              </p:cNvSpPr>
              <p:nvPr/>
            </p:nvSpPr>
            <p:spPr bwMode="auto">
              <a:xfrm rot="-1472264">
                <a:off x="1725" y="21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6" name="Oval 132"/>
              <p:cNvSpPr>
                <a:spLocks noChangeAspect="1" noChangeArrowheads="1"/>
              </p:cNvSpPr>
              <p:nvPr/>
            </p:nvSpPr>
            <p:spPr bwMode="auto">
              <a:xfrm>
                <a:off x="1641"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7" name="Oval 133"/>
              <p:cNvSpPr>
                <a:spLocks noChangeAspect="1" noChangeArrowheads="1"/>
              </p:cNvSpPr>
              <p:nvPr/>
            </p:nvSpPr>
            <p:spPr bwMode="auto">
              <a:xfrm rot="-1110405">
                <a:off x="1429" y="208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8" name="Oval 134"/>
              <p:cNvSpPr>
                <a:spLocks noChangeAspect="1" noChangeArrowheads="1"/>
              </p:cNvSpPr>
              <p:nvPr/>
            </p:nvSpPr>
            <p:spPr bwMode="auto">
              <a:xfrm rot="-1257347">
                <a:off x="1526" y="204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79" name="Oval 135"/>
              <p:cNvSpPr>
                <a:spLocks noChangeAspect="1" noChangeArrowheads="1"/>
              </p:cNvSpPr>
              <p:nvPr/>
            </p:nvSpPr>
            <p:spPr bwMode="auto">
              <a:xfrm rot="-585453">
                <a:off x="1622" y="20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0" name="Oval 136"/>
              <p:cNvSpPr>
                <a:spLocks noChangeAspect="1" noChangeArrowheads="1"/>
              </p:cNvSpPr>
              <p:nvPr/>
            </p:nvSpPr>
            <p:spPr bwMode="auto">
              <a:xfrm>
                <a:off x="1442" y="198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1" name="Oval 137"/>
              <p:cNvSpPr>
                <a:spLocks noChangeAspect="1" noChangeArrowheads="1"/>
              </p:cNvSpPr>
              <p:nvPr/>
            </p:nvSpPr>
            <p:spPr bwMode="auto">
              <a:xfrm>
                <a:off x="1540" y="194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2" name="Oval 138"/>
              <p:cNvSpPr>
                <a:spLocks noChangeAspect="1" noChangeArrowheads="1"/>
              </p:cNvSpPr>
              <p:nvPr/>
            </p:nvSpPr>
            <p:spPr bwMode="auto">
              <a:xfrm rot="-1472264">
                <a:off x="1719" y="196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3" name="Oval 139"/>
              <p:cNvSpPr>
                <a:spLocks noChangeAspect="1" noChangeArrowheads="1"/>
              </p:cNvSpPr>
              <p:nvPr/>
            </p:nvSpPr>
            <p:spPr bwMode="auto">
              <a:xfrm>
                <a:off x="1635"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59884" name="Group 140"/>
              <p:cNvGrpSpPr>
                <a:grpSpLocks noChangeAspect="1"/>
              </p:cNvGrpSpPr>
              <p:nvPr/>
            </p:nvGrpSpPr>
            <p:grpSpPr bwMode="auto">
              <a:xfrm>
                <a:off x="1429" y="1697"/>
                <a:ext cx="390" cy="281"/>
                <a:chOff x="1338" y="1797"/>
                <a:chExt cx="390" cy="281"/>
              </a:xfrm>
            </p:grpSpPr>
            <p:sp>
              <p:nvSpPr>
                <p:cNvPr id="159885" name="Oval 141"/>
                <p:cNvSpPr>
                  <a:spLocks noChangeAspect="1" noChangeArrowheads="1"/>
                </p:cNvSpPr>
                <p:nvPr/>
              </p:nvSpPr>
              <p:spPr bwMode="auto">
                <a:xfrm rot="-1110405">
                  <a:off x="1338" y="197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6" name="Oval 142"/>
                <p:cNvSpPr>
                  <a:spLocks noChangeAspect="1" noChangeArrowheads="1"/>
                </p:cNvSpPr>
                <p:nvPr/>
              </p:nvSpPr>
              <p:spPr bwMode="auto">
                <a:xfrm rot="-1257347">
                  <a:off x="1435" y="19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7" name="Oval 143"/>
                <p:cNvSpPr>
                  <a:spLocks noChangeAspect="1" noChangeArrowheads="1"/>
                </p:cNvSpPr>
                <p:nvPr/>
              </p:nvSpPr>
              <p:spPr bwMode="auto">
                <a:xfrm rot="-585453">
                  <a:off x="1531" y="19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8" name="Oval 144"/>
                <p:cNvSpPr>
                  <a:spLocks noChangeAspect="1" noChangeArrowheads="1"/>
                </p:cNvSpPr>
                <p:nvPr/>
              </p:nvSpPr>
              <p:spPr bwMode="auto">
                <a:xfrm rot="-1472264">
                  <a:off x="1628" y="18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89" name="Oval 145"/>
                <p:cNvSpPr>
                  <a:spLocks noChangeAspect="1" noChangeArrowheads="1"/>
                </p:cNvSpPr>
                <p:nvPr/>
              </p:nvSpPr>
              <p:spPr bwMode="auto">
                <a:xfrm>
                  <a:off x="1544" y="179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59890" name="Oval 146"/>
              <p:cNvSpPr>
                <a:spLocks noChangeAspect="1" noChangeArrowheads="1"/>
              </p:cNvSpPr>
              <p:nvPr/>
            </p:nvSpPr>
            <p:spPr bwMode="auto">
              <a:xfrm>
                <a:off x="1668" y="160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1" name="Oval 147"/>
              <p:cNvSpPr>
                <a:spLocks noChangeAspect="1" noChangeArrowheads="1"/>
              </p:cNvSpPr>
              <p:nvPr/>
            </p:nvSpPr>
            <p:spPr bwMode="auto">
              <a:xfrm>
                <a:off x="1761" y="155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2" name="Oval 148"/>
              <p:cNvSpPr>
                <a:spLocks noChangeAspect="1" noChangeArrowheads="1"/>
              </p:cNvSpPr>
              <p:nvPr/>
            </p:nvSpPr>
            <p:spPr bwMode="auto">
              <a:xfrm>
                <a:off x="1963"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3" name="Oval 149"/>
              <p:cNvSpPr>
                <a:spLocks noChangeAspect="1" noChangeArrowheads="1"/>
              </p:cNvSpPr>
              <p:nvPr/>
            </p:nvSpPr>
            <p:spPr bwMode="auto">
              <a:xfrm>
                <a:off x="1865" y="156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4" name="Oval 150"/>
              <p:cNvSpPr>
                <a:spLocks noChangeAspect="1" noChangeArrowheads="1"/>
              </p:cNvSpPr>
              <p:nvPr/>
            </p:nvSpPr>
            <p:spPr bwMode="auto">
              <a:xfrm>
                <a:off x="2056"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5" name="Oval 151"/>
              <p:cNvSpPr>
                <a:spLocks noChangeAspect="1" noChangeArrowheads="1"/>
              </p:cNvSpPr>
              <p:nvPr/>
            </p:nvSpPr>
            <p:spPr bwMode="auto">
              <a:xfrm>
                <a:off x="2109" y="174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6" name="Oval 152"/>
              <p:cNvSpPr>
                <a:spLocks noChangeAspect="1" noChangeArrowheads="1"/>
              </p:cNvSpPr>
              <p:nvPr/>
            </p:nvSpPr>
            <p:spPr bwMode="auto">
              <a:xfrm rot="9689595">
                <a:off x="2126" y="184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7" name="Oval 153"/>
              <p:cNvSpPr>
                <a:spLocks noChangeAspect="1" noChangeArrowheads="1"/>
              </p:cNvSpPr>
              <p:nvPr/>
            </p:nvSpPr>
            <p:spPr bwMode="auto">
              <a:xfrm rot="9542653">
                <a:off x="2029" y="18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8" name="Oval 154"/>
              <p:cNvSpPr>
                <a:spLocks noChangeAspect="1" noChangeArrowheads="1"/>
              </p:cNvSpPr>
              <p:nvPr/>
            </p:nvSpPr>
            <p:spPr bwMode="auto">
              <a:xfrm rot="10214547">
                <a:off x="1933" y="191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899" name="Oval 155"/>
              <p:cNvSpPr>
                <a:spLocks noChangeAspect="1" noChangeArrowheads="1"/>
              </p:cNvSpPr>
              <p:nvPr/>
            </p:nvSpPr>
            <p:spPr bwMode="auto">
              <a:xfrm rot="10800000">
                <a:off x="2113" y="1940"/>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0" name="Oval 156"/>
              <p:cNvSpPr>
                <a:spLocks noChangeAspect="1" noChangeArrowheads="1"/>
              </p:cNvSpPr>
              <p:nvPr/>
            </p:nvSpPr>
            <p:spPr bwMode="auto">
              <a:xfrm rot="10800000">
                <a:off x="2015" y="19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1" name="Oval 157"/>
              <p:cNvSpPr>
                <a:spLocks noChangeAspect="1" noChangeArrowheads="1"/>
              </p:cNvSpPr>
              <p:nvPr/>
            </p:nvSpPr>
            <p:spPr bwMode="auto">
              <a:xfrm rot="9327736">
                <a:off x="1836" y="19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2" name="Oval 158"/>
              <p:cNvSpPr>
                <a:spLocks noChangeAspect="1" noChangeArrowheads="1"/>
              </p:cNvSpPr>
              <p:nvPr/>
            </p:nvSpPr>
            <p:spPr bwMode="auto">
              <a:xfrm rot="10800000">
                <a:off x="1920" y="202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3" name="Oval 159"/>
              <p:cNvSpPr>
                <a:spLocks noChangeAspect="1" noChangeArrowheads="1"/>
              </p:cNvSpPr>
              <p:nvPr/>
            </p:nvSpPr>
            <p:spPr bwMode="auto">
              <a:xfrm>
                <a:off x="2106"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4" name="Oval 160"/>
              <p:cNvSpPr>
                <a:spLocks noChangeAspect="1" noChangeArrowheads="1"/>
              </p:cNvSpPr>
              <p:nvPr/>
            </p:nvSpPr>
            <p:spPr bwMode="auto">
              <a:xfrm>
                <a:off x="172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5" name="Oval 161"/>
              <p:cNvSpPr>
                <a:spLocks noChangeAspect="1" noChangeArrowheads="1"/>
              </p:cNvSpPr>
              <p:nvPr/>
            </p:nvSpPr>
            <p:spPr bwMode="auto">
              <a:xfrm>
                <a:off x="2248"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6" name="Oval 162"/>
              <p:cNvSpPr>
                <a:spLocks noChangeAspect="1" noChangeArrowheads="1"/>
              </p:cNvSpPr>
              <p:nvPr/>
            </p:nvSpPr>
            <p:spPr bwMode="auto">
              <a:xfrm>
                <a:off x="2290"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7" name="Oval 163"/>
              <p:cNvSpPr>
                <a:spLocks noChangeAspect="1" noChangeArrowheads="1"/>
              </p:cNvSpPr>
              <p:nvPr/>
            </p:nvSpPr>
            <p:spPr bwMode="auto">
              <a:xfrm>
                <a:off x="2336" y="201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8" name="Oval 164"/>
              <p:cNvSpPr>
                <a:spLocks noChangeAspect="1" noChangeArrowheads="1"/>
              </p:cNvSpPr>
              <p:nvPr/>
            </p:nvSpPr>
            <p:spPr bwMode="auto">
              <a:xfrm>
                <a:off x="2154" y="22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09" name="Oval 165"/>
              <p:cNvSpPr>
                <a:spLocks noChangeAspect="1" noChangeArrowheads="1"/>
              </p:cNvSpPr>
              <p:nvPr/>
            </p:nvSpPr>
            <p:spPr bwMode="auto">
              <a:xfrm>
                <a:off x="2008" y="207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0" name="Oval 166"/>
              <p:cNvSpPr>
                <a:spLocks noChangeAspect="1" noChangeArrowheads="1"/>
              </p:cNvSpPr>
              <p:nvPr/>
            </p:nvSpPr>
            <p:spPr bwMode="auto">
              <a:xfrm>
                <a:off x="2245" y="196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1" name="Oval 167"/>
              <p:cNvSpPr>
                <a:spLocks noChangeAspect="1" noChangeArrowheads="1"/>
              </p:cNvSpPr>
              <p:nvPr/>
            </p:nvSpPr>
            <p:spPr bwMode="auto">
              <a:xfrm>
                <a:off x="2336" y="191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2" name="Oval 168"/>
              <p:cNvSpPr>
                <a:spLocks noChangeAspect="1" noChangeArrowheads="1"/>
              </p:cNvSpPr>
              <p:nvPr/>
            </p:nvSpPr>
            <p:spPr bwMode="auto">
              <a:xfrm>
                <a:off x="2426" y="186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3" name="Oval 169"/>
              <p:cNvSpPr>
                <a:spLocks noChangeAspect="1" noChangeArrowheads="1"/>
              </p:cNvSpPr>
              <p:nvPr/>
            </p:nvSpPr>
            <p:spPr bwMode="auto">
              <a:xfrm>
                <a:off x="2426" y="196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4" name="Oval 170"/>
              <p:cNvSpPr>
                <a:spLocks noChangeAspect="1" noChangeArrowheads="1"/>
              </p:cNvSpPr>
              <p:nvPr/>
            </p:nvSpPr>
            <p:spPr bwMode="auto">
              <a:xfrm>
                <a:off x="242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5" name="Oval 171"/>
              <p:cNvSpPr>
                <a:spLocks noChangeAspect="1" noChangeArrowheads="1"/>
              </p:cNvSpPr>
              <p:nvPr/>
            </p:nvSpPr>
            <p:spPr bwMode="auto">
              <a:xfrm>
                <a:off x="3152" y="3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6" name="Oval 172"/>
              <p:cNvSpPr>
                <a:spLocks noChangeAspect="1" noChangeArrowheads="1"/>
              </p:cNvSpPr>
              <p:nvPr/>
            </p:nvSpPr>
            <p:spPr bwMode="auto">
              <a:xfrm>
                <a:off x="162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7" name="Oval 173"/>
              <p:cNvSpPr>
                <a:spLocks noChangeAspect="1" noChangeArrowheads="1"/>
              </p:cNvSpPr>
              <p:nvPr/>
            </p:nvSpPr>
            <p:spPr bwMode="auto">
              <a:xfrm>
                <a:off x="274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8" name="Oval 174"/>
              <p:cNvSpPr>
                <a:spLocks noChangeAspect="1" noChangeArrowheads="1"/>
              </p:cNvSpPr>
              <p:nvPr/>
            </p:nvSpPr>
            <p:spPr bwMode="auto">
              <a:xfrm>
                <a:off x="223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19" name="Oval 175"/>
              <p:cNvSpPr>
                <a:spLocks noChangeAspect="1" noChangeArrowheads="1"/>
              </p:cNvSpPr>
              <p:nvPr/>
            </p:nvSpPr>
            <p:spPr bwMode="auto">
              <a:xfrm>
                <a:off x="283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0" name="Oval 176"/>
              <p:cNvSpPr>
                <a:spLocks noChangeAspect="1" noChangeArrowheads="1"/>
              </p:cNvSpPr>
              <p:nvPr/>
            </p:nvSpPr>
            <p:spPr bwMode="auto">
              <a:xfrm rot="-1110405">
                <a:off x="2562" y="22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1" name="Oval 177"/>
              <p:cNvSpPr>
                <a:spLocks noChangeAspect="1" noChangeArrowheads="1"/>
              </p:cNvSpPr>
              <p:nvPr/>
            </p:nvSpPr>
            <p:spPr bwMode="auto">
              <a:xfrm rot="-1257347">
                <a:off x="2659" y="22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2" name="Oval 178"/>
              <p:cNvSpPr>
                <a:spLocks noChangeAspect="1" noChangeArrowheads="1"/>
              </p:cNvSpPr>
              <p:nvPr/>
            </p:nvSpPr>
            <p:spPr bwMode="auto">
              <a:xfrm rot="-585453">
                <a:off x="2755" y="221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3" name="Oval 179"/>
              <p:cNvSpPr>
                <a:spLocks noChangeAspect="1" noChangeArrowheads="1"/>
              </p:cNvSpPr>
              <p:nvPr/>
            </p:nvSpPr>
            <p:spPr bwMode="auto">
              <a:xfrm>
                <a:off x="2575" y="21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4" name="Oval 180"/>
              <p:cNvSpPr>
                <a:spLocks noChangeAspect="1" noChangeArrowheads="1"/>
              </p:cNvSpPr>
              <p:nvPr/>
            </p:nvSpPr>
            <p:spPr bwMode="auto">
              <a:xfrm>
                <a:off x="2673" y="21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5" name="Oval 181"/>
              <p:cNvSpPr>
                <a:spLocks noChangeAspect="1" noChangeArrowheads="1"/>
              </p:cNvSpPr>
              <p:nvPr/>
            </p:nvSpPr>
            <p:spPr bwMode="auto">
              <a:xfrm rot="-1472264">
                <a:off x="2852" y="21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6" name="Oval 182"/>
              <p:cNvSpPr>
                <a:spLocks noChangeAspect="1" noChangeArrowheads="1"/>
              </p:cNvSpPr>
              <p:nvPr/>
            </p:nvSpPr>
            <p:spPr bwMode="auto">
              <a:xfrm>
                <a:off x="2768" y="21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7" name="Oval 183"/>
              <p:cNvSpPr>
                <a:spLocks noChangeAspect="1" noChangeArrowheads="1"/>
              </p:cNvSpPr>
              <p:nvPr/>
            </p:nvSpPr>
            <p:spPr bwMode="auto">
              <a:xfrm>
                <a:off x="2867" y="20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8" name="Oval 184"/>
              <p:cNvSpPr>
                <a:spLocks noChangeAspect="1" noChangeArrowheads="1"/>
              </p:cNvSpPr>
              <p:nvPr/>
            </p:nvSpPr>
            <p:spPr bwMode="auto">
              <a:xfrm rot="9689595">
                <a:off x="2851" y="18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29" name="Oval 185"/>
              <p:cNvSpPr>
                <a:spLocks noChangeAspect="1" noChangeArrowheads="1"/>
              </p:cNvSpPr>
              <p:nvPr/>
            </p:nvSpPr>
            <p:spPr bwMode="auto">
              <a:xfrm rot="9542653">
                <a:off x="2754" y="19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0" name="Oval 186"/>
              <p:cNvSpPr>
                <a:spLocks noChangeAspect="1" noChangeArrowheads="1"/>
              </p:cNvSpPr>
              <p:nvPr/>
            </p:nvSpPr>
            <p:spPr bwMode="auto">
              <a:xfrm rot="10214547">
                <a:off x="2658" y="195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1" name="Oval 187"/>
              <p:cNvSpPr>
                <a:spLocks noChangeAspect="1" noChangeArrowheads="1"/>
              </p:cNvSpPr>
              <p:nvPr/>
            </p:nvSpPr>
            <p:spPr bwMode="auto">
              <a:xfrm rot="10800000">
                <a:off x="2838" y="197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2" name="Oval 188"/>
              <p:cNvSpPr>
                <a:spLocks noChangeAspect="1" noChangeArrowheads="1"/>
              </p:cNvSpPr>
              <p:nvPr/>
            </p:nvSpPr>
            <p:spPr bwMode="auto">
              <a:xfrm rot="10800000">
                <a:off x="2740" y="20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3" name="Oval 189"/>
              <p:cNvSpPr>
                <a:spLocks noChangeAspect="1" noChangeArrowheads="1"/>
              </p:cNvSpPr>
              <p:nvPr/>
            </p:nvSpPr>
            <p:spPr bwMode="auto">
              <a:xfrm rot="9327736">
                <a:off x="2561" y="199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4" name="Oval 190"/>
              <p:cNvSpPr>
                <a:spLocks noChangeAspect="1" noChangeArrowheads="1"/>
              </p:cNvSpPr>
              <p:nvPr/>
            </p:nvSpPr>
            <p:spPr bwMode="auto">
              <a:xfrm rot="10800000">
                <a:off x="2645" y="205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5" name="Oval 191"/>
              <p:cNvSpPr>
                <a:spLocks noChangeAspect="1" noChangeArrowheads="1"/>
              </p:cNvSpPr>
              <p:nvPr/>
            </p:nvSpPr>
            <p:spPr bwMode="auto">
              <a:xfrm rot="9689595">
                <a:off x="2851" y="167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6" name="Oval 192"/>
              <p:cNvSpPr>
                <a:spLocks noChangeAspect="1" noChangeArrowheads="1"/>
              </p:cNvSpPr>
              <p:nvPr/>
            </p:nvSpPr>
            <p:spPr bwMode="auto">
              <a:xfrm rot="9542653">
                <a:off x="2754" y="17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7" name="Oval 193"/>
              <p:cNvSpPr>
                <a:spLocks noChangeAspect="1" noChangeArrowheads="1"/>
              </p:cNvSpPr>
              <p:nvPr/>
            </p:nvSpPr>
            <p:spPr bwMode="auto">
              <a:xfrm rot="10214547">
                <a:off x="2658" y="17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8" name="Oval 194"/>
              <p:cNvSpPr>
                <a:spLocks noChangeAspect="1" noChangeArrowheads="1"/>
              </p:cNvSpPr>
              <p:nvPr/>
            </p:nvSpPr>
            <p:spPr bwMode="auto">
              <a:xfrm rot="10800000">
                <a:off x="2838" y="177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39" name="Oval 195"/>
              <p:cNvSpPr>
                <a:spLocks noChangeAspect="1" noChangeArrowheads="1"/>
              </p:cNvSpPr>
              <p:nvPr/>
            </p:nvSpPr>
            <p:spPr bwMode="auto">
              <a:xfrm rot="10800000">
                <a:off x="2741" y="18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0" name="Oval 196"/>
              <p:cNvSpPr>
                <a:spLocks noChangeAspect="1" noChangeArrowheads="1"/>
              </p:cNvSpPr>
              <p:nvPr/>
            </p:nvSpPr>
            <p:spPr bwMode="auto">
              <a:xfrm rot="9327736">
                <a:off x="2562" y="179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1" name="Oval 197"/>
              <p:cNvSpPr>
                <a:spLocks noChangeAspect="1" noChangeArrowheads="1"/>
              </p:cNvSpPr>
              <p:nvPr/>
            </p:nvSpPr>
            <p:spPr bwMode="auto">
              <a:xfrm rot="10800000">
                <a:off x="2646" y="18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2" name="Oval 198"/>
              <p:cNvSpPr>
                <a:spLocks noChangeAspect="1" noChangeArrowheads="1"/>
              </p:cNvSpPr>
              <p:nvPr/>
            </p:nvSpPr>
            <p:spPr bwMode="auto">
              <a:xfrm>
                <a:off x="3250" y="42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3" name="Oval 199"/>
              <p:cNvSpPr>
                <a:spLocks noChangeAspect="1" noChangeArrowheads="1"/>
              </p:cNvSpPr>
              <p:nvPr/>
            </p:nvSpPr>
            <p:spPr bwMode="auto">
              <a:xfrm>
                <a:off x="3556"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4" name="Oval 200"/>
              <p:cNvSpPr>
                <a:spLocks noChangeAspect="1" noChangeArrowheads="1"/>
              </p:cNvSpPr>
              <p:nvPr/>
            </p:nvSpPr>
            <p:spPr bwMode="auto">
              <a:xfrm>
                <a:off x="3352"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5" name="Oval 201"/>
              <p:cNvSpPr>
                <a:spLocks noChangeAspect="1" noChangeArrowheads="1"/>
              </p:cNvSpPr>
              <p:nvPr/>
            </p:nvSpPr>
            <p:spPr bwMode="auto">
              <a:xfrm>
                <a:off x="264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6" name="Oval 202"/>
              <p:cNvSpPr>
                <a:spLocks noChangeAspect="1" noChangeArrowheads="1"/>
              </p:cNvSpPr>
              <p:nvPr/>
            </p:nvSpPr>
            <p:spPr bwMode="auto">
              <a:xfrm>
                <a:off x="3851" y="51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7" name="Oval 203"/>
              <p:cNvSpPr>
                <a:spLocks noChangeAspect="1" noChangeArrowheads="1"/>
              </p:cNvSpPr>
              <p:nvPr/>
            </p:nvSpPr>
            <p:spPr bwMode="auto">
              <a:xfrm>
                <a:off x="151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8" name="Oval 204"/>
              <p:cNvSpPr>
                <a:spLocks noChangeAspect="1" noChangeArrowheads="1"/>
              </p:cNvSpPr>
              <p:nvPr/>
            </p:nvSpPr>
            <p:spPr bwMode="auto">
              <a:xfrm>
                <a:off x="203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49" name="Oval 205"/>
              <p:cNvSpPr>
                <a:spLocks noChangeAspect="1" noChangeArrowheads="1"/>
              </p:cNvSpPr>
              <p:nvPr/>
            </p:nvSpPr>
            <p:spPr bwMode="auto">
              <a:xfrm>
                <a:off x="1429"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0" name="Oval 206"/>
              <p:cNvSpPr>
                <a:spLocks noChangeAspect="1" noChangeArrowheads="1"/>
              </p:cNvSpPr>
              <p:nvPr/>
            </p:nvSpPr>
            <p:spPr bwMode="auto">
              <a:xfrm>
                <a:off x="3953" y="52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1" name="Oval 207"/>
              <p:cNvSpPr>
                <a:spLocks noChangeAspect="1" noChangeArrowheads="1"/>
              </p:cNvSpPr>
              <p:nvPr/>
            </p:nvSpPr>
            <p:spPr bwMode="auto">
              <a:xfrm>
                <a:off x="3749" y="50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2" name="Oval 208"/>
              <p:cNvSpPr>
                <a:spLocks noChangeAspect="1" noChangeArrowheads="1"/>
              </p:cNvSpPr>
              <p:nvPr/>
            </p:nvSpPr>
            <p:spPr bwMode="auto">
              <a:xfrm>
                <a:off x="4051" y="55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GB" altLang="en-US" sz="600">
                    <a:solidFill>
                      <a:srgbClr val="0066FF"/>
                    </a:solidFill>
                  </a:rPr>
                  <a:t>Asn</a:t>
                </a:r>
              </a:p>
            </p:txBody>
          </p:sp>
          <p:sp>
            <p:nvSpPr>
              <p:cNvPr id="159953" name="Oval 209"/>
              <p:cNvSpPr>
                <a:spLocks noChangeAspect="1" noChangeArrowheads="1"/>
              </p:cNvSpPr>
              <p:nvPr/>
            </p:nvSpPr>
            <p:spPr bwMode="auto">
              <a:xfrm>
                <a:off x="3651" y="47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4" name="Oval 210"/>
              <p:cNvSpPr>
                <a:spLocks noChangeAspect="1" noChangeArrowheads="1"/>
              </p:cNvSpPr>
              <p:nvPr/>
            </p:nvSpPr>
            <p:spPr bwMode="auto">
              <a:xfrm>
                <a:off x="2137"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5" name="Oval 211"/>
              <p:cNvSpPr>
                <a:spLocks noChangeAspect="1" noChangeArrowheads="1"/>
              </p:cNvSpPr>
              <p:nvPr/>
            </p:nvSpPr>
            <p:spPr bwMode="auto">
              <a:xfrm>
                <a:off x="2545"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6" name="Oval 212"/>
              <p:cNvSpPr>
                <a:spLocks noChangeAspect="1" noChangeArrowheads="1"/>
              </p:cNvSpPr>
              <p:nvPr/>
            </p:nvSpPr>
            <p:spPr bwMode="auto">
              <a:xfrm>
                <a:off x="2953" y="3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7" name="Oval 213"/>
              <p:cNvSpPr>
                <a:spLocks noChangeAspect="1" noChangeArrowheads="1"/>
              </p:cNvSpPr>
              <p:nvPr/>
            </p:nvSpPr>
            <p:spPr bwMode="auto">
              <a:xfrm>
                <a:off x="1338" y="47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8" name="Oval 214"/>
              <p:cNvSpPr>
                <a:spLocks noChangeAspect="1" noChangeArrowheads="1"/>
              </p:cNvSpPr>
              <p:nvPr/>
            </p:nvSpPr>
            <p:spPr bwMode="auto">
              <a:xfrm>
                <a:off x="3454" y="42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59" name="Oval 215"/>
              <p:cNvSpPr>
                <a:spLocks noChangeAspect="1" noChangeArrowheads="1"/>
              </p:cNvSpPr>
              <p:nvPr/>
            </p:nvSpPr>
            <p:spPr bwMode="auto">
              <a:xfrm>
                <a:off x="2851"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0" name="Oval 216"/>
              <p:cNvSpPr>
                <a:spLocks noChangeAspect="1" noChangeArrowheads="1"/>
              </p:cNvSpPr>
              <p:nvPr/>
            </p:nvSpPr>
            <p:spPr bwMode="auto">
              <a:xfrm>
                <a:off x="1933" y="379"/>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1" name="Oval 217"/>
              <p:cNvSpPr>
                <a:spLocks noChangeAspect="1" noChangeArrowheads="1"/>
              </p:cNvSpPr>
              <p:nvPr/>
            </p:nvSpPr>
            <p:spPr bwMode="auto">
              <a:xfrm>
                <a:off x="2339"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2" name="Oval 218"/>
              <p:cNvSpPr>
                <a:spLocks noChangeAspect="1" noChangeArrowheads="1"/>
              </p:cNvSpPr>
              <p:nvPr/>
            </p:nvSpPr>
            <p:spPr bwMode="auto">
              <a:xfrm>
                <a:off x="1831"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3" name="Oval 219"/>
              <p:cNvSpPr>
                <a:spLocks noChangeAspect="1" noChangeArrowheads="1"/>
              </p:cNvSpPr>
              <p:nvPr/>
            </p:nvSpPr>
            <p:spPr bwMode="auto">
              <a:xfrm>
                <a:off x="1247" y="51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4" name="Oval 220"/>
              <p:cNvSpPr>
                <a:spLocks noChangeAspect="1" noChangeArrowheads="1"/>
              </p:cNvSpPr>
              <p:nvPr/>
            </p:nvSpPr>
            <p:spPr bwMode="auto">
              <a:xfrm>
                <a:off x="1666"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5" name="Oval 221"/>
              <p:cNvSpPr>
                <a:spLocks noChangeAspect="1" noChangeArrowheads="1"/>
              </p:cNvSpPr>
              <p:nvPr/>
            </p:nvSpPr>
            <p:spPr bwMode="auto">
              <a:xfrm>
                <a:off x="305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6" name="Oval 222"/>
              <p:cNvSpPr>
                <a:spLocks noChangeAspect="1" noChangeArrowheads="1"/>
              </p:cNvSpPr>
              <p:nvPr/>
            </p:nvSpPr>
            <p:spPr bwMode="auto">
              <a:xfrm>
                <a:off x="2443" y="37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7" name="Oval 223"/>
              <p:cNvSpPr>
                <a:spLocks noChangeAspect="1" noChangeArrowheads="1"/>
              </p:cNvSpPr>
              <p:nvPr/>
            </p:nvSpPr>
            <p:spPr bwMode="auto">
              <a:xfrm>
                <a:off x="1202" y="101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8" name="Oval 224"/>
              <p:cNvSpPr>
                <a:spLocks noChangeAspect="1" noChangeArrowheads="1"/>
              </p:cNvSpPr>
              <p:nvPr/>
            </p:nvSpPr>
            <p:spPr bwMode="auto">
              <a:xfrm>
                <a:off x="1768" y="1377"/>
                <a:ext cx="100" cy="100"/>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69" name="Oval 225"/>
              <p:cNvSpPr>
                <a:spLocks noChangeAspect="1" noChangeArrowheads="1"/>
              </p:cNvSpPr>
              <p:nvPr/>
            </p:nvSpPr>
            <p:spPr bwMode="auto">
              <a:xfrm>
                <a:off x="1247" y="11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0" name="Oval 226"/>
              <p:cNvSpPr>
                <a:spLocks noChangeAspect="1" noChangeArrowheads="1"/>
              </p:cNvSpPr>
              <p:nvPr/>
            </p:nvSpPr>
            <p:spPr bwMode="auto">
              <a:xfrm>
                <a:off x="1571" y="13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1" name="Oval 227"/>
              <p:cNvSpPr>
                <a:spLocks noChangeAspect="1" noChangeArrowheads="1"/>
              </p:cNvSpPr>
              <p:nvPr/>
            </p:nvSpPr>
            <p:spPr bwMode="auto">
              <a:xfrm>
                <a:off x="1202" y="606"/>
                <a:ext cx="100" cy="100"/>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2" name="Oval 228"/>
              <p:cNvSpPr>
                <a:spLocks noChangeAspect="1" noChangeArrowheads="1"/>
              </p:cNvSpPr>
              <p:nvPr/>
            </p:nvSpPr>
            <p:spPr bwMode="auto">
              <a:xfrm>
                <a:off x="1202" y="9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3" name="Oval 229"/>
              <p:cNvSpPr>
                <a:spLocks noChangeAspect="1" noChangeArrowheads="1"/>
              </p:cNvSpPr>
              <p:nvPr/>
            </p:nvSpPr>
            <p:spPr bwMode="auto">
              <a:xfrm>
                <a:off x="1870" y="1377"/>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4" name="Oval 230"/>
              <p:cNvSpPr>
                <a:spLocks noChangeAspect="1" noChangeArrowheads="1"/>
              </p:cNvSpPr>
              <p:nvPr/>
            </p:nvSpPr>
            <p:spPr bwMode="auto">
              <a:xfrm>
                <a:off x="2064" y="142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5" name="Oval 231"/>
              <p:cNvSpPr>
                <a:spLocks noChangeAspect="1" noChangeArrowheads="1"/>
              </p:cNvSpPr>
              <p:nvPr/>
            </p:nvSpPr>
            <p:spPr bwMode="auto">
              <a:xfrm>
                <a:off x="1202" y="7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6" name="Oval 232"/>
              <p:cNvSpPr>
                <a:spLocks noChangeAspect="1" noChangeArrowheads="1"/>
              </p:cNvSpPr>
              <p:nvPr/>
            </p:nvSpPr>
            <p:spPr bwMode="auto">
              <a:xfrm>
                <a:off x="1383" y="124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7" name="Oval 233"/>
              <p:cNvSpPr>
                <a:spLocks noChangeAspect="1" noChangeArrowheads="1"/>
              </p:cNvSpPr>
              <p:nvPr/>
            </p:nvSpPr>
            <p:spPr bwMode="auto">
              <a:xfrm>
                <a:off x="1973"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8" name="Oval 234"/>
              <p:cNvSpPr>
                <a:spLocks noChangeAspect="1" noChangeArrowheads="1"/>
              </p:cNvSpPr>
              <p:nvPr/>
            </p:nvSpPr>
            <p:spPr bwMode="auto">
              <a:xfrm>
                <a:off x="1292" y="11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79" name="Oval 235"/>
              <p:cNvSpPr>
                <a:spLocks noChangeAspect="1" noChangeArrowheads="1"/>
              </p:cNvSpPr>
              <p:nvPr/>
            </p:nvSpPr>
            <p:spPr bwMode="auto">
              <a:xfrm>
                <a:off x="1202" y="811"/>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0" name="Oval 236"/>
              <p:cNvSpPr>
                <a:spLocks noChangeAspect="1" noChangeArrowheads="1"/>
              </p:cNvSpPr>
              <p:nvPr/>
            </p:nvSpPr>
            <p:spPr bwMode="auto">
              <a:xfrm>
                <a:off x="2154"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1" name="Oval 237"/>
              <p:cNvSpPr>
                <a:spLocks noChangeAspect="1" noChangeArrowheads="1"/>
              </p:cNvSpPr>
              <p:nvPr/>
            </p:nvSpPr>
            <p:spPr bwMode="auto">
              <a:xfrm>
                <a:off x="2336" y="15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2" name="Oval 238"/>
              <p:cNvSpPr>
                <a:spLocks noChangeAspect="1" noChangeArrowheads="1"/>
              </p:cNvSpPr>
              <p:nvPr/>
            </p:nvSpPr>
            <p:spPr bwMode="auto">
              <a:xfrm>
                <a:off x="2426" y="17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3" name="Oval 239"/>
              <p:cNvSpPr>
                <a:spLocks noChangeAspect="1" noChangeArrowheads="1"/>
              </p:cNvSpPr>
              <p:nvPr/>
            </p:nvSpPr>
            <p:spPr bwMode="auto">
              <a:xfrm>
                <a:off x="2245" y="15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4" name="Oval 240"/>
              <p:cNvSpPr>
                <a:spLocks noChangeAspect="1" noChangeArrowheads="1"/>
              </p:cNvSpPr>
              <p:nvPr/>
            </p:nvSpPr>
            <p:spPr bwMode="auto">
              <a:xfrm>
                <a:off x="2381" y="166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5" name="Oval 241"/>
              <p:cNvSpPr>
                <a:spLocks noChangeAspect="1" noChangeArrowheads="1"/>
              </p:cNvSpPr>
              <p:nvPr/>
            </p:nvSpPr>
            <p:spPr bwMode="auto">
              <a:xfrm>
                <a:off x="1475" y="12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6" name="Oval 242"/>
              <p:cNvSpPr>
                <a:spLocks noChangeAspect="1" noChangeArrowheads="1"/>
              </p:cNvSpPr>
              <p:nvPr/>
            </p:nvSpPr>
            <p:spPr bwMode="auto">
              <a:xfrm>
                <a:off x="4150" y="5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7" name="Oval 243"/>
              <p:cNvSpPr>
                <a:spLocks noChangeAspect="1" noChangeArrowheads="1"/>
              </p:cNvSpPr>
              <p:nvPr/>
            </p:nvSpPr>
            <p:spPr bwMode="auto">
              <a:xfrm>
                <a:off x="4252" y="56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8" name="Oval 244"/>
              <p:cNvSpPr>
                <a:spLocks noChangeAspect="1" noChangeArrowheads="1"/>
              </p:cNvSpPr>
              <p:nvPr/>
            </p:nvSpPr>
            <p:spPr bwMode="auto">
              <a:xfrm>
                <a:off x="4452" y="60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89" name="Oval 245"/>
              <p:cNvSpPr>
                <a:spLocks noChangeAspect="1" noChangeArrowheads="1"/>
              </p:cNvSpPr>
              <p:nvPr/>
            </p:nvSpPr>
            <p:spPr bwMode="auto">
              <a:xfrm>
                <a:off x="3288"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0" name="Oval 246"/>
              <p:cNvSpPr>
                <a:spLocks noChangeAspect="1" noChangeArrowheads="1"/>
              </p:cNvSpPr>
              <p:nvPr/>
            </p:nvSpPr>
            <p:spPr bwMode="auto">
              <a:xfrm>
                <a:off x="4354" y="5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1" name="Oval 247"/>
              <p:cNvSpPr>
                <a:spLocks noChangeAspect="1" noChangeArrowheads="1"/>
              </p:cNvSpPr>
              <p:nvPr/>
            </p:nvSpPr>
            <p:spPr bwMode="auto">
              <a:xfrm>
                <a:off x="4545" y="65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2" name="Oval 248"/>
              <p:cNvSpPr>
                <a:spLocks noChangeAspect="1" noChangeArrowheads="1"/>
              </p:cNvSpPr>
              <p:nvPr/>
            </p:nvSpPr>
            <p:spPr bwMode="auto">
              <a:xfrm>
                <a:off x="4059" y="151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3" name="Oval 249"/>
              <p:cNvSpPr>
                <a:spLocks noChangeAspect="1" noChangeArrowheads="1"/>
              </p:cNvSpPr>
              <p:nvPr/>
            </p:nvSpPr>
            <p:spPr bwMode="auto">
              <a:xfrm>
                <a:off x="2953"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4" name="Oval 250"/>
              <p:cNvSpPr>
                <a:spLocks noChangeAspect="1" noChangeArrowheads="1"/>
              </p:cNvSpPr>
              <p:nvPr/>
            </p:nvSpPr>
            <p:spPr bwMode="auto">
              <a:xfrm>
                <a:off x="4150" y="14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5" name="Oval 251"/>
              <p:cNvSpPr>
                <a:spLocks noChangeAspect="1" noChangeArrowheads="1"/>
              </p:cNvSpPr>
              <p:nvPr/>
            </p:nvSpPr>
            <p:spPr bwMode="auto">
              <a:xfrm>
                <a:off x="3173" y="164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6" name="Oval 252"/>
              <p:cNvSpPr>
                <a:spLocks noChangeAspect="1" noChangeArrowheads="1"/>
              </p:cNvSpPr>
              <p:nvPr/>
            </p:nvSpPr>
            <p:spPr bwMode="auto">
              <a:xfrm>
                <a:off x="3064" y="164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7" name="Oval 253"/>
              <p:cNvSpPr>
                <a:spLocks noChangeAspect="1" noChangeArrowheads="1"/>
              </p:cNvSpPr>
              <p:nvPr/>
            </p:nvSpPr>
            <p:spPr bwMode="auto">
              <a:xfrm>
                <a:off x="4649" y="8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8" name="Oval 254"/>
              <p:cNvSpPr>
                <a:spLocks noChangeAspect="1" noChangeArrowheads="1"/>
              </p:cNvSpPr>
              <p:nvPr/>
            </p:nvSpPr>
            <p:spPr bwMode="auto">
              <a:xfrm>
                <a:off x="4649" y="101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9999" name="Oval 255"/>
              <p:cNvSpPr>
                <a:spLocks noChangeAspect="1" noChangeArrowheads="1"/>
              </p:cNvSpPr>
              <p:nvPr/>
            </p:nvSpPr>
            <p:spPr bwMode="auto">
              <a:xfrm>
                <a:off x="4604" y="110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0" name="Oval 256"/>
              <p:cNvSpPr>
                <a:spLocks noChangeAspect="1" noChangeArrowheads="1"/>
              </p:cNvSpPr>
              <p:nvPr/>
            </p:nvSpPr>
            <p:spPr bwMode="auto">
              <a:xfrm>
                <a:off x="4694" y="92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1" name="Oval 257"/>
              <p:cNvSpPr>
                <a:spLocks noChangeAspect="1" noChangeArrowheads="1"/>
              </p:cNvSpPr>
              <p:nvPr/>
            </p:nvSpPr>
            <p:spPr bwMode="auto">
              <a:xfrm>
                <a:off x="4599" y="74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2" name="Oval 258"/>
              <p:cNvSpPr>
                <a:spLocks noChangeAspect="1" noChangeArrowheads="1"/>
              </p:cNvSpPr>
              <p:nvPr/>
            </p:nvSpPr>
            <p:spPr bwMode="auto">
              <a:xfrm>
                <a:off x="4558" y="11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3" name="Oval 259"/>
              <p:cNvSpPr>
                <a:spLocks noChangeAspect="1" noChangeArrowheads="1"/>
              </p:cNvSpPr>
              <p:nvPr/>
            </p:nvSpPr>
            <p:spPr bwMode="auto">
              <a:xfrm>
                <a:off x="4513" y="12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4" name="Oval 260"/>
              <p:cNvSpPr>
                <a:spLocks noChangeAspect="1" noChangeArrowheads="1"/>
              </p:cNvSpPr>
              <p:nvPr/>
            </p:nvSpPr>
            <p:spPr bwMode="auto">
              <a:xfrm>
                <a:off x="4241" y="142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5" name="Oval 261"/>
              <p:cNvSpPr>
                <a:spLocks noChangeAspect="1" noChangeArrowheads="1"/>
              </p:cNvSpPr>
              <p:nvPr/>
            </p:nvSpPr>
            <p:spPr bwMode="auto">
              <a:xfrm>
                <a:off x="4332" y="137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6" name="Oval 262"/>
              <p:cNvSpPr>
                <a:spLocks noChangeAspect="1" noChangeArrowheads="1"/>
              </p:cNvSpPr>
              <p:nvPr/>
            </p:nvSpPr>
            <p:spPr bwMode="auto">
              <a:xfrm>
                <a:off x="4422" y="1332"/>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7" name="Oval 263"/>
              <p:cNvSpPr>
                <a:spLocks noChangeAspect="1" noChangeArrowheads="1"/>
              </p:cNvSpPr>
              <p:nvPr/>
            </p:nvSpPr>
            <p:spPr bwMode="auto">
              <a:xfrm>
                <a:off x="3969" y="155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8" name="Oval 264"/>
              <p:cNvSpPr>
                <a:spLocks noChangeAspect="1" noChangeArrowheads="1"/>
              </p:cNvSpPr>
              <p:nvPr/>
            </p:nvSpPr>
            <p:spPr bwMode="auto">
              <a:xfrm>
                <a:off x="3424"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09" name="Oval 265"/>
              <p:cNvSpPr>
                <a:spLocks noChangeAspect="1" noChangeArrowheads="1"/>
              </p:cNvSpPr>
              <p:nvPr/>
            </p:nvSpPr>
            <p:spPr bwMode="auto">
              <a:xfrm>
                <a:off x="3651"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0" name="Oval 266"/>
              <p:cNvSpPr>
                <a:spLocks noChangeAspect="1" noChangeArrowheads="1"/>
              </p:cNvSpPr>
              <p:nvPr/>
            </p:nvSpPr>
            <p:spPr bwMode="auto">
              <a:xfrm>
                <a:off x="3767"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1" name="Oval 267"/>
              <p:cNvSpPr>
                <a:spLocks noChangeAspect="1" noChangeArrowheads="1"/>
              </p:cNvSpPr>
              <p:nvPr/>
            </p:nvSpPr>
            <p:spPr bwMode="auto">
              <a:xfrm>
                <a:off x="3878" y="1604"/>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2" name="Oval 268"/>
              <p:cNvSpPr>
                <a:spLocks noChangeAspect="1" noChangeArrowheads="1"/>
              </p:cNvSpPr>
              <p:nvPr/>
            </p:nvSpPr>
            <p:spPr bwMode="auto">
              <a:xfrm>
                <a:off x="3527" y="160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3" name="Oval 269"/>
              <p:cNvSpPr>
                <a:spLocks noChangeAspect="1" noChangeArrowheads="1"/>
              </p:cNvSpPr>
              <p:nvPr/>
            </p:nvSpPr>
            <p:spPr bwMode="auto">
              <a:xfrm>
                <a:off x="292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0014" name="Group 270"/>
              <p:cNvGrpSpPr>
                <a:grpSpLocks noChangeAspect="1"/>
              </p:cNvGrpSpPr>
              <p:nvPr/>
            </p:nvGrpSpPr>
            <p:grpSpPr bwMode="auto">
              <a:xfrm>
                <a:off x="4014" y="346"/>
                <a:ext cx="191" cy="191"/>
                <a:chOff x="4150" y="436"/>
                <a:chExt cx="191" cy="191"/>
              </a:xfrm>
            </p:grpSpPr>
            <p:sp>
              <p:nvSpPr>
                <p:cNvPr id="160015" name="Oval 271"/>
                <p:cNvSpPr>
                  <a:spLocks noChangeAspect="1" noChangeArrowheads="1"/>
                </p:cNvSpPr>
                <p:nvPr/>
              </p:nvSpPr>
              <p:spPr bwMode="auto">
                <a:xfrm>
                  <a:off x="4241" y="618"/>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6" name="Oval 272"/>
                <p:cNvSpPr>
                  <a:spLocks noChangeAspect="1" noChangeArrowheads="1"/>
                </p:cNvSpPr>
                <p:nvPr/>
              </p:nvSpPr>
              <p:spPr bwMode="auto">
                <a:xfrm>
                  <a:off x="4241" y="600"/>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7" name="Oval 273"/>
                <p:cNvSpPr>
                  <a:spLocks noChangeAspect="1" noChangeArrowheads="1"/>
                </p:cNvSpPr>
                <p:nvPr/>
              </p:nvSpPr>
              <p:spPr bwMode="auto">
                <a:xfrm>
                  <a:off x="4241" y="5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8" name="Oval 274"/>
                <p:cNvSpPr>
                  <a:spLocks noChangeAspect="1" noChangeArrowheads="1"/>
                </p:cNvSpPr>
                <p:nvPr/>
              </p:nvSpPr>
              <p:spPr bwMode="auto">
                <a:xfrm>
                  <a:off x="4286"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19" name="Oval 275"/>
                <p:cNvSpPr>
                  <a:spLocks noChangeAspect="1" noChangeArrowheads="1"/>
                </p:cNvSpPr>
                <p:nvPr/>
              </p:nvSpPr>
              <p:spPr bwMode="auto">
                <a:xfrm>
                  <a:off x="4255" y="57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0" name="Oval 276"/>
                <p:cNvSpPr>
                  <a:spLocks noChangeAspect="1" noChangeArrowheads="1"/>
                </p:cNvSpPr>
                <p:nvPr/>
              </p:nvSpPr>
              <p:spPr bwMode="auto">
                <a:xfrm>
                  <a:off x="4275" y="57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1" name="Oval 277"/>
                <p:cNvSpPr>
                  <a:spLocks noChangeAspect="1" noChangeArrowheads="1"/>
                </p:cNvSpPr>
                <p:nvPr/>
              </p:nvSpPr>
              <p:spPr bwMode="auto">
                <a:xfrm>
                  <a:off x="4332"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2" name="Oval 278"/>
                <p:cNvSpPr>
                  <a:spLocks noChangeAspect="1" noChangeArrowheads="1"/>
                </p:cNvSpPr>
                <p:nvPr/>
              </p:nvSpPr>
              <p:spPr bwMode="auto">
                <a:xfrm>
                  <a:off x="4286"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3" name="Oval 279"/>
                <p:cNvSpPr>
                  <a:spLocks noChangeAspect="1" noChangeArrowheads="1"/>
                </p:cNvSpPr>
                <p:nvPr/>
              </p:nvSpPr>
              <p:spPr bwMode="auto">
                <a:xfrm>
                  <a:off x="4307" y="503"/>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4" name="Oval 280"/>
                <p:cNvSpPr>
                  <a:spLocks noChangeAspect="1" noChangeArrowheads="1"/>
                </p:cNvSpPr>
                <p:nvPr/>
              </p:nvSpPr>
              <p:spPr bwMode="auto">
                <a:xfrm>
                  <a:off x="4150"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5" name="Oval 281"/>
                <p:cNvSpPr>
                  <a:spLocks noChangeAspect="1" noChangeArrowheads="1"/>
                </p:cNvSpPr>
                <p:nvPr/>
              </p:nvSpPr>
              <p:spPr bwMode="auto">
                <a:xfrm>
                  <a:off x="4195"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6" name="Oval 282"/>
                <p:cNvSpPr>
                  <a:spLocks noChangeAspect="1" noChangeArrowheads="1"/>
                </p:cNvSpPr>
                <p:nvPr/>
              </p:nvSpPr>
              <p:spPr bwMode="auto">
                <a:xfrm>
                  <a:off x="4227" y="56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7" name="Oval 283"/>
                <p:cNvSpPr>
                  <a:spLocks noChangeAspect="1" noChangeArrowheads="1"/>
                </p:cNvSpPr>
                <p:nvPr/>
              </p:nvSpPr>
              <p:spPr bwMode="auto">
                <a:xfrm>
                  <a:off x="4286" y="553"/>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8" name="Oval 284"/>
                <p:cNvSpPr>
                  <a:spLocks noChangeAspect="1" noChangeArrowheads="1"/>
                </p:cNvSpPr>
                <p:nvPr/>
              </p:nvSpPr>
              <p:spPr bwMode="auto">
                <a:xfrm>
                  <a:off x="4195" y="527"/>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29" name="Oval 285"/>
                <p:cNvSpPr>
                  <a:spLocks noChangeAspect="1" noChangeArrowheads="1"/>
                </p:cNvSpPr>
                <p:nvPr/>
              </p:nvSpPr>
              <p:spPr bwMode="auto">
                <a:xfrm>
                  <a:off x="4286" y="49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0" name="Oval 286"/>
                <p:cNvSpPr>
                  <a:spLocks noChangeAspect="1" noChangeArrowheads="1"/>
                </p:cNvSpPr>
                <p:nvPr/>
              </p:nvSpPr>
              <p:spPr bwMode="auto">
                <a:xfrm>
                  <a:off x="4332"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1" name="Oval 287"/>
                <p:cNvSpPr>
                  <a:spLocks noChangeAspect="1" noChangeArrowheads="1"/>
                </p:cNvSpPr>
                <p:nvPr/>
              </p:nvSpPr>
              <p:spPr bwMode="auto">
                <a:xfrm>
                  <a:off x="4195"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2" name="Oval 288"/>
                <p:cNvSpPr>
                  <a:spLocks noChangeAspect="1" noChangeArrowheads="1"/>
                </p:cNvSpPr>
                <p:nvPr/>
              </p:nvSpPr>
              <p:spPr bwMode="auto">
                <a:xfrm>
                  <a:off x="4150"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3" name="Oval 289"/>
                <p:cNvSpPr>
                  <a:spLocks noChangeAspect="1" noChangeArrowheads="1"/>
                </p:cNvSpPr>
                <p:nvPr/>
              </p:nvSpPr>
              <p:spPr bwMode="auto">
                <a:xfrm>
                  <a:off x="4286"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4" name="Oval 290"/>
                <p:cNvSpPr>
                  <a:spLocks noChangeAspect="1" noChangeArrowheads="1"/>
                </p:cNvSpPr>
                <p:nvPr/>
              </p:nvSpPr>
              <p:spPr bwMode="auto">
                <a:xfrm>
                  <a:off x="4150"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5" name="Oval 291"/>
                <p:cNvSpPr>
                  <a:spLocks noChangeAspect="1" noChangeArrowheads="1"/>
                </p:cNvSpPr>
                <p:nvPr/>
              </p:nvSpPr>
              <p:spPr bwMode="auto">
                <a:xfrm>
                  <a:off x="4241"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6" name="Oval 292"/>
                <p:cNvSpPr>
                  <a:spLocks noChangeAspect="1" noChangeArrowheads="1"/>
                </p:cNvSpPr>
                <p:nvPr/>
              </p:nvSpPr>
              <p:spPr bwMode="auto">
                <a:xfrm>
                  <a:off x="4332" y="436"/>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7" name="Oval 293"/>
                <p:cNvSpPr>
                  <a:spLocks noChangeAspect="1" noChangeArrowheads="1"/>
                </p:cNvSpPr>
                <p:nvPr/>
              </p:nvSpPr>
              <p:spPr bwMode="auto">
                <a:xfrm>
                  <a:off x="4195" y="498"/>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8" name="Oval 294"/>
                <p:cNvSpPr>
                  <a:spLocks noChangeAspect="1" noChangeArrowheads="1"/>
                </p:cNvSpPr>
                <p:nvPr/>
              </p:nvSpPr>
              <p:spPr bwMode="auto">
                <a:xfrm>
                  <a:off x="4216" y="544"/>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39" name="Oval 295"/>
                <p:cNvSpPr>
                  <a:spLocks noChangeAspect="1" noChangeArrowheads="1"/>
                </p:cNvSpPr>
                <p:nvPr/>
              </p:nvSpPr>
              <p:spPr bwMode="auto">
                <a:xfrm>
                  <a:off x="4241" y="482"/>
                  <a:ext cx="9" cy="9"/>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040" name="Oval 296"/>
              <p:cNvSpPr>
                <a:spLocks noChangeAspect="1" noChangeArrowheads="1"/>
              </p:cNvSpPr>
              <p:nvPr/>
            </p:nvSpPr>
            <p:spPr bwMode="auto">
              <a:xfrm>
                <a:off x="3028"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1" name="Oval 297"/>
              <p:cNvSpPr>
                <a:spLocks noChangeAspect="1" noChangeArrowheads="1"/>
              </p:cNvSpPr>
              <p:nvPr/>
            </p:nvSpPr>
            <p:spPr bwMode="auto">
              <a:xfrm>
                <a:off x="3132"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2" name="Oval 298"/>
              <p:cNvSpPr>
                <a:spLocks noChangeAspect="1" noChangeArrowheads="1"/>
              </p:cNvSpPr>
              <p:nvPr/>
            </p:nvSpPr>
            <p:spPr bwMode="auto">
              <a:xfrm>
                <a:off x="3239"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3" name="Oval 299"/>
              <p:cNvSpPr>
                <a:spLocks noChangeAspect="1" noChangeArrowheads="1"/>
              </p:cNvSpPr>
              <p:nvPr/>
            </p:nvSpPr>
            <p:spPr bwMode="auto">
              <a:xfrm>
                <a:off x="3334"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4" name="Oval 300"/>
              <p:cNvSpPr>
                <a:spLocks noChangeAspect="1" noChangeArrowheads="1"/>
              </p:cNvSpPr>
              <p:nvPr/>
            </p:nvSpPr>
            <p:spPr bwMode="auto">
              <a:xfrm>
                <a:off x="3334" y="21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5" name="Oval 301"/>
              <p:cNvSpPr>
                <a:spLocks noChangeAspect="1" noChangeArrowheads="1"/>
              </p:cNvSpPr>
              <p:nvPr/>
            </p:nvSpPr>
            <p:spPr bwMode="auto">
              <a:xfrm>
                <a:off x="3243"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6" name="Oval 302"/>
              <p:cNvSpPr>
                <a:spLocks noChangeAspect="1" noChangeArrowheads="1"/>
              </p:cNvSpPr>
              <p:nvPr/>
            </p:nvSpPr>
            <p:spPr bwMode="auto">
              <a:xfrm>
                <a:off x="3139" y="214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7" name="Oval 303"/>
              <p:cNvSpPr>
                <a:spLocks noChangeAspect="1" noChangeArrowheads="1"/>
              </p:cNvSpPr>
              <p:nvPr/>
            </p:nvSpPr>
            <p:spPr bwMode="auto">
              <a:xfrm>
                <a:off x="3035" y="214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8" name="Oval 304"/>
              <p:cNvSpPr>
                <a:spLocks noChangeAspect="1" noChangeArrowheads="1"/>
              </p:cNvSpPr>
              <p:nvPr/>
            </p:nvSpPr>
            <p:spPr bwMode="auto">
              <a:xfrm>
                <a:off x="3035"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49" name="Oval 305"/>
              <p:cNvSpPr>
                <a:spLocks noChangeAspect="1" noChangeArrowheads="1"/>
              </p:cNvSpPr>
              <p:nvPr/>
            </p:nvSpPr>
            <p:spPr bwMode="auto">
              <a:xfrm>
                <a:off x="3035" y="19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0" name="Oval 306"/>
              <p:cNvSpPr>
                <a:spLocks noChangeAspect="1" noChangeArrowheads="1"/>
              </p:cNvSpPr>
              <p:nvPr/>
            </p:nvSpPr>
            <p:spPr bwMode="auto">
              <a:xfrm>
                <a:off x="3651"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1" name="Oval 307"/>
              <p:cNvSpPr>
                <a:spLocks noChangeAspect="1" noChangeArrowheads="1"/>
              </p:cNvSpPr>
              <p:nvPr/>
            </p:nvSpPr>
            <p:spPr bwMode="auto">
              <a:xfrm>
                <a:off x="3541"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2" name="Oval 308"/>
              <p:cNvSpPr>
                <a:spLocks noChangeAspect="1" noChangeArrowheads="1"/>
              </p:cNvSpPr>
              <p:nvPr/>
            </p:nvSpPr>
            <p:spPr bwMode="auto">
              <a:xfrm>
                <a:off x="3434"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3" name="Oval 309"/>
              <p:cNvSpPr>
                <a:spLocks noChangeAspect="1" noChangeArrowheads="1"/>
              </p:cNvSpPr>
              <p:nvPr/>
            </p:nvSpPr>
            <p:spPr bwMode="auto">
              <a:xfrm>
                <a:off x="3334"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4" name="Oval 310"/>
              <p:cNvSpPr>
                <a:spLocks noChangeAspect="1" noChangeArrowheads="1"/>
              </p:cNvSpPr>
              <p:nvPr/>
            </p:nvSpPr>
            <p:spPr bwMode="auto">
              <a:xfrm>
                <a:off x="3232"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5" name="Oval 311"/>
              <p:cNvSpPr>
                <a:spLocks noChangeAspect="1" noChangeArrowheads="1"/>
              </p:cNvSpPr>
              <p:nvPr/>
            </p:nvSpPr>
            <p:spPr bwMode="auto">
              <a:xfrm>
                <a:off x="3126"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6" name="Oval 312"/>
              <p:cNvSpPr>
                <a:spLocks noChangeAspect="1" noChangeArrowheads="1"/>
              </p:cNvSpPr>
              <p:nvPr/>
            </p:nvSpPr>
            <p:spPr bwMode="auto">
              <a:xfrm>
                <a:off x="3035" y="184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7" name="Oval 313"/>
              <p:cNvSpPr>
                <a:spLocks noChangeAspect="1" noChangeArrowheads="1"/>
              </p:cNvSpPr>
              <p:nvPr/>
            </p:nvSpPr>
            <p:spPr bwMode="auto">
              <a:xfrm>
                <a:off x="3756" y="1785"/>
                <a:ext cx="100" cy="100"/>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8" name="Oval 314"/>
              <p:cNvSpPr>
                <a:spLocks noChangeAspect="1" noChangeArrowheads="1"/>
              </p:cNvSpPr>
              <p:nvPr/>
            </p:nvSpPr>
            <p:spPr bwMode="auto">
              <a:xfrm>
                <a:off x="396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59" name="Oval 315"/>
              <p:cNvSpPr>
                <a:spLocks noChangeAspect="1" noChangeArrowheads="1"/>
              </p:cNvSpPr>
              <p:nvPr/>
            </p:nvSpPr>
            <p:spPr bwMode="auto">
              <a:xfrm>
                <a:off x="437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0" name="Oval 316"/>
              <p:cNvSpPr>
                <a:spLocks noChangeAspect="1" noChangeArrowheads="1"/>
              </p:cNvSpPr>
              <p:nvPr/>
            </p:nvSpPr>
            <p:spPr bwMode="auto">
              <a:xfrm>
                <a:off x="4277"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1" name="Oval 317"/>
              <p:cNvSpPr>
                <a:spLocks noChangeAspect="1" noChangeArrowheads="1"/>
              </p:cNvSpPr>
              <p:nvPr/>
            </p:nvSpPr>
            <p:spPr bwMode="auto">
              <a:xfrm>
                <a:off x="4175"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2" name="Oval 318"/>
              <p:cNvSpPr>
                <a:spLocks noChangeAspect="1" noChangeArrowheads="1"/>
              </p:cNvSpPr>
              <p:nvPr/>
            </p:nvSpPr>
            <p:spPr bwMode="auto">
              <a:xfrm>
                <a:off x="4069"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3" name="Oval 319"/>
              <p:cNvSpPr>
                <a:spLocks noChangeAspect="1" noChangeArrowheads="1"/>
              </p:cNvSpPr>
              <p:nvPr/>
            </p:nvSpPr>
            <p:spPr bwMode="auto">
              <a:xfrm>
                <a:off x="3862" y="178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4" name="Oval 320"/>
              <p:cNvSpPr>
                <a:spLocks noChangeAspect="1" noChangeArrowheads="1"/>
              </p:cNvSpPr>
              <p:nvPr/>
            </p:nvSpPr>
            <p:spPr bwMode="auto">
              <a:xfrm>
                <a:off x="4468" y="18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5" name="Oval 321"/>
              <p:cNvSpPr>
                <a:spLocks noChangeAspect="1" noChangeArrowheads="1"/>
              </p:cNvSpPr>
              <p:nvPr/>
            </p:nvSpPr>
            <p:spPr bwMode="auto">
              <a:xfrm>
                <a:off x="3940"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6" name="Oval 322"/>
              <p:cNvSpPr>
                <a:spLocks noChangeAspect="1" noChangeArrowheads="1"/>
              </p:cNvSpPr>
              <p:nvPr/>
            </p:nvSpPr>
            <p:spPr bwMode="auto">
              <a:xfrm>
                <a:off x="4363"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7" name="Oval 323"/>
              <p:cNvSpPr>
                <a:spLocks noChangeAspect="1" noChangeArrowheads="1"/>
              </p:cNvSpPr>
              <p:nvPr/>
            </p:nvSpPr>
            <p:spPr bwMode="auto">
              <a:xfrm>
                <a:off x="4461"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8" name="Oval 324"/>
              <p:cNvSpPr>
                <a:spLocks noChangeAspect="1" noChangeArrowheads="1"/>
              </p:cNvSpPr>
              <p:nvPr/>
            </p:nvSpPr>
            <p:spPr bwMode="auto">
              <a:xfrm>
                <a:off x="4044"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69" name="Oval 325"/>
              <p:cNvSpPr>
                <a:spLocks noChangeAspect="1" noChangeArrowheads="1"/>
              </p:cNvSpPr>
              <p:nvPr/>
            </p:nvSpPr>
            <p:spPr bwMode="auto">
              <a:xfrm>
                <a:off x="4150"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0" name="Oval 326"/>
              <p:cNvSpPr>
                <a:spLocks noChangeAspect="1" noChangeArrowheads="1"/>
              </p:cNvSpPr>
              <p:nvPr/>
            </p:nvSpPr>
            <p:spPr bwMode="auto">
              <a:xfrm>
                <a:off x="4257" y="193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1" name="Oval 327"/>
              <p:cNvSpPr>
                <a:spLocks noChangeAspect="1" noChangeArrowheads="1"/>
              </p:cNvSpPr>
              <p:nvPr/>
            </p:nvSpPr>
            <p:spPr bwMode="auto">
              <a:xfrm>
                <a:off x="3309"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2" name="Oval 328"/>
              <p:cNvSpPr>
                <a:spLocks noChangeAspect="1" noChangeArrowheads="1"/>
              </p:cNvSpPr>
              <p:nvPr/>
            </p:nvSpPr>
            <p:spPr bwMode="auto">
              <a:xfrm>
                <a:off x="3416"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3" name="Oval 329"/>
              <p:cNvSpPr>
                <a:spLocks noChangeAspect="1" noChangeArrowheads="1"/>
              </p:cNvSpPr>
              <p:nvPr/>
            </p:nvSpPr>
            <p:spPr bwMode="auto">
              <a:xfrm>
                <a:off x="3522"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4" name="Oval 330"/>
              <p:cNvSpPr>
                <a:spLocks noChangeAspect="1" noChangeArrowheads="1"/>
              </p:cNvSpPr>
              <p:nvPr/>
            </p:nvSpPr>
            <p:spPr bwMode="auto">
              <a:xfrm>
                <a:off x="3629"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5" name="Oval 331"/>
              <p:cNvSpPr>
                <a:spLocks noChangeAspect="1" noChangeArrowheads="1"/>
              </p:cNvSpPr>
              <p:nvPr/>
            </p:nvSpPr>
            <p:spPr bwMode="auto">
              <a:xfrm>
                <a:off x="3733"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6" name="Oval 332"/>
              <p:cNvSpPr>
                <a:spLocks noChangeAspect="1" noChangeArrowheads="1"/>
              </p:cNvSpPr>
              <p:nvPr/>
            </p:nvSpPr>
            <p:spPr bwMode="auto">
              <a:xfrm>
                <a:off x="3835" y="193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7" name="Oval 333"/>
              <p:cNvSpPr>
                <a:spLocks noChangeAspect="1" noChangeArrowheads="1"/>
              </p:cNvSpPr>
              <p:nvPr/>
            </p:nvSpPr>
            <p:spPr bwMode="auto">
              <a:xfrm>
                <a:off x="5057" y="246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8" name="Oval 334"/>
              <p:cNvSpPr>
                <a:spLocks noChangeAspect="1" noChangeArrowheads="1"/>
              </p:cNvSpPr>
              <p:nvPr/>
            </p:nvSpPr>
            <p:spPr bwMode="auto">
              <a:xfrm>
                <a:off x="3584"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79" name="Oval 335"/>
              <p:cNvSpPr>
                <a:spLocks noChangeAspect="1" noChangeArrowheads="1"/>
              </p:cNvSpPr>
              <p:nvPr/>
            </p:nvSpPr>
            <p:spPr bwMode="auto">
              <a:xfrm>
                <a:off x="368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0" name="Oval 336"/>
              <p:cNvSpPr>
                <a:spLocks noChangeAspect="1" noChangeArrowheads="1"/>
              </p:cNvSpPr>
              <p:nvPr/>
            </p:nvSpPr>
            <p:spPr bwMode="auto">
              <a:xfrm>
                <a:off x="3787"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1" name="Oval 337"/>
              <p:cNvSpPr>
                <a:spLocks noChangeAspect="1" noChangeArrowheads="1"/>
              </p:cNvSpPr>
              <p:nvPr/>
            </p:nvSpPr>
            <p:spPr bwMode="auto">
              <a:xfrm>
                <a:off x="3275" y="204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2" name="Oval 338"/>
              <p:cNvSpPr>
                <a:spLocks noChangeAspect="1" noChangeArrowheads="1"/>
              </p:cNvSpPr>
              <p:nvPr/>
            </p:nvSpPr>
            <p:spPr bwMode="auto">
              <a:xfrm>
                <a:off x="3379"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3" name="Oval 339"/>
              <p:cNvSpPr>
                <a:spLocks noChangeAspect="1" noChangeArrowheads="1"/>
              </p:cNvSpPr>
              <p:nvPr/>
            </p:nvSpPr>
            <p:spPr bwMode="auto">
              <a:xfrm>
                <a:off x="3207" y="196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4" name="Oval 340"/>
              <p:cNvSpPr>
                <a:spLocks noChangeAspect="1" noChangeArrowheads="1"/>
              </p:cNvSpPr>
              <p:nvPr/>
            </p:nvSpPr>
            <p:spPr bwMode="auto">
              <a:xfrm>
                <a:off x="3482"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5" name="Oval 341"/>
              <p:cNvSpPr>
                <a:spLocks noChangeAspect="1" noChangeArrowheads="1"/>
              </p:cNvSpPr>
              <p:nvPr/>
            </p:nvSpPr>
            <p:spPr bwMode="auto">
              <a:xfrm>
                <a:off x="4195" y="205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6" name="Oval 342"/>
              <p:cNvSpPr>
                <a:spLocks noChangeAspect="1" noChangeArrowheads="1"/>
              </p:cNvSpPr>
              <p:nvPr/>
            </p:nvSpPr>
            <p:spPr bwMode="auto">
              <a:xfrm>
                <a:off x="3994"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7" name="Oval 343"/>
              <p:cNvSpPr>
                <a:spLocks noChangeAspect="1" noChangeArrowheads="1"/>
              </p:cNvSpPr>
              <p:nvPr/>
            </p:nvSpPr>
            <p:spPr bwMode="auto">
              <a:xfrm>
                <a:off x="4295"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8" name="Oval 344"/>
              <p:cNvSpPr>
                <a:spLocks noChangeAspect="1" noChangeArrowheads="1"/>
              </p:cNvSpPr>
              <p:nvPr/>
            </p:nvSpPr>
            <p:spPr bwMode="auto">
              <a:xfrm>
                <a:off x="4096"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89" name="Oval 345"/>
              <p:cNvSpPr>
                <a:spLocks noChangeAspect="1" noChangeArrowheads="1"/>
              </p:cNvSpPr>
              <p:nvPr/>
            </p:nvSpPr>
            <p:spPr bwMode="auto">
              <a:xfrm>
                <a:off x="3892" y="205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0" name="Oval 346"/>
              <p:cNvSpPr>
                <a:spLocks noChangeAspect="1" noChangeArrowheads="1"/>
              </p:cNvSpPr>
              <p:nvPr/>
            </p:nvSpPr>
            <p:spPr bwMode="auto">
              <a:xfrm>
                <a:off x="4384"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1" name="Oval 347"/>
              <p:cNvSpPr>
                <a:spLocks noChangeAspect="1" noChangeArrowheads="1"/>
              </p:cNvSpPr>
              <p:nvPr/>
            </p:nvSpPr>
            <p:spPr bwMode="auto">
              <a:xfrm>
                <a:off x="3917"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2" name="Oval 348"/>
              <p:cNvSpPr>
                <a:spLocks noChangeAspect="1" noChangeArrowheads="1"/>
              </p:cNvSpPr>
              <p:nvPr/>
            </p:nvSpPr>
            <p:spPr bwMode="auto">
              <a:xfrm>
                <a:off x="4019"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3" name="Oval 349"/>
              <p:cNvSpPr>
                <a:spLocks noChangeAspect="1" noChangeArrowheads="1"/>
              </p:cNvSpPr>
              <p:nvPr/>
            </p:nvSpPr>
            <p:spPr bwMode="auto">
              <a:xfrm>
                <a:off x="4123"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4" name="Oval 350"/>
              <p:cNvSpPr>
                <a:spLocks noChangeAspect="1" noChangeArrowheads="1"/>
              </p:cNvSpPr>
              <p:nvPr/>
            </p:nvSpPr>
            <p:spPr bwMode="auto">
              <a:xfrm>
                <a:off x="4227"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160095" name="Oval 351"/>
              <p:cNvSpPr>
                <a:spLocks noChangeAspect="1" noChangeArrowheads="1"/>
              </p:cNvSpPr>
              <p:nvPr/>
            </p:nvSpPr>
            <p:spPr bwMode="auto">
              <a:xfrm>
                <a:off x="4332"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6" name="Oval 352"/>
              <p:cNvSpPr>
                <a:spLocks noChangeAspect="1" noChangeArrowheads="1"/>
              </p:cNvSpPr>
              <p:nvPr/>
            </p:nvSpPr>
            <p:spPr bwMode="auto">
              <a:xfrm>
                <a:off x="4500"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7" name="Oval 353"/>
              <p:cNvSpPr>
                <a:spLocks noChangeAspect="1" noChangeArrowheads="1"/>
              </p:cNvSpPr>
              <p:nvPr/>
            </p:nvSpPr>
            <p:spPr bwMode="auto">
              <a:xfrm>
                <a:off x="4397"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8" name="Oval 354"/>
              <p:cNvSpPr>
                <a:spLocks noChangeAspect="1" noChangeArrowheads="1"/>
              </p:cNvSpPr>
              <p:nvPr/>
            </p:nvSpPr>
            <p:spPr bwMode="auto">
              <a:xfrm>
                <a:off x="429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099" name="Oval 355"/>
              <p:cNvSpPr>
                <a:spLocks noChangeAspect="1" noChangeArrowheads="1"/>
              </p:cNvSpPr>
              <p:nvPr/>
            </p:nvSpPr>
            <p:spPr bwMode="auto">
              <a:xfrm>
                <a:off x="4195"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0" name="Oval 356"/>
              <p:cNvSpPr>
                <a:spLocks noChangeAspect="1" noChangeArrowheads="1"/>
              </p:cNvSpPr>
              <p:nvPr/>
            </p:nvSpPr>
            <p:spPr bwMode="auto">
              <a:xfrm>
                <a:off x="4089"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1" name="Oval 357"/>
              <p:cNvSpPr>
                <a:spLocks noChangeAspect="1" noChangeArrowheads="1"/>
              </p:cNvSpPr>
              <p:nvPr/>
            </p:nvSpPr>
            <p:spPr bwMode="auto">
              <a:xfrm>
                <a:off x="3983" y="2330"/>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2" name="Oval 358"/>
              <p:cNvSpPr>
                <a:spLocks noChangeAspect="1" noChangeArrowheads="1"/>
              </p:cNvSpPr>
              <p:nvPr/>
            </p:nvSpPr>
            <p:spPr bwMode="auto">
              <a:xfrm>
                <a:off x="3878"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3" name="Oval 359"/>
              <p:cNvSpPr>
                <a:spLocks noChangeAspect="1" noChangeArrowheads="1"/>
              </p:cNvSpPr>
              <p:nvPr/>
            </p:nvSpPr>
            <p:spPr bwMode="auto">
              <a:xfrm>
                <a:off x="3828" y="223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4" name="Oval 360"/>
              <p:cNvSpPr>
                <a:spLocks noChangeAspect="1" noChangeArrowheads="1"/>
              </p:cNvSpPr>
              <p:nvPr/>
            </p:nvSpPr>
            <p:spPr bwMode="auto">
              <a:xfrm>
                <a:off x="4694"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5" name="Oval 361"/>
              <p:cNvSpPr>
                <a:spLocks noChangeAspect="1" noChangeArrowheads="1"/>
              </p:cNvSpPr>
              <p:nvPr/>
            </p:nvSpPr>
            <p:spPr bwMode="auto">
              <a:xfrm>
                <a:off x="4649" y="178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6" name="Oval 362"/>
              <p:cNvSpPr>
                <a:spLocks noChangeAspect="1" noChangeArrowheads="1"/>
              </p:cNvSpPr>
              <p:nvPr/>
            </p:nvSpPr>
            <p:spPr bwMode="auto">
              <a:xfrm>
                <a:off x="4649" y="189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7" name="Oval 363"/>
              <p:cNvSpPr>
                <a:spLocks noChangeAspect="1" noChangeArrowheads="1"/>
              </p:cNvSpPr>
              <p:nvPr/>
            </p:nvSpPr>
            <p:spPr bwMode="auto">
              <a:xfrm>
                <a:off x="4649" y="199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8" name="Oval 364"/>
              <p:cNvSpPr>
                <a:spLocks noChangeAspect="1" noChangeArrowheads="1"/>
              </p:cNvSpPr>
              <p:nvPr/>
            </p:nvSpPr>
            <p:spPr bwMode="auto">
              <a:xfrm>
                <a:off x="4649" y="209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09" name="Oval 365"/>
              <p:cNvSpPr>
                <a:spLocks noChangeAspect="1" noChangeArrowheads="1"/>
              </p:cNvSpPr>
              <p:nvPr/>
            </p:nvSpPr>
            <p:spPr bwMode="auto">
              <a:xfrm>
                <a:off x="4649" y="219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0" name="Oval 366"/>
              <p:cNvSpPr>
                <a:spLocks noChangeAspect="1" noChangeArrowheads="1"/>
              </p:cNvSpPr>
              <p:nvPr/>
            </p:nvSpPr>
            <p:spPr bwMode="auto">
              <a:xfrm>
                <a:off x="4595" y="22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1" name="Oval 367"/>
              <p:cNvSpPr>
                <a:spLocks noChangeAspect="1" noChangeArrowheads="1"/>
              </p:cNvSpPr>
              <p:nvPr/>
            </p:nvSpPr>
            <p:spPr bwMode="auto">
              <a:xfrm>
                <a:off x="5007"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2" name="Oval 368"/>
              <p:cNvSpPr>
                <a:spLocks noChangeAspect="1" noChangeArrowheads="1"/>
              </p:cNvSpPr>
              <p:nvPr/>
            </p:nvSpPr>
            <p:spPr bwMode="auto">
              <a:xfrm>
                <a:off x="4903"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3" name="Oval 369"/>
              <p:cNvSpPr>
                <a:spLocks noChangeAspect="1" noChangeArrowheads="1"/>
              </p:cNvSpPr>
              <p:nvPr/>
            </p:nvSpPr>
            <p:spPr bwMode="auto">
              <a:xfrm>
                <a:off x="4799" y="169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4" name="Oval 370"/>
              <p:cNvSpPr>
                <a:spLocks noChangeAspect="1" noChangeArrowheads="1"/>
              </p:cNvSpPr>
              <p:nvPr/>
            </p:nvSpPr>
            <p:spPr bwMode="auto">
              <a:xfrm rot="-1110405">
                <a:off x="4876" y="20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5" name="Oval 371"/>
              <p:cNvSpPr>
                <a:spLocks noChangeAspect="1" noChangeArrowheads="1"/>
              </p:cNvSpPr>
              <p:nvPr/>
            </p:nvSpPr>
            <p:spPr bwMode="auto">
              <a:xfrm rot="-1257347">
                <a:off x="4973" y="20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6" name="Oval 372"/>
              <p:cNvSpPr>
                <a:spLocks noChangeAspect="1" noChangeArrowheads="1"/>
              </p:cNvSpPr>
              <p:nvPr/>
            </p:nvSpPr>
            <p:spPr bwMode="auto">
              <a:xfrm rot="-585453">
                <a:off x="5069" y="19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7" name="Oval 373"/>
              <p:cNvSpPr>
                <a:spLocks noChangeAspect="1" noChangeArrowheads="1"/>
              </p:cNvSpPr>
              <p:nvPr/>
            </p:nvSpPr>
            <p:spPr bwMode="auto">
              <a:xfrm>
                <a:off x="4889" y="196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8" name="Oval 374"/>
              <p:cNvSpPr>
                <a:spLocks noChangeAspect="1" noChangeArrowheads="1"/>
              </p:cNvSpPr>
              <p:nvPr/>
            </p:nvSpPr>
            <p:spPr bwMode="auto">
              <a:xfrm>
                <a:off x="4987" y="1928"/>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19" name="Oval 375"/>
              <p:cNvSpPr>
                <a:spLocks noChangeAspect="1" noChangeArrowheads="1"/>
              </p:cNvSpPr>
              <p:nvPr/>
            </p:nvSpPr>
            <p:spPr bwMode="auto">
              <a:xfrm rot="-1472264">
                <a:off x="4785" y="210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0" name="Oval 376"/>
              <p:cNvSpPr>
                <a:spLocks noChangeAspect="1" noChangeArrowheads="1"/>
              </p:cNvSpPr>
              <p:nvPr/>
            </p:nvSpPr>
            <p:spPr bwMode="auto">
              <a:xfrm>
                <a:off x="5082" y="18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0121" name="Group 377"/>
              <p:cNvGrpSpPr>
                <a:grpSpLocks noChangeAspect="1"/>
              </p:cNvGrpSpPr>
              <p:nvPr/>
            </p:nvGrpSpPr>
            <p:grpSpPr bwMode="auto">
              <a:xfrm>
                <a:off x="4876" y="1781"/>
                <a:ext cx="293" cy="182"/>
                <a:chOff x="3437" y="2886"/>
                <a:chExt cx="293" cy="182"/>
              </a:xfrm>
            </p:grpSpPr>
            <p:sp>
              <p:nvSpPr>
                <p:cNvPr id="160122" name="Oval 378"/>
                <p:cNvSpPr>
                  <a:spLocks noChangeAspect="1" noChangeArrowheads="1"/>
                </p:cNvSpPr>
                <p:nvPr/>
              </p:nvSpPr>
              <p:spPr bwMode="auto">
                <a:xfrm>
                  <a:off x="3437" y="29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3" name="Oval 379"/>
                <p:cNvSpPr>
                  <a:spLocks noChangeAspect="1" noChangeArrowheads="1"/>
                </p:cNvSpPr>
                <p:nvPr/>
              </p:nvSpPr>
              <p:spPr bwMode="auto">
                <a:xfrm>
                  <a:off x="3535" y="29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4" name="Oval 380"/>
                <p:cNvSpPr>
                  <a:spLocks noChangeAspect="1" noChangeArrowheads="1"/>
                </p:cNvSpPr>
                <p:nvPr/>
              </p:nvSpPr>
              <p:spPr bwMode="auto">
                <a:xfrm>
                  <a:off x="3630" y="288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nvGrpSpPr>
              <p:cNvPr id="160125" name="Group 381"/>
              <p:cNvGrpSpPr>
                <a:grpSpLocks noChangeAspect="1"/>
              </p:cNvGrpSpPr>
              <p:nvPr/>
            </p:nvGrpSpPr>
            <p:grpSpPr bwMode="auto">
              <a:xfrm>
                <a:off x="4894" y="2085"/>
                <a:ext cx="293" cy="182"/>
                <a:chOff x="3437" y="2886"/>
                <a:chExt cx="293" cy="182"/>
              </a:xfrm>
            </p:grpSpPr>
            <p:sp>
              <p:nvSpPr>
                <p:cNvPr id="160126" name="Oval 382"/>
                <p:cNvSpPr>
                  <a:spLocks noChangeAspect="1" noChangeArrowheads="1"/>
                </p:cNvSpPr>
                <p:nvPr/>
              </p:nvSpPr>
              <p:spPr bwMode="auto">
                <a:xfrm>
                  <a:off x="3437" y="29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7" name="Oval 383"/>
                <p:cNvSpPr>
                  <a:spLocks noChangeAspect="1" noChangeArrowheads="1"/>
                </p:cNvSpPr>
                <p:nvPr/>
              </p:nvSpPr>
              <p:spPr bwMode="auto">
                <a:xfrm>
                  <a:off x="3535" y="293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28" name="Oval 384"/>
                <p:cNvSpPr>
                  <a:spLocks noChangeAspect="1" noChangeArrowheads="1"/>
                </p:cNvSpPr>
                <p:nvPr/>
              </p:nvSpPr>
              <p:spPr bwMode="auto">
                <a:xfrm>
                  <a:off x="3630" y="288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129" name="Oval 385"/>
              <p:cNvSpPr>
                <a:spLocks noChangeAspect="1" noChangeArrowheads="1"/>
              </p:cNvSpPr>
              <p:nvPr/>
            </p:nvSpPr>
            <p:spPr bwMode="auto">
              <a:xfrm>
                <a:off x="4894" y="226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0" name="Oval 386"/>
              <p:cNvSpPr>
                <a:spLocks noChangeAspect="1" noChangeArrowheads="1"/>
              </p:cNvSpPr>
              <p:nvPr/>
            </p:nvSpPr>
            <p:spPr bwMode="auto">
              <a:xfrm>
                <a:off x="4992" y="2232"/>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1" name="Oval 387"/>
              <p:cNvSpPr>
                <a:spLocks noChangeAspect="1" noChangeArrowheads="1"/>
              </p:cNvSpPr>
              <p:nvPr/>
            </p:nvSpPr>
            <p:spPr bwMode="auto">
              <a:xfrm>
                <a:off x="5087" y="218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2" name="Oval 388"/>
              <p:cNvSpPr>
                <a:spLocks noChangeAspect="1" noChangeArrowheads="1"/>
              </p:cNvSpPr>
              <p:nvPr/>
            </p:nvSpPr>
            <p:spPr bwMode="auto">
              <a:xfrm>
                <a:off x="5375" y="301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3" name="Oval 389"/>
              <p:cNvSpPr>
                <a:spLocks noChangeAspect="1" noChangeArrowheads="1"/>
              </p:cNvSpPr>
              <p:nvPr/>
            </p:nvSpPr>
            <p:spPr bwMode="auto">
              <a:xfrm>
                <a:off x="5420" y="291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4" name="Oval 390"/>
              <p:cNvSpPr>
                <a:spLocks noChangeAspect="1" noChangeArrowheads="1"/>
              </p:cNvSpPr>
              <p:nvPr/>
            </p:nvSpPr>
            <p:spPr bwMode="auto">
              <a:xfrm>
                <a:off x="5275"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5" name="Oval 391"/>
              <p:cNvSpPr>
                <a:spLocks noChangeAspect="1" noChangeArrowheads="1"/>
              </p:cNvSpPr>
              <p:nvPr/>
            </p:nvSpPr>
            <p:spPr bwMode="auto">
              <a:xfrm>
                <a:off x="5071"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6" name="Oval 392"/>
              <p:cNvSpPr>
                <a:spLocks noChangeAspect="1" noChangeArrowheads="1"/>
              </p:cNvSpPr>
              <p:nvPr/>
            </p:nvSpPr>
            <p:spPr bwMode="auto">
              <a:xfrm>
                <a:off x="5012" y="26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7" name="Oval 393"/>
              <p:cNvSpPr>
                <a:spLocks noChangeAspect="1" noChangeArrowheads="1"/>
              </p:cNvSpPr>
              <p:nvPr/>
            </p:nvSpPr>
            <p:spPr bwMode="auto">
              <a:xfrm>
                <a:off x="5057" y="2565"/>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8" name="Oval 394"/>
              <p:cNvSpPr>
                <a:spLocks noChangeAspect="1" noChangeArrowheads="1"/>
              </p:cNvSpPr>
              <p:nvPr/>
            </p:nvSpPr>
            <p:spPr bwMode="auto">
              <a:xfrm>
                <a:off x="5066" y="236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39" name="Oval 395"/>
              <p:cNvSpPr>
                <a:spLocks noChangeAspect="1" noChangeArrowheads="1"/>
              </p:cNvSpPr>
              <p:nvPr/>
            </p:nvSpPr>
            <p:spPr bwMode="auto">
              <a:xfrm>
                <a:off x="4973" y="2330"/>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0" name="Oval 396"/>
              <p:cNvSpPr>
                <a:spLocks noChangeAspect="1" noChangeArrowheads="1"/>
              </p:cNvSpPr>
              <p:nvPr/>
            </p:nvSpPr>
            <p:spPr bwMode="auto">
              <a:xfrm>
                <a:off x="5220" y="3237"/>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1" name="Oval 397"/>
              <p:cNvSpPr>
                <a:spLocks noChangeAspect="1" noChangeArrowheads="1"/>
              </p:cNvSpPr>
              <p:nvPr/>
            </p:nvSpPr>
            <p:spPr bwMode="auto">
              <a:xfrm>
                <a:off x="4667"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2" name="Oval 398"/>
              <p:cNvSpPr>
                <a:spLocks noChangeAspect="1" noChangeArrowheads="1"/>
              </p:cNvSpPr>
              <p:nvPr/>
            </p:nvSpPr>
            <p:spPr bwMode="auto">
              <a:xfrm>
                <a:off x="4604"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3" name="Oval 399"/>
              <p:cNvSpPr>
                <a:spLocks noChangeAspect="1" noChangeArrowheads="1"/>
              </p:cNvSpPr>
              <p:nvPr/>
            </p:nvSpPr>
            <p:spPr bwMode="auto">
              <a:xfrm>
                <a:off x="4921" y="269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4" name="Oval 400"/>
              <p:cNvSpPr>
                <a:spLocks noChangeAspect="1" noChangeArrowheads="1"/>
              </p:cNvSpPr>
              <p:nvPr/>
            </p:nvSpPr>
            <p:spPr bwMode="auto">
              <a:xfrm>
                <a:off x="4967" y="278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5" name="Oval 401"/>
              <p:cNvSpPr>
                <a:spLocks noChangeAspect="1" noChangeArrowheads="1"/>
              </p:cNvSpPr>
              <p:nvPr/>
            </p:nvSpPr>
            <p:spPr bwMode="auto">
              <a:xfrm>
                <a:off x="5171" y="2783"/>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6" name="Oval 402"/>
              <p:cNvSpPr>
                <a:spLocks noChangeAspect="1" noChangeArrowheads="1"/>
              </p:cNvSpPr>
              <p:nvPr/>
            </p:nvSpPr>
            <p:spPr bwMode="auto">
              <a:xfrm>
                <a:off x="5368" y="282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7" name="Oval 403"/>
              <p:cNvSpPr>
                <a:spLocks noChangeAspect="1" noChangeArrowheads="1"/>
              </p:cNvSpPr>
              <p:nvPr/>
            </p:nvSpPr>
            <p:spPr bwMode="auto">
              <a:xfrm>
                <a:off x="5182"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8" name="Oval 404"/>
              <p:cNvSpPr>
                <a:spLocks noChangeAspect="1" noChangeArrowheads="1"/>
              </p:cNvSpPr>
              <p:nvPr/>
            </p:nvSpPr>
            <p:spPr bwMode="auto">
              <a:xfrm>
                <a:off x="5016"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49" name="Oval 405"/>
              <p:cNvSpPr>
                <a:spLocks noChangeAspect="1" noChangeArrowheads="1"/>
              </p:cNvSpPr>
              <p:nvPr/>
            </p:nvSpPr>
            <p:spPr bwMode="auto">
              <a:xfrm>
                <a:off x="5422"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0" name="Oval 406"/>
              <p:cNvSpPr>
                <a:spLocks noChangeAspect="1" noChangeArrowheads="1"/>
              </p:cNvSpPr>
              <p:nvPr/>
            </p:nvSpPr>
            <p:spPr bwMode="auto">
              <a:xfrm>
                <a:off x="5080"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1" name="Oval 407"/>
              <p:cNvSpPr>
                <a:spLocks noChangeAspect="1" noChangeArrowheads="1"/>
              </p:cNvSpPr>
              <p:nvPr/>
            </p:nvSpPr>
            <p:spPr bwMode="auto">
              <a:xfrm>
                <a:off x="4572" y="3101"/>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2" name="Oval 408"/>
              <p:cNvSpPr>
                <a:spLocks noChangeAspect="1" noChangeArrowheads="1"/>
              </p:cNvSpPr>
              <p:nvPr/>
            </p:nvSpPr>
            <p:spPr bwMode="auto">
              <a:xfrm>
                <a:off x="4513" y="318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3" name="Oval 409"/>
              <p:cNvSpPr>
                <a:spLocks noChangeAspect="1" noChangeArrowheads="1"/>
              </p:cNvSpPr>
              <p:nvPr/>
            </p:nvSpPr>
            <p:spPr bwMode="auto">
              <a:xfrm>
                <a:off x="5118"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4" name="Oval 410"/>
              <p:cNvSpPr>
                <a:spLocks noChangeAspect="1" noChangeArrowheads="1"/>
              </p:cNvSpPr>
              <p:nvPr/>
            </p:nvSpPr>
            <p:spPr bwMode="auto">
              <a:xfrm>
                <a:off x="4876"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5" name="Oval 411"/>
              <p:cNvSpPr>
                <a:spLocks noChangeAspect="1" noChangeArrowheads="1"/>
              </p:cNvSpPr>
              <p:nvPr/>
            </p:nvSpPr>
            <p:spPr bwMode="auto">
              <a:xfrm>
                <a:off x="4772" y="3056"/>
                <a:ext cx="100" cy="100"/>
              </a:xfrm>
              <a:prstGeom prst="ellipse">
                <a:avLst/>
              </a:prstGeom>
              <a:solidFill>
                <a:srgbClr val="FFCC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6" name="Oval 412"/>
              <p:cNvSpPr>
                <a:spLocks noChangeAspect="1" noChangeArrowheads="1"/>
              </p:cNvSpPr>
              <p:nvPr/>
            </p:nvSpPr>
            <p:spPr bwMode="auto">
              <a:xfrm>
                <a:off x="5284"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7" name="Oval 413"/>
              <p:cNvSpPr>
                <a:spLocks noChangeAspect="1" noChangeArrowheads="1"/>
              </p:cNvSpPr>
              <p:nvPr/>
            </p:nvSpPr>
            <p:spPr bwMode="auto">
              <a:xfrm>
                <a:off x="4810"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8" name="Oval 414"/>
              <p:cNvSpPr>
                <a:spLocks noChangeAspect="1" noChangeArrowheads="1"/>
              </p:cNvSpPr>
              <p:nvPr/>
            </p:nvSpPr>
            <p:spPr bwMode="auto">
              <a:xfrm>
                <a:off x="5375" y="3373"/>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59" name="Oval 415"/>
              <p:cNvSpPr>
                <a:spLocks noChangeAspect="1" noChangeArrowheads="1"/>
              </p:cNvSpPr>
              <p:nvPr/>
            </p:nvSpPr>
            <p:spPr bwMode="auto">
              <a:xfrm>
                <a:off x="4980" y="3056"/>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0" name="Oval 416"/>
              <p:cNvSpPr>
                <a:spLocks noChangeAspect="1" noChangeArrowheads="1"/>
              </p:cNvSpPr>
              <p:nvPr/>
            </p:nvSpPr>
            <p:spPr bwMode="auto">
              <a:xfrm>
                <a:off x="4914"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1" name="Oval 417"/>
              <p:cNvSpPr>
                <a:spLocks noChangeAspect="1" noChangeArrowheads="1"/>
              </p:cNvSpPr>
              <p:nvPr/>
            </p:nvSpPr>
            <p:spPr bwMode="auto">
              <a:xfrm>
                <a:off x="5465" y="332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2" name="Oval 418"/>
              <p:cNvSpPr>
                <a:spLocks noChangeAspect="1" noChangeArrowheads="1"/>
              </p:cNvSpPr>
              <p:nvPr/>
            </p:nvSpPr>
            <p:spPr bwMode="auto">
              <a:xfrm>
                <a:off x="5284" y="3418"/>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3" name="Oval 419"/>
              <p:cNvSpPr>
                <a:spLocks noChangeAspect="1" noChangeArrowheads="1"/>
              </p:cNvSpPr>
              <p:nvPr/>
            </p:nvSpPr>
            <p:spPr bwMode="auto">
              <a:xfrm>
                <a:off x="4894"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4" name="Oval 420"/>
              <p:cNvSpPr>
                <a:spLocks noChangeAspect="1" noChangeArrowheads="1"/>
              </p:cNvSpPr>
              <p:nvPr/>
            </p:nvSpPr>
            <p:spPr bwMode="auto">
              <a:xfrm>
                <a:off x="5322"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5" name="Oval 421"/>
              <p:cNvSpPr>
                <a:spLocks noChangeAspect="1" noChangeArrowheads="1"/>
              </p:cNvSpPr>
              <p:nvPr/>
            </p:nvSpPr>
            <p:spPr bwMode="auto">
              <a:xfrm>
                <a:off x="4708" y="3237"/>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6" name="Oval 422"/>
              <p:cNvSpPr>
                <a:spLocks noChangeAspect="1" noChangeArrowheads="1"/>
              </p:cNvSpPr>
              <p:nvPr/>
            </p:nvSpPr>
            <p:spPr bwMode="auto">
              <a:xfrm>
                <a:off x="4998"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7" name="Oval 423"/>
              <p:cNvSpPr>
                <a:spLocks noChangeAspect="1" noChangeArrowheads="1"/>
              </p:cNvSpPr>
              <p:nvPr/>
            </p:nvSpPr>
            <p:spPr bwMode="auto">
              <a:xfrm>
                <a:off x="5193" y="3464"/>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68" name="Oval 424"/>
              <p:cNvSpPr>
                <a:spLocks noChangeAspect="1" noChangeArrowheads="1"/>
              </p:cNvSpPr>
              <p:nvPr/>
            </p:nvSpPr>
            <p:spPr bwMode="auto">
              <a:xfrm>
                <a:off x="5103" y="3509"/>
                <a:ext cx="100" cy="100"/>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0169" name="Text Box 425"/>
            <p:cNvSpPr txBox="1">
              <a:spLocks noChangeAspect="1" noChangeArrowheads="1"/>
            </p:cNvSpPr>
            <p:nvPr/>
          </p:nvSpPr>
          <p:spPr bwMode="auto">
            <a:xfrm>
              <a:off x="4103" y="3522"/>
              <a:ext cx="428"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sz="1600" b="1" dirty="0">
                  <a:latin typeface="Verdana" panose="020B0604030504040204" pitchFamily="34" charset="0"/>
                  <a:ea typeface="Verdana" panose="020B0604030504040204" pitchFamily="34" charset="0"/>
                  <a:cs typeface="Verdana" panose="020B0604030504040204" pitchFamily="34" charset="0"/>
                </a:rPr>
                <a:t>NH</a:t>
              </a:r>
              <a:r>
                <a:rPr lang="en-GB" altLang="en-US" sz="1600" b="1" baseline="-25000" dirty="0">
                  <a:latin typeface="Verdana" panose="020B0604030504040204" pitchFamily="34" charset="0"/>
                  <a:ea typeface="Verdana" panose="020B0604030504040204" pitchFamily="34" charset="0"/>
                  <a:cs typeface="Verdana" panose="020B0604030504040204" pitchFamily="34" charset="0"/>
                </a:rPr>
                <a:t>2</a:t>
              </a:r>
            </a:p>
          </p:txBody>
        </p:sp>
        <p:sp>
          <p:nvSpPr>
            <p:cNvPr id="160170" name="Line 426"/>
            <p:cNvSpPr>
              <a:spLocks noChangeAspect="1" noChangeShapeType="1"/>
            </p:cNvSpPr>
            <p:nvPr/>
          </p:nvSpPr>
          <p:spPr bwMode="auto">
            <a:xfrm flipH="1">
              <a:off x="4337" y="846"/>
              <a:ext cx="20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60171" name="Text Box 427"/>
            <p:cNvSpPr txBox="1">
              <a:spLocks noChangeAspect="1" noChangeArrowheads="1"/>
            </p:cNvSpPr>
            <p:nvPr/>
          </p:nvSpPr>
          <p:spPr bwMode="auto">
            <a:xfrm>
              <a:off x="4543" y="726"/>
              <a:ext cx="91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N-glycan</a:t>
              </a:r>
            </a:p>
          </p:txBody>
        </p:sp>
        <p:sp>
          <p:nvSpPr>
            <p:cNvPr id="160172" name="Text Box 428"/>
            <p:cNvSpPr txBox="1">
              <a:spLocks noChangeAspect="1" noChangeArrowheads="1"/>
            </p:cNvSpPr>
            <p:nvPr/>
          </p:nvSpPr>
          <p:spPr bwMode="auto">
            <a:xfrm>
              <a:off x="4368" y="3368"/>
              <a:ext cx="583"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GB" altLang="en-US" sz="1600" b="1" dirty="0">
                  <a:latin typeface="Verdana" panose="020B0604030504040204" pitchFamily="34" charset="0"/>
                  <a:ea typeface="Verdana" panose="020B0604030504040204" pitchFamily="34" charset="0"/>
                  <a:cs typeface="Verdana" panose="020B0604030504040204" pitchFamily="34" charset="0"/>
                </a:rPr>
                <a:t>COOH</a:t>
              </a:r>
            </a:p>
          </p:txBody>
        </p:sp>
        <p:sp>
          <p:nvSpPr>
            <p:cNvPr id="160173" name="Oval 429"/>
            <p:cNvSpPr>
              <a:spLocks noChangeAspect="1" noChangeArrowheads="1"/>
            </p:cNvSpPr>
            <p:nvPr/>
          </p:nvSpPr>
          <p:spPr bwMode="auto">
            <a:xfrm>
              <a:off x="2069" y="3032"/>
              <a:ext cx="91" cy="84"/>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0174" name="Text Box 430"/>
            <p:cNvSpPr txBox="1">
              <a:spLocks noChangeAspect="1" noChangeArrowheads="1"/>
            </p:cNvSpPr>
            <p:nvPr/>
          </p:nvSpPr>
          <p:spPr bwMode="auto">
            <a:xfrm>
              <a:off x="2407" y="2884"/>
              <a:ext cx="1067"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baseline="30000" dirty="0">
                  <a:latin typeface="Verdana" panose="020B0604030504040204" pitchFamily="34" charset="0"/>
                  <a:ea typeface="Verdana" panose="020B0604030504040204" pitchFamily="34" charset="0"/>
                  <a:cs typeface="Verdana" panose="020B0604030504040204" pitchFamily="34" charset="0"/>
                </a:rPr>
                <a:t> </a:t>
              </a:r>
              <a:r>
                <a:rPr lang="en-GB" altLang="en-US" b="1" dirty="0">
                  <a:latin typeface="Verdana" panose="020B0604030504040204" pitchFamily="34" charset="0"/>
                  <a:ea typeface="Verdana" panose="020B0604030504040204" pitchFamily="34" charset="0"/>
                  <a:cs typeface="Verdana" panose="020B0604030504040204" pitchFamily="34" charset="0"/>
                </a:rPr>
                <a:t>(weak)</a:t>
              </a:r>
              <a:endParaRPr lang="en-GB" altLang="en-US" b="1" baseline="30000" dirty="0">
                <a:latin typeface="Verdana" panose="020B0604030504040204" pitchFamily="34" charset="0"/>
                <a:ea typeface="Verdana" panose="020B0604030504040204" pitchFamily="34" charset="0"/>
                <a:cs typeface="Verdana" panose="020B0604030504040204" pitchFamily="34" charset="0"/>
              </a:endParaRPr>
            </a:p>
            <a:p>
              <a:pPr algn="ctr"/>
              <a:r>
                <a:rPr lang="en-GB" altLang="en-US" b="1" dirty="0">
                  <a:latin typeface="Verdana" panose="020B0604030504040204" pitchFamily="34" charset="0"/>
                  <a:ea typeface="Verdana" panose="020B0604030504040204" pitchFamily="34" charset="0"/>
                  <a:cs typeface="Verdana" panose="020B0604030504040204" pitchFamily="34" charset="0"/>
                </a:rPr>
                <a:t>Asp 280</a:t>
              </a:r>
            </a:p>
          </p:txBody>
        </p:sp>
      </p:grpSp>
      <p:sp>
        <p:nvSpPr>
          <p:cNvPr id="160175" name="Text Box 431"/>
          <p:cNvSpPr txBox="1">
            <a:spLocks noChangeAspect="1" noChangeArrowheads="1"/>
          </p:cNvSpPr>
          <p:nvPr/>
        </p:nvSpPr>
        <p:spPr bwMode="auto">
          <a:xfrm>
            <a:off x="-27223" y="20862"/>
            <a:ext cx="473078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Based on a diagram from Wester </a:t>
            </a:r>
            <a:r>
              <a:rPr lang="en-GB" altLang="en-US" sz="1600" b="1" i="1" dirty="0">
                <a:latin typeface="Verdana" panose="020B0604030504040204" pitchFamily="34" charset="0"/>
                <a:ea typeface="Verdana" panose="020B0604030504040204" pitchFamily="34" charset="0"/>
                <a:cs typeface="Verdana" panose="020B0604030504040204" pitchFamily="34" charset="0"/>
              </a:rPr>
              <a:t>et al</a:t>
            </a:r>
            <a:r>
              <a:rPr lang="en-GB" altLang="en-US" sz="1600" b="1" baseline="30000" dirty="0">
                <a:latin typeface="Verdana" panose="020B0604030504040204" pitchFamily="34" charset="0"/>
                <a:ea typeface="Verdana" panose="020B0604030504040204" pitchFamily="34" charset="0"/>
                <a:cs typeface="Verdana" panose="020B0604030504040204" pitchFamily="34" charset="0"/>
              </a:rPr>
              <a:t>9</a:t>
            </a:r>
            <a:r>
              <a:rPr lang="en-GB" altLang="en-US" sz="1600" b="1" dirty="0">
                <a:latin typeface="Verdana" panose="020B0604030504040204" pitchFamily="34" charset="0"/>
                <a:ea typeface="Verdana" panose="020B0604030504040204" pitchFamily="34" charset="0"/>
                <a:cs typeface="Verdana" panose="020B0604030504040204" pitchFamily="34" charset="0"/>
              </a:rPr>
              <a:t>.</a:t>
            </a:r>
          </a:p>
        </p:txBody>
      </p:sp>
      <p:sp>
        <p:nvSpPr>
          <p:cNvPr id="160176" name="Line 432"/>
          <p:cNvSpPr>
            <a:spLocks noChangeAspect="1" noChangeShapeType="1"/>
          </p:cNvSpPr>
          <p:nvPr/>
        </p:nvSpPr>
        <p:spPr bwMode="auto">
          <a:xfrm flipH="1">
            <a:off x="4833943" y="4316170"/>
            <a:ext cx="2222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nvGrpSpPr>
          <p:cNvPr id="433" name="Group 432"/>
          <p:cNvGrpSpPr/>
          <p:nvPr/>
        </p:nvGrpSpPr>
        <p:grpSpPr>
          <a:xfrm>
            <a:off x="0" y="5607698"/>
            <a:ext cx="12192000" cy="1250302"/>
            <a:chOff x="0" y="5607698"/>
            <a:chExt cx="12192000" cy="1250302"/>
          </a:xfrm>
        </p:grpSpPr>
        <p:sp>
          <p:nvSpPr>
            <p:cNvPr id="434" name="Rectangle 43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435" name="Oval 43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36" name="Group 7"/>
            <p:cNvGrpSpPr>
              <a:grpSpLocks noChangeAspect="1"/>
            </p:cNvGrpSpPr>
            <p:nvPr/>
          </p:nvGrpSpPr>
          <p:grpSpPr bwMode="auto">
            <a:xfrm>
              <a:off x="1446003" y="6071153"/>
              <a:ext cx="463617" cy="516607"/>
              <a:chOff x="2839" y="1944"/>
              <a:chExt cx="596" cy="664"/>
            </a:xfrm>
          </p:grpSpPr>
          <p:sp>
            <p:nvSpPr>
              <p:cNvPr id="70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1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20" name="AutoShape 20"/>
              <p:cNvCxnSpPr>
                <a:cxnSpLocks noChangeAspect="1" noChangeShapeType="1"/>
                <a:stCxn id="719" idx="3"/>
                <a:endCxn id="71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1" name="AutoShape 21"/>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2" name="AutoShape 22"/>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3" name="AutoShape 23"/>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4" name="AutoShape 24"/>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5" name="AutoShape 25"/>
              <p:cNvCxnSpPr>
                <a:cxnSpLocks noChangeAspect="1" noChangeShapeType="1"/>
                <a:stCxn id="713" idx="3"/>
                <a:endCxn id="71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6" name="AutoShape 26"/>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 name="AutoShape 27"/>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8" name="AutoShape 28"/>
              <p:cNvCxnSpPr>
                <a:cxnSpLocks noChangeAspect="1" noChangeShapeType="1"/>
                <a:stCxn id="719" idx="1"/>
                <a:endCxn id="7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1" name="AutoShape 31"/>
              <p:cNvCxnSpPr>
                <a:cxnSpLocks noChangeAspect="1" noChangeShapeType="1"/>
                <a:stCxn id="713" idx="1"/>
                <a:endCxn id="71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37" name="Group 397"/>
            <p:cNvGrpSpPr>
              <a:grpSpLocks noChangeAspect="1"/>
            </p:cNvGrpSpPr>
            <p:nvPr/>
          </p:nvGrpSpPr>
          <p:grpSpPr bwMode="auto">
            <a:xfrm>
              <a:off x="1982621" y="5735053"/>
              <a:ext cx="1024036" cy="1019723"/>
              <a:chOff x="3600" y="1632"/>
              <a:chExt cx="1594" cy="1587"/>
            </a:xfrm>
          </p:grpSpPr>
          <p:sp>
            <p:nvSpPr>
              <p:cNvPr id="43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4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55" name="AutoShape 143"/>
              <p:cNvCxnSpPr>
                <a:cxnSpLocks noChangeAspect="1" noChangeShapeType="1"/>
                <a:stCxn id="462" idx="0"/>
                <a:endCxn id="45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5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64" name="AutoShape 152"/>
              <p:cNvCxnSpPr>
                <a:cxnSpLocks noChangeAspect="1" noChangeShapeType="1"/>
                <a:stCxn id="463" idx="3"/>
                <a:endCxn id="46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5" name="AutoShape 153"/>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 name="AutoShape 154"/>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7" name="AutoShape 155"/>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8" name="AutoShape 156"/>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9" name="AutoShape 157"/>
              <p:cNvCxnSpPr>
                <a:cxnSpLocks noChangeAspect="1" noChangeShapeType="1"/>
                <a:stCxn id="457" idx="3"/>
                <a:endCxn id="45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0" name="AutoShape 158"/>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1" name="AutoShape 159"/>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2" name="AutoShape 160"/>
              <p:cNvCxnSpPr>
                <a:cxnSpLocks noChangeAspect="1" noChangeShapeType="1"/>
                <a:stCxn id="463" idx="1"/>
                <a:endCxn id="4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5" name="AutoShape 163"/>
              <p:cNvCxnSpPr>
                <a:cxnSpLocks noChangeAspect="1" noChangeShapeType="1"/>
                <a:stCxn id="457" idx="1"/>
                <a:endCxn id="45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503" name="AutoShape 191"/>
              <p:cNvCxnSpPr>
                <a:cxnSpLocks noChangeAspect="1" noChangeShapeType="1"/>
                <a:stCxn id="512" idx="0"/>
                <a:endCxn id="50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0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14" name="AutoShape 202"/>
              <p:cNvCxnSpPr>
                <a:cxnSpLocks noChangeAspect="1" noChangeShapeType="1"/>
                <a:stCxn id="513" idx="3"/>
                <a:endCxn id="51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5" name="AutoShape 203"/>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6" name="AutoShape 204"/>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7" name="AutoShape 205"/>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8" name="AutoShape 206"/>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9" name="AutoShape 207"/>
              <p:cNvCxnSpPr>
                <a:cxnSpLocks noChangeAspect="1" noChangeShapeType="1"/>
                <a:stCxn id="506" idx="3"/>
                <a:endCxn id="50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0" name="AutoShape 208"/>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1" name="AutoShape 209"/>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2" name="AutoShape 210"/>
              <p:cNvCxnSpPr>
                <a:cxnSpLocks noChangeAspect="1" noChangeShapeType="1"/>
                <a:stCxn id="513" idx="1"/>
                <a:endCxn id="5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5" name="AutoShape 213"/>
              <p:cNvCxnSpPr>
                <a:cxnSpLocks noChangeAspect="1" noChangeShapeType="1"/>
                <a:stCxn id="506" idx="1"/>
                <a:endCxn id="50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53" name="AutoShape 241"/>
              <p:cNvCxnSpPr>
                <a:cxnSpLocks noChangeAspect="1" noChangeShapeType="1"/>
                <a:stCxn id="562" idx="0"/>
                <a:endCxn id="55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5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64" name="AutoShape 252"/>
              <p:cNvCxnSpPr>
                <a:cxnSpLocks noChangeAspect="1" noChangeShapeType="1"/>
                <a:stCxn id="563" idx="3"/>
                <a:endCxn id="56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253"/>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254"/>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255"/>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8" name="AutoShape 256"/>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9" name="AutoShape 257"/>
              <p:cNvCxnSpPr>
                <a:cxnSpLocks noChangeAspect="1" noChangeShapeType="1"/>
                <a:stCxn id="556" idx="3"/>
                <a:endCxn id="55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0" name="AutoShape 258"/>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1" name="AutoShape 259"/>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2" name="AutoShape 260"/>
              <p:cNvCxnSpPr>
                <a:cxnSpLocks noChangeAspect="1" noChangeShapeType="1"/>
                <a:stCxn id="563" idx="1"/>
                <a:endCxn id="5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5" name="AutoShape 263"/>
              <p:cNvCxnSpPr>
                <a:cxnSpLocks noChangeAspect="1" noChangeShapeType="1"/>
                <a:stCxn id="556" idx="1"/>
                <a:endCxn id="55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603" name="AutoShape 291"/>
              <p:cNvCxnSpPr>
                <a:cxnSpLocks noChangeAspect="1" noChangeShapeType="1"/>
                <a:stCxn id="612" idx="0"/>
                <a:endCxn id="60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0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14" name="AutoShape 302"/>
              <p:cNvCxnSpPr>
                <a:cxnSpLocks noChangeAspect="1" noChangeShapeType="1"/>
                <a:stCxn id="613" idx="3"/>
                <a:endCxn id="61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5" name="AutoShape 303"/>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6" name="AutoShape 304"/>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7" name="AutoShape 305"/>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8" name="AutoShape 306"/>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9" name="AutoShape 307"/>
              <p:cNvCxnSpPr>
                <a:cxnSpLocks noChangeAspect="1" noChangeShapeType="1"/>
                <a:stCxn id="606" idx="3"/>
                <a:endCxn id="60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0" name="AutoShape 308"/>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1" name="AutoShape 309"/>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2" name="AutoShape 310"/>
              <p:cNvCxnSpPr>
                <a:cxnSpLocks noChangeAspect="1" noChangeShapeType="1"/>
                <a:stCxn id="613" idx="1"/>
                <a:endCxn id="6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5" name="AutoShape 313"/>
              <p:cNvCxnSpPr>
                <a:cxnSpLocks noChangeAspect="1" noChangeShapeType="1"/>
                <a:stCxn id="606" idx="1"/>
                <a:endCxn id="60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2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53" name="AutoShape 341"/>
              <p:cNvCxnSpPr>
                <a:cxnSpLocks noChangeAspect="1" noChangeShapeType="1"/>
                <a:stCxn id="662" idx="0"/>
                <a:endCxn id="65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5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64" name="AutoShape 352"/>
              <p:cNvCxnSpPr>
                <a:cxnSpLocks noChangeAspect="1" noChangeShapeType="1"/>
                <a:stCxn id="663" idx="3"/>
                <a:endCxn id="66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5" name="AutoShape 353"/>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6" name="AutoShape 354"/>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7" name="AutoShape 355"/>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8" name="AutoShape 356"/>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9" name="AutoShape 357"/>
              <p:cNvCxnSpPr>
                <a:cxnSpLocks noChangeAspect="1" noChangeShapeType="1"/>
                <a:stCxn id="656" idx="3"/>
                <a:endCxn id="65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0" name="AutoShape 358"/>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1" name="AutoShape 359"/>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2" name="AutoShape 360"/>
              <p:cNvCxnSpPr>
                <a:cxnSpLocks noChangeAspect="1" noChangeShapeType="1"/>
                <a:stCxn id="663" idx="1"/>
                <a:endCxn id="6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5" name="AutoShape 363"/>
              <p:cNvCxnSpPr>
                <a:cxnSpLocks noChangeAspect="1" noChangeShapeType="1"/>
                <a:stCxn id="656" idx="1"/>
                <a:endCxn id="65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70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70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70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
        <p:nvSpPr>
          <p:cNvPr id="746" name="Oval 433"/>
          <p:cNvSpPr>
            <a:spLocks noChangeAspect="1" noChangeArrowheads="1"/>
          </p:cNvSpPr>
          <p:nvPr/>
        </p:nvSpPr>
        <p:spPr bwMode="auto">
          <a:xfrm>
            <a:off x="4474271" y="1286523"/>
            <a:ext cx="133350" cy="1444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48" name="Line 432"/>
          <p:cNvSpPr>
            <a:spLocks noChangeAspect="1" noChangeShapeType="1"/>
          </p:cNvSpPr>
          <p:nvPr/>
        </p:nvSpPr>
        <p:spPr bwMode="auto">
          <a:xfrm flipH="1">
            <a:off x="4660208" y="1370058"/>
            <a:ext cx="2222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750" name="Text Box 435"/>
          <p:cNvSpPr txBox="1">
            <a:spLocks noChangeArrowheads="1"/>
          </p:cNvSpPr>
          <p:nvPr/>
        </p:nvSpPr>
        <p:spPr bwMode="auto">
          <a:xfrm>
            <a:off x="4865244" y="1068215"/>
            <a:ext cx="272415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Glu44Lys (associated </a:t>
            </a:r>
          </a:p>
          <a:p>
            <a:pPr algn="ct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with a weak </a:t>
            </a:r>
            <a:r>
              <a:rPr lang="en-GB" altLang="en-US" sz="1600" b="1" dirty="0" err="1">
                <a:latin typeface="Verdana" panose="020B0604030504040204" pitchFamily="34" charset="0"/>
                <a:ea typeface="Verdana" panose="020B0604030504040204" pitchFamily="34" charset="0"/>
                <a:cs typeface="Verdana" panose="020B0604030504040204" pitchFamily="34" charset="0"/>
              </a:rPr>
              <a:t>Jk</a:t>
            </a:r>
            <a:r>
              <a:rPr lang="en-GB" altLang="en-US" sz="1600"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sz="1600" b="1" dirty="0">
                <a:latin typeface="Verdana" panose="020B0604030504040204" pitchFamily="34" charset="0"/>
                <a:ea typeface="Verdana" panose="020B0604030504040204" pitchFamily="34" charset="0"/>
                <a:cs typeface="Verdana" panose="020B0604030504040204" pitchFamily="34" charset="0"/>
              </a:rPr>
              <a:t>)</a:t>
            </a:r>
            <a:r>
              <a:rPr lang="en-GB" altLang="en-US" sz="1600" b="1" baseline="30000" dirty="0">
                <a:latin typeface="Verdana" panose="020B0604030504040204" pitchFamily="34" charset="0"/>
                <a:ea typeface="Verdana" panose="020B0604030504040204" pitchFamily="34" charset="0"/>
                <a:cs typeface="Verdana" panose="020B0604030504040204" pitchFamily="34" charset="0"/>
              </a:rPr>
              <a:t>9, 10</a:t>
            </a:r>
            <a:r>
              <a:rPr lang="en-GB" altLang="en-US" sz="1600" b="1" dirty="0">
                <a:latin typeface="Verdana" panose="020B0604030504040204" pitchFamily="34" charset="0"/>
                <a:ea typeface="Verdana" panose="020B0604030504040204" pitchFamily="34" charset="0"/>
                <a:cs typeface="Verdana" panose="020B0604030504040204" pitchFamily="34" charset="0"/>
              </a:rPr>
              <a:t>.</a:t>
            </a:r>
          </a:p>
        </p:txBody>
      </p:sp>
    </p:spTree>
    <p:extLst>
      <p:ext uri="{BB962C8B-B14F-4D97-AF65-F5344CB8AC3E}">
        <p14:creationId xmlns:p14="http://schemas.microsoft.com/office/powerpoint/2010/main" val="279770432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2"/>
          <p:cNvSpPr>
            <a:spLocks noGrp="1"/>
          </p:cNvSpPr>
          <p:nvPr>
            <p:ph type="title" idx="4294967295"/>
          </p:nvPr>
        </p:nvSpPr>
        <p:spPr>
          <a:xfrm>
            <a:off x="2230559"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Individuals with these weak expression of Kidd antigens could be considered as “dangerous donors”, as there may be sufficient expression of the antigen present to cause sensitisation or an anamnestic response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9</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01536147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p:cNvSpPr>
          <p:nvPr>
            <p:ph type="title" idx="4294967295"/>
          </p:nvPr>
        </p:nvSpPr>
        <p:spPr>
          <a:xfrm>
            <a:off x="2223520"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In addition, an individual with the Trp171Arg mutation with weak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 expression has produced an anti-Jk3 or              anti-Jk3-like antibody, and so they may also be “dangerous patients”</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10</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8720900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Grp="1"/>
          </p:cNvSpPr>
          <p:nvPr>
            <p:ph type="title" idx="4294967295"/>
          </p:nvPr>
        </p:nvSpPr>
        <p:spPr>
          <a:xfrm>
            <a:off x="2198184" y="2465388"/>
            <a:ext cx="7772400" cy="990600"/>
          </a:xfrm>
        </p:spPr>
        <p:txBody>
          <a:bodyP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Function</a:t>
            </a:r>
            <a:r>
              <a:rPr lang="en-GB" altLang="en-US" b="1" baseline="30000" dirty="0">
                <a:latin typeface="Verdana" panose="020B0604030504040204" pitchFamily="34" charset="0"/>
                <a:ea typeface="Verdana" panose="020B0604030504040204" pitchFamily="34" charset="0"/>
                <a:cs typeface="Verdana" panose="020B0604030504040204" pitchFamily="34" charset="0"/>
              </a:rPr>
              <a:t>7</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09213723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867" name="Rectangle 3"/>
          <p:cNvSpPr>
            <a:spLocks noGrp="1" noChangeArrowheads="1"/>
          </p:cNvSpPr>
          <p:nvPr>
            <p:ph type="body" idx="4294967295"/>
          </p:nvPr>
        </p:nvSpPr>
        <p:spPr>
          <a:xfrm>
            <a:off x="2209800" y="1825988"/>
            <a:ext cx="7772400" cy="3372927"/>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Kidd antigens are probably urea transporters.</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(a-b-) individuals are unable to maximally concentrate urine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11</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13935510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6867">
                                            <p:txEl>
                                              <p:pRg st="0" end="0"/>
                                            </p:txEl>
                                          </p:spTgt>
                                        </p:tgtEl>
                                        <p:attrNameLst>
                                          <p:attrName>style.visibility</p:attrName>
                                        </p:attrNameLst>
                                      </p:cBhvr>
                                      <p:to>
                                        <p:strVal val="visible"/>
                                      </p:to>
                                    </p:set>
                                    <p:anim calcmode="lin" valueType="num">
                                      <p:cBhvr additive="base">
                                        <p:cTn id="7" dur="500" fill="hold"/>
                                        <p:tgtEl>
                                          <p:spTgt spid="3686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68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6867">
                                            <p:txEl>
                                              <p:pRg st="2" end="2"/>
                                            </p:txEl>
                                          </p:spTgt>
                                        </p:tgtEl>
                                        <p:attrNameLst>
                                          <p:attrName>style.visibility</p:attrName>
                                        </p:attrNameLst>
                                      </p:cBhvr>
                                      <p:to>
                                        <p:strVal val="visible"/>
                                      </p:to>
                                    </p:set>
                                    <p:anim calcmode="lin" valueType="num">
                                      <p:cBhvr additive="base">
                                        <p:cTn id="13" dur="500" fill="hold"/>
                                        <p:tgtEl>
                                          <p:spTgt spid="36867">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3686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7" grpId="0" build="p"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p:cNvSpPr>
            <a:spLocks noGrp="1"/>
          </p:cNvSpPr>
          <p:nvPr>
            <p:ph type="title" idx="4294967295"/>
          </p:nvPr>
        </p:nvSpPr>
        <p:spPr>
          <a:xfrm>
            <a:off x="2215984"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Phenotype frequencies</a:t>
            </a:r>
            <a:r>
              <a:rPr lang="en-GB" altLang="en-US" b="1" baseline="30000" dirty="0">
                <a:latin typeface="Verdana" panose="020B0604030504040204" pitchFamily="34" charset="0"/>
                <a:ea typeface="Verdana" panose="020B0604030504040204" pitchFamily="34" charset="0"/>
                <a:cs typeface="Verdana" panose="020B0604030504040204" pitchFamily="34" charset="0"/>
              </a:rPr>
              <a:t>7</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99089544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p:cNvSpPr>
            <a:spLocks noGrp="1"/>
          </p:cNvSpPr>
          <p:nvPr>
            <p:ph type="title" idx="4294967295"/>
          </p:nvPr>
        </p:nvSpPr>
        <p:spPr>
          <a:xfrm>
            <a:off x="2215984"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Do not worry about exact numbers, but the frequency for the White population is </a:t>
            </a:r>
            <a:r>
              <a:rPr lang="en-GB" altLang="en-US" b="1" i="1" u="sng" dirty="0">
                <a:latin typeface="Verdana" panose="020B0604030504040204" pitchFamily="34" charset="0"/>
                <a:ea typeface="Verdana" panose="020B0604030504040204" pitchFamily="34" charset="0"/>
                <a:cs typeface="Verdana" panose="020B0604030504040204" pitchFamily="34" charset="0"/>
              </a:rPr>
              <a:t>about</a:t>
            </a:r>
            <a:r>
              <a:rPr lang="en-GB" altLang="en-US" b="1" dirty="0">
                <a:latin typeface="Verdana" panose="020B0604030504040204" pitchFamily="34" charset="0"/>
                <a:ea typeface="Verdana" panose="020B0604030504040204" pitchFamily="34" charset="0"/>
                <a:cs typeface="Verdana" panose="020B0604030504040204" pitchFamily="34" charset="0"/>
              </a:rPr>
              <a:t> 25%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t>
            </a:r>
            <a:r>
              <a:rPr lang="en-GB" altLang="en-US" b="1" dirty="0" err="1">
                <a:latin typeface="Verdana" panose="020B0604030504040204" pitchFamily="34" charset="0"/>
                <a:ea typeface="Verdana" panose="020B0604030504040204" pitchFamily="34" charset="0"/>
                <a:cs typeface="Verdana" panose="020B0604030504040204" pitchFamily="34" charset="0"/>
              </a:rPr>
              <a:t>a+b</a:t>
            </a:r>
            <a:r>
              <a:rPr lang="en-GB" altLang="en-US" b="1" dirty="0">
                <a:latin typeface="Verdana" panose="020B0604030504040204" pitchFamily="34" charset="0"/>
                <a:ea typeface="Verdana" panose="020B0604030504040204" pitchFamily="34" charset="0"/>
                <a:cs typeface="Verdana" panose="020B0604030504040204" pitchFamily="34" charset="0"/>
              </a:rPr>
              <a:t>-), 50%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t>
            </a:r>
            <a:r>
              <a:rPr lang="en-GB" altLang="en-US" b="1" dirty="0" err="1">
                <a:latin typeface="Verdana" panose="020B0604030504040204" pitchFamily="34" charset="0"/>
                <a:ea typeface="Verdana" panose="020B0604030504040204" pitchFamily="34" charset="0"/>
                <a:cs typeface="Verdana" panose="020B0604030504040204" pitchFamily="34" charset="0"/>
              </a:rPr>
              <a:t>a+b</a:t>
            </a:r>
            <a:r>
              <a:rPr lang="en-GB" altLang="en-US" b="1" dirty="0">
                <a:latin typeface="Verdana" panose="020B0604030504040204" pitchFamily="34" charset="0"/>
                <a:ea typeface="Verdana" panose="020B0604030504040204" pitchFamily="34" charset="0"/>
                <a:cs typeface="Verdana" panose="020B0604030504040204" pitchFamily="34" charset="0"/>
              </a:rPr>
              <a:t>+) and 25%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(a-b+); nice and easy to remember!</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75061001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p:cNvSpPr>
          <p:nvPr>
            <p:ph type="title" idx="4294967295"/>
          </p:nvPr>
        </p:nvSpPr>
        <p:spPr>
          <a:xfrm>
            <a:off x="2198184" y="233363"/>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22883" name="Rectangle 3"/>
          <p:cNvSpPr>
            <a:spLocks noGrp="1"/>
          </p:cNvSpPr>
          <p:nvPr>
            <p:ph type="body" idx="4294967295"/>
          </p:nvPr>
        </p:nvSpPr>
        <p:spPr>
          <a:xfrm>
            <a:off x="2209800" y="1596778"/>
            <a:ext cx="7772400" cy="4114800"/>
          </a:xfrm>
        </p:spPr>
        <p:txBody>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function of the Kidd protein.</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Basic Kidd phenotype frequencies.</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How the Kidd antibodies react.</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77949148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2883">
                                            <p:txEl>
                                              <p:pRg st="0" end="0"/>
                                            </p:txEl>
                                          </p:spTgt>
                                        </p:tgtEl>
                                        <p:attrNameLst>
                                          <p:attrName>style.visibility</p:attrName>
                                        </p:attrNameLst>
                                      </p:cBhvr>
                                      <p:to>
                                        <p:strVal val="visible"/>
                                      </p:to>
                                    </p:set>
                                    <p:anim calcmode="lin" valueType="num">
                                      <p:cBhvr additive="base">
                                        <p:cTn id="7" dur="500" fill="hold"/>
                                        <p:tgtEl>
                                          <p:spTgt spid="12288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28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2883">
                                            <p:txEl>
                                              <p:pRg st="2" end="2"/>
                                            </p:txEl>
                                          </p:spTgt>
                                        </p:tgtEl>
                                        <p:attrNameLst>
                                          <p:attrName>style.visibility</p:attrName>
                                        </p:attrNameLst>
                                      </p:cBhvr>
                                      <p:to>
                                        <p:strVal val="visible"/>
                                      </p:to>
                                    </p:set>
                                    <p:anim calcmode="lin" valueType="num">
                                      <p:cBhvr additive="base">
                                        <p:cTn id="13" dur="500" fill="hold"/>
                                        <p:tgtEl>
                                          <p:spTgt spid="122883">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288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2883">
                                            <p:txEl>
                                              <p:pRg st="4" end="4"/>
                                            </p:txEl>
                                          </p:spTgt>
                                        </p:tgtEl>
                                        <p:attrNameLst>
                                          <p:attrName>style.visibility</p:attrName>
                                        </p:attrNameLst>
                                      </p:cBhvr>
                                      <p:to>
                                        <p:strVal val="visible"/>
                                      </p:to>
                                    </p:set>
                                    <p:anim calcmode="lin" valueType="num">
                                      <p:cBhvr additive="base">
                                        <p:cTn id="19" dur="500" fill="hold"/>
                                        <p:tgtEl>
                                          <p:spTgt spid="122883">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2288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3" grpId="0" build="p"/>
    </p:bldLst>
  </p:timing>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38915" name="Object 3"/>
          <p:cNvGraphicFramePr>
            <a:graphicFrameLocks noGrp="1" noChangeAspect="1"/>
          </p:cNvGraphicFramePr>
          <p:nvPr>
            <p:ph type="chart" idx="4294967295"/>
            <p:extLst>
              <p:ext uri="{D42A27DB-BD31-4B8C-83A1-F6EECF244321}">
                <p14:modId xmlns:p14="http://schemas.microsoft.com/office/powerpoint/2010/main" val="4272473066"/>
              </p:ext>
            </p:extLst>
          </p:nvPr>
        </p:nvGraphicFramePr>
        <p:xfrm>
          <a:off x="2198184" y="903288"/>
          <a:ext cx="7772400" cy="4114800"/>
        </p:xfrm>
        <a:graphic>
          <a:graphicData uri="http://schemas.openxmlformats.org/presentationml/2006/ole">
            <mc:AlternateContent xmlns:mc="http://schemas.openxmlformats.org/markup-compatibility/2006">
              <mc:Choice xmlns:v="urn:schemas-microsoft-com:vml" Requires="v">
                <p:oleObj name="Chart" r:id="rId3" imgW="7772400" imgH="4114800" progId="MSGraph.Chart.8">
                  <p:embed followColorScheme="full"/>
                </p:oleObj>
              </mc:Choice>
              <mc:Fallback>
                <p:oleObj name="Chart" r:id="rId3" imgW="7772400" imgH="4114800" progId="MSGraph.Chart.8">
                  <p:embed followColorScheme="full"/>
                  <p:pic>
                    <p:nvPicPr>
                      <p:cNvPr id="38915" name="Object 3"/>
                      <p:cNvPicPr>
                        <a:picLocks noChangeAspect="1" noChangeArrowheads="1"/>
                      </p:cNvPicPr>
                      <p:nvPr/>
                    </p:nvPicPr>
                    <p:blipFill>
                      <a:blip r:embed="rId4"/>
                      <a:srcRect/>
                      <a:stretch>
                        <a:fillRect/>
                      </a:stretch>
                    </p:blipFill>
                    <p:spPr bwMode="auto">
                      <a:xfrm>
                        <a:off x="2198184" y="90328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07693422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p:cNvSpPr>
          <p:nvPr>
            <p:ph type="title" idx="4294967295"/>
          </p:nvPr>
        </p:nvSpPr>
        <p:spPr>
          <a:xfrm>
            <a:off x="2230559"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According to </a:t>
            </a:r>
            <a:r>
              <a:rPr lang="en-GB" altLang="en-US" b="1" dirty="0" err="1">
                <a:latin typeface="Verdana" panose="020B0604030504040204" pitchFamily="34" charset="0"/>
                <a:ea typeface="Verdana" panose="020B0604030504040204" pitchFamily="34" charset="0"/>
                <a:cs typeface="Verdana" panose="020B0604030504040204" pitchFamily="34" charset="0"/>
              </a:rPr>
              <a:t>Issitt</a:t>
            </a:r>
            <a:r>
              <a:rPr lang="en-GB" altLang="en-US" b="1" dirty="0">
                <a:latin typeface="Verdana" panose="020B0604030504040204" pitchFamily="34" charset="0"/>
                <a:ea typeface="Verdana" panose="020B0604030504040204" pitchFamily="34" charset="0"/>
                <a:cs typeface="Verdana" panose="020B0604030504040204" pitchFamily="34" charset="0"/>
              </a:rPr>
              <a:t> and Anstee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12</a:t>
            </a:r>
            <a:r>
              <a:rPr lang="en-GB" altLang="en-US" b="1" dirty="0">
                <a:latin typeface="Verdana" panose="020B0604030504040204" pitchFamily="34" charset="0"/>
                <a:ea typeface="Verdana" panose="020B0604030504040204" pitchFamily="34" charset="0"/>
                <a:cs typeface="Verdana" panose="020B0604030504040204" pitchFamily="34" charset="0"/>
              </a:rPr>
              <a:t>, the frequency of 0.9% in Asian populations may be an exaggeration, as family membership was not taken into account.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37595780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2"/>
          <p:cNvSpPr>
            <a:spLocks noGrp="1"/>
          </p:cNvSpPr>
          <p:nvPr>
            <p:ph type="title" idx="4294967295"/>
          </p:nvPr>
        </p:nvSpPr>
        <p:spPr>
          <a:xfrm>
            <a:off x="2209800" y="2465388"/>
            <a:ext cx="7772400" cy="990600"/>
          </a:xfrm>
        </p:spPr>
        <p:txBody>
          <a:bodyP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Antibodies</a:t>
            </a:r>
            <a:r>
              <a:rPr lang="en-GB" altLang="en-US" b="1" baseline="30000" dirty="0">
                <a:latin typeface="Verdana" panose="020B0604030504040204" pitchFamily="34" charset="0"/>
                <a:ea typeface="Verdana" panose="020B0604030504040204" pitchFamily="34" charset="0"/>
                <a:cs typeface="Verdana" panose="020B0604030504040204" pitchFamily="34" charset="0"/>
              </a:rPr>
              <a:t>7</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86182098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63" name="Rectangle 3"/>
          <p:cNvSpPr>
            <a:spLocks noGrp="1" noChangeArrowheads="1"/>
          </p:cNvSpPr>
          <p:nvPr>
            <p:ph type="body" idx="4294967295"/>
          </p:nvPr>
        </p:nvSpPr>
        <p:spPr>
          <a:xfrm>
            <a:off x="2209800" y="1443770"/>
            <a:ext cx="7772400" cy="3769864"/>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Most of the antibodies are IgG, although a few examples of IgM are known.</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They are usually extremely good at activating the classical complement pathway.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16024079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0963">
                                            <p:txEl>
                                              <p:pRg st="0" end="0"/>
                                            </p:txEl>
                                          </p:spTgt>
                                        </p:tgtEl>
                                        <p:attrNameLst>
                                          <p:attrName>style.visibility</p:attrName>
                                        </p:attrNameLst>
                                      </p:cBhvr>
                                      <p:to>
                                        <p:strVal val="visible"/>
                                      </p:to>
                                    </p:set>
                                    <p:anim calcmode="lin" valueType="num">
                                      <p:cBhvr additive="base">
                                        <p:cTn id="7" dur="500" fill="hold"/>
                                        <p:tgtEl>
                                          <p:spTgt spid="4096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09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0963">
                                            <p:txEl>
                                              <p:pRg st="2" end="2"/>
                                            </p:txEl>
                                          </p:spTgt>
                                        </p:tgtEl>
                                        <p:attrNameLst>
                                          <p:attrName>style.visibility</p:attrName>
                                        </p:attrNameLst>
                                      </p:cBhvr>
                                      <p:to>
                                        <p:strVal val="visible"/>
                                      </p:to>
                                    </p:set>
                                    <p:anim calcmode="lin" valueType="num">
                                      <p:cBhvr additive="base">
                                        <p:cTn id="13" dur="500" fill="hold"/>
                                        <p:tgtEl>
                                          <p:spTgt spid="40963">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096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011" name="Rectangle 3"/>
          <p:cNvSpPr>
            <a:spLocks noGrp="1" noChangeArrowheads="1"/>
          </p:cNvSpPr>
          <p:nvPr>
            <p:ph type="body" idx="4294967295"/>
          </p:nvPr>
        </p:nvSpPr>
        <p:spPr>
          <a:xfrm>
            <a:off x="2209800" y="1272621"/>
            <a:ext cx="7772400" cy="3871584"/>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Kidd antibodies are extremely labile both </a:t>
            </a:r>
            <a:r>
              <a:rPr lang="en-GB" altLang="en-US" b="1" i="1" dirty="0">
                <a:latin typeface="Verdana" panose="020B0604030504040204" pitchFamily="34" charset="0"/>
                <a:ea typeface="Verdana" panose="020B0604030504040204" pitchFamily="34" charset="0"/>
                <a:cs typeface="Verdana" panose="020B0604030504040204" pitchFamily="34" charset="0"/>
              </a:rPr>
              <a:t>in vivo</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i="1" dirty="0">
                <a:latin typeface="Verdana" panose="020B0604030504040204" pitchFamily="34" charset="0"/>
                <a:ea typeface="Verdana" panose="020B0604030504040204" pitchFamily="34" charset="0"/>
                <a:cs typeface="Verdana" panose="020B0604030504040204" pitchFamily="34" charset="0"/>
              </a:rPr>
              <a:t>in vitro</a:t>
            </a:r>
            <a:r>
              <a:rPr lang="en-GB" altLang="en-US" b="1" dirty="0">
                <a:latin typeface="Verdana" panose="020B0604030504040204" pitchFamily="34" charset="0"/>
                <a:ea typeface="Verdana" panose="020B0604030504040204" pitchFamily="34" charset="0"/>
                <a:cs typeface="Verdana" panose="020B0604030504040204" pitchFamily="34" charset="0"/>
              </a:rPr>
              <a:t>.</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They are notorious for causing severe, sometimes fatal, delayed haemolytic transfusion reactions </a:t>
            </a:r>
            <a:r>
              <a:rPr lang="en-GB" altLang="en-US" b="1" i="1" dirty="0">
                <a:latin typeface="Verdana" panose="020B0604030504040204" pitchFamily="34" charset="0"/>
                <a:ea typeface="Verdana" panose="020B0604030504040204" pitchFamily="34" charset="0"/>
                <a:cs typeface="Verdana" panose="020B0604030504040204" pitchFamily="34" charset="0"/>
              </a:rPr>
              <a:t>via</a:t>
            </a:r>
            <a:r>
              <a:rPr lang="en-GB" altLang="en-US" b="1" dirty="0">
                <a:latin typeface="Verdana" panose="020B0604030504040204" pitchFamily="34" charset="0"/>
                <a:ea typeface="Verdana" panose="020B0604030504040204" pitchFamily="34" charset="0"/>
                <a:cs typeface="Verdana" panose="020B0604030504040204" pitchFamily="34" charset="0"/>
              </a:rPr>
              <a:t> an anamnestic (remembering!) response.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75018802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3011">
                                            <p:txEl>
                                              <p:pRg st="0" end="0"/>
                                            </p:txEl>
                                          </p:spTgt>
                                        </p:tgtEl>
                                        <p:attrNameLst>
                                          <p:attrName>style.visibility</p:attrName>
                                        </p:attrNameLst>
                                      </p:cBhvr>
                                      <p:to>
                                        <p:strVal val="visible"/>
                                      </p:to>
                                    </p:set>
                                    <p:anim calcmode="lin" valueType="num">
                                      <p:cBhvr additive="base">
                                        <p:cTn id="7" dur="500" fill="hold"/>
                                        <p:tgtEl>
                                          <p:spTgt spid="4301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30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3011">
                                            <p:txEl>
                                              <p:pRg st="2" end="2"/>
                                            </p:txEl>
                                          </p:spTgt>
                                        </p:tgtEl>
                                        <p:attrNameLst>
                                          <p:attrName>style.visibility</p:attrName>
                                        </p:attrNameLst>
                                      </p:cBhvr>
                                      <p:to>
                                        <p:strVal val="visible"/>
                                      </p:to>
                                    </p:set>
                                    <p:anim calcmode="lin" valueType="num">
                                      <p:cBhvr additive="base">
                                        <p:cTn id="13" dur="500" fill="hold"/>
                                        <p:tgtEl>
                                          <p:spTgt spid="4301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301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1"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Title 3"/>
          <p:cNvSpPr>
            <a:spLocks noGrp="1"/>
          </p:cNvSpPr>
          <p:nvPr>
            <p:ph type="title" idx="4294967295"/>
          </p:nvPr>
        </p:nvSpPr>
        <p:spPr>
          <a:xfrm>
            <a:off x="2209800" y="2336951"/>
            <a:ext cx="7772400" cy="990600"/>
          </a:xfrm>
        </p:spPr>
        <p:txBody>
          <a:bodyPr vert="horz" lIns="91440" tIns="45720" rIns="91440" bIns="45720" rtlCol="0" anchor="ctr">
            <a:noAutofit/>
          </a:bodyPr>
          <a:lstStyle/>
          <a:p>
            <a:pPr algn="ctr"/>
            <a:r>
              <a:rPr lang="en-GB" altLang="en-US" sz="3600" b="1" dirty="0">
                <a:latin typeface="Verdana" panose="020B0604030504040204" pitchFamily="34" charset="0"/>
                <a:ea typeface="Verdana" panose="020B0604030504040204" pitchFamily="34" charset="0"/>
                <a:cs typeface="Verdana" panose="020B0604030504040204" pitchFamily="34" charset="0"/>
              </a:rPr>
              <a:t>Rarely, and because Kidd antibodies cause a delayed haemolytic transfusion reaction </a:t>
            </a:r>
            <a:r>
              <a:rPr lang="en-GB" altLang="en-US" sz="3600" b="1" i="1" dirty="0">
                <a:latin typeface="Verdana" panose="020B0604030504040204" pitchFamily="34" charset="0"/>
                <a:ea typeface="Verdana" panose="020B0604030504040204" pitchFamily="34" charset="0"/>
                <a:cs typeface="Verdana" panose="020B0604030504040204" pitchFamily="34" charset="0"/>
              </a:rPr>
              <a:t>via</a:t>
            </a:r>
            <a:r>
              <a:rPr lang="en-GB" altLang="en-US" sz="3600" b="1" dirty="0">
                <a:latin typeface="Verdana" panose="020B0604030504040204" pitchFamily="34" charset="0"/>
                <a:ea typeface="Verdana" panose="020B0604030504040204" pitchFamily="34" charset="0"/>
                <a:cs typeface="Verdana" panose="020B0604030504040204" pitchFamily="34" charset="0"/>
              </a:rPr>
              <a:t> an anamnestic response, the causative antibody may only be detected with             enzyme-treated red cells, or not detected at all by routine serological techniques</a:t>
            </a:r>
            <a:r>
              <a:rPr lang="en-GB" altLang="en-US" sz="3600" b="1" baseline="30000" dirty="0">
                <a:latin typeface="Verdana" panose="020B0604030504040204" pitchFamily="34" charset="0"/>
                <a:ea typeface="Verdana" panose="020B0604030504040204" pitchFamily="34" charset="0"/>
                <a:cs typeface="Verdana" panose="020B0604030504040204" pitchFamily="34" charset="0"/>
              </a:rPr>
              <a:t>1</a:t>
            </a:r>
            <a:r>
              <a:rPr lang="en-US" altLang="en-US" sz="3600" b="1" baseline="30000" dirty="0">
                <a:latin typeface="Verdana" panose="020B0604030504040204" pitchFamily="34" charset="0"/>
                <a:ea typeface="Verdana" panose="020B0604030504040204" pitchFamily="34" charset="0"/>
                <a:cs typeface="Verdana" panose="020B0604030504040204" pitchFamily="34" charset="0"/>
              </a:rPr>
              <a:t>3</a:t>
            </a:r>
            <a:r>
              <a:rPr lang="en-GB" altLang="en-US" sz="36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71106269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Title 1"/>
          <p:cNvSpPr>
            <a:spLocks noGrp="1"/>
          </p:cNvSpPr>
          <p:nvPr>
            <p:ph type="title" idx="4294967295"/>
          </p:nvPr>
        </p:nvSpPr>
        <p:spPr>
          <a:xfrm>
            <a:off x="2158139" y="2321225"/>
            <a:ext cx="7772400" cy="990600"/>
          </a:xfrm>
        </p:spPr>
        <p:txBody>
          <a:bodyPr vert="horz" lIns="91440" tIns="45720" rIns="91440" bIns="45720" rtlCol="0" anchor="ctr">
            <a:noAutofit/>
          </a:bodyPr>
          <a:lstStyle/>
          <a:p>
            <a:pPr algn="ctr"/>
            <a:r>
              <a:rPr lang="en-GB" altLang="en-US" sz="3600" b="1" dirty="0">
                <a:latin typeface="Verdana" panose="020B0604030504040204" pitchFamily="34" charset="0"/>
                <a:ea typeface="Verdana" panose="020B0604030504040204" pitchFamily="34" charset="0"/>
                <a:cs typeface="Verdana" panose="020B0604030504040204" pitchFamily="34" charset="0"/>
              </a:rPr>
              <a:t>Although Kidd Blood Group System antibodies are notorious for causing clinically significant haemolytic transfusion reactions, there are only sporadic examples in the literature of them causing clinically significant haemolytic disease of the foetus and neonate (HDFN).</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7879531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Title 1"/>
          <p:cNvSpPr>
            <a:spLocks noGrp="1"/>
          </p:cNvSpPr>
          <p:nvPr>
            <p:ph type="title" idx="4294967295"/>
          </p:nvPr>
        </p:nvSpPr>
        <p:spPr>
          <a:xfrm>
            <a:off x="2191411" y="2465388"/>
            <a:ext cx="7772400" cy="990600"/>
          </a:xfrm>
        </p:spPr>
        <p:txBody>
          <a:bodyPr vert="horz" lIns="91440" tIns="45720" rIns="91440" bIns="45720" rtlCol="0" anchor="ctr">
            <a:noAutofit/>
          </a:bodyPr>
          <a:lstStyle/>
          <a:p>
            <a:pPr algn="ctr"/>
            <a:r>
              <a:rPr lang="en-GB" altLang="en-US" sz="3600" b="1" dirty="0">
                <a:latin typeface="Verdana" panose="020B0604030504040204" pitchFamily="34" charset="0"/>
                <a:ea typeface="Verdana" panose="020B0604030504040204" pitchFamily="34" charset="0"/>
                <a:cs typeface="Verdana" panose="020B0604030504040204" pitchFamily="34" charset="0"/>
              </a:rPr>
              <a:t>Reports of a Kidd antibody, causing a positive DAT by     anti-C3d in a neonate are rare</a:t>
            </a:r>
            <a:r>
              <a:rPr lang="en-GB" altLang="en-US" sz="3600" b="1" baseline="30000" dirty="0">
                <a:latin typeface="Verdana" panose="020B0604030504040204" pitchFamily="34" charset="0"/>
                <a:ea typeface="Verdana" panose="020B0604030504040204" pitchFamily="34" charset="0"/>
                <a:cs typeface="Verdana" panose="020B0604030504040204" pitchFamily="34" charset="0"/>
              </a:rPr>
              <a:t>1</a:t>
            </a:r>
            <a:r>
              <a:rPr lang="en-US" altLang="en-US" sz="3600" b="1" baseline="30000" dirty="0">
                <a:latin typeface="Verdana" panose="020B0604030504040204" pitchFamily="34" charset="0"/>
                <a:ea typeface="Verdana" panose="020B0604030504040204" pitchFamily="34" charset="0"/>
                <a:cs typeface="Verdana" panose="020B0604030504040204" pitchFamily="34" charset="0"/>
              </a:rPr>
              <a:t>4</a:t>
            </a:r>
            <a:r>
              <a:rPr lang="en-US" altLang="en-US" sz="3600" b="1" dirty="0">
                <a:latin typeface="Verdana" panose="020B0604030504040204" pitchFamily="34" charset="0"/>
                <a:ea typeface="Verdana" panose="020B0604030504040204" pitchFamily="34" charset="0"/>
                <a:cs typeface="Verdana" panose="020B0604030504040204" pitchFamily="34" charset="0"/>
              </a:rPr>
              <a:t>, </a:t>
            </a:r>
            <a:r>
              <a:rPr lang="en-GB" altLang="en-US" sz="3600" b="1" dirty="0">
                <a:latin typeface="Verdana" panose="020B0604030504040204" pitchFamily="34" charset="0"/>
                <a:ea typeface="Verdana" panose="020B0604030504040204" pitchFamily="34" charset="0"/>
                <a:cs typeface="Verdana" panose="020B0604030504040204" pitchFamily="34" charset="0"/>
              </a:rPr>
              <a:t>but a positive DAT by anti-IgG+C3d in a neonate and, rarely by anti-C3d only, caused by either anti-</a:t>
            </a:r>
            <a:r>
              <a:rPr lang="en-GB" altLang="en-US" sz="3600" b="1" dirty="0" err="1">
                <a:latin typeface="Verdana" panose="020B0604030504040204" pitchFamily="34" charset="0"/>
                <a:ea typeface="Verdana" panose="020B0604030504040204" pitchFamily="34" charset="0"/>
                <a:cs typeface="Verdana" panose="020B0604030504040204" pitchFamily="34" charset="0"/>
              </a:rPr>
              <a:t>Jk</a:t>
            </a:r>
            <a:r>
              <a:rPr lang="en-GB" altLang="en-US" sz="3600"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sz="3600" b="1" dirty="0">
                <a:latin typeface="Verdana" panose="020B0604030504040204" pitchFamily="34" charset="0"/>
                <a:ea typeface="Verdana" panose="020B0604030504040204" pitchFamily="34" charset="0"/>
                <a:cs typeface="Verdana" panose="020B0604030504040204" pitchFamily="34" charset="0"/>
              </a:rPr>
              <a:t> or anti-</a:t>
            </a:r>
            <a:r>
              <a:rPr lang="en-GB" altLang="en-US" sz="3600" b="1" dirty="0" err="1">
                <a:latin typeface="Verdana" panose="020B0604030504040204" pitchFamily="34" charset="0"/>
                <a:ea typeface="Verdana" panose="020B0604030504040204" pitchFamily="34" charset="0"/>
                <a:cs typeface="Verdana" panose="020B0604030504040204" pitchFamily="34" charset="0"/>
              </a:rPr>
              <a:t>Jk</a:t>
            </a:r>
            <a:r>
              <a:rPr lang="en-GB" altLang="en-US" sz="3600"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sz="3600" b="1" dirty="0">
                <a:latin typeface="Verdana" panose="020B0604030504040204" pitchFamily="34" charset="0"/>
                <a:ea typeface="Verdana" panose="020B0604030504040204" pitchFamily="34" charset="0"/>
                <a:cs typeface="Verdana" panose="020B0604030504040204" pitchFamily="34" charset="0"/>
              </a:rPr>
              <a:t>, have been noted (by Webb G and Needs M), but not formally published.</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15508178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Title 1"/>
          <p:cNvSpPr>
            <a:spLocks noGrp="1"/>
          </p:cNvSpPr>
          <p:nvPr>
            <p:ph type="title" idx="4294967295"/>
          </p:nvPr>
        </p:nvSpPr>
        <p:spPr>
          <a:xfrm>
            <a:off x="2191411" y="233363"/>
            <a:ext cx="7772400" cy="990600"/>
          </a:xfrm>
        </p:spPr>
        <p:txBody>
          <a:bodyPr vert="horz" lIns="91440" tIns="45720" rIns="91440" bIns="45720" rtlCol="0" anchor="ctr">
            <a:normAutofit fontScale="90000"/>
          </a:bodyPr>
          <a:lstStyle/>
          <a:p>
            <a:pPr algn="ctr"/>
            <a:r>
              <a:rPr lang="en-GB" altLang="en-US" sz="3000" b="1" dirty="0">
                <a:latin typeface="Verdana" panose="020B0604030504040204" pitchFamily="34" charset="0"/>
                <a:ea typeface="Verdana" panose="020B0604030504040204" pitchFamily="34" charset="0"/>
                <a:cs typeface="Verdana" panose="020B0604030504040204" pitchFamily="34" charset="0"/>
              </a:rPr>
              <a:t>Genuine photographs of cord blood DAT’s caused by </a:t>
            </a:r>
            <a:r>
              <a:rPr lang="en-US" altLang="en-US" sz="3000" b="1" dirty="0">
                <a:latin typeface="Verdana" panose="020B0604030504040204" pitchFamily="34" charset="0"/>
                <a:ea typeface="Verdana" panose="020B0604030504040204" pitchFamily="34" charset="0"/>
                <a:cs typeface="Verdana" panose="020B0604030504040204" pitchFamily="34" charset="0"/>
              </a:rPr>
              <a:t>maternal Kidd antibodies (Needs M).</a:t>
            </a:r>
            <a:endParaRPr lang="en-GB" altLang="en-US" sz="3000" b="1" dirty="0">
              <a:latin typeface="Verdana" panose="020B0604030504040204" pitchFamily="34" charset="0"/>
              <a:ea typeface="Verdana" panose="020B0604030504040204" pitchFamily="34" charset="0"/>
              <a:cs typeface="Verdana" panose="020B0604030504040204" pitchFamily="34" charset="0"/>
            </a:endParaRPr>
          </a:p>
        </p:txBody>
      </p:sp>
      <p:sp>
        <p:nvSpPr>
          <p:cNvPr id="188419" name="Rectangle 4"/>
          <p:cNvSpPr>
            <a:spLocks noChangeArrowheads="1"/>
          </p:cNvSpPr>
          <p:nvPr/>
        </p:nvSpPr>
        <p:spPr bwMode="auto">
          <a:xfrm>
            <a:off x="4408489" y="4083050"/>
            <a:ext cx="3375025" cy="6096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nvGrpSpPr>
          <p:cNvPr id="188420" name="Group 4"/>
          <p:cNvGrpSpPr>
            <a:grpSpLocks/>
          </p:cNvGrpSpPr>
          <p:nvPr/>
        </p:nvGrpSpPr>
        <p:grpSpPr bwMode="auto">
          <a:xfrm>
            <a:off x="2449133" y="1748337"/>
            <a:ext cx="3336925" cy="3311525"/>
            <a:chOff x="570" y="2205"/>
            <a:chExt cx="2015" cy="1542"/>
          </a:xfrm>
        </p:grpSpPr>
        <p:pic>
          <p:nvPicPr>
            <p:cNvPr id="188421" name="Picture 3"/>
            <p:cNvPicPr>
              <a:picLocks noChangeAspect="1" noChangeArrowheads="1"/>
            </p:cNvPicPr>
            <p:nvPr/>
          </p:nvPicPr>
          <p:blipFill>
            <a:blip r:embed="rId2">
              <a:extLst>
                <a:ext uri="{28A0092B-C50C-407E-A947-70E740481C1C}">
                  <a14:useLocalDpi xmlns:a14="http://schemas.microsoft.com/office/drawing/2010/main" val="0"/>
                </a:ext>
              </a:extLst>
            </a:blip>
            <a:srcRect l="20299" t="17220" r="9227" b="9840"/>
            <a:stretch>
              <a:fillRect/>
            </a:stretch>
          </p:blipFill>
          <p:spPr bwMode="auto">
            <a:xfrm>
              <a:off x="570" y="2205"/>
              <a:ext cx="2015" cy="15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8422" name="Rectangle 11"/>
            <p:cNvSpPr>
              <a:spLocks noChangeArrowheads="1"/>
            </p:cNvSpPr>
            <p:nvPr/>
          </p:nvSpPr>
          <p:spPr bwMode="auto">
            <a:xfrm>
              <a:off x="675" y="3158"/>
              <a:ext cx="1724" cy="257"/>
            </a:xfrm>
            <a:prstGeom prst="rect">
              <a:avLst/>
            </a:prstGeom>
            <a:solidFill>
              <a:schemeClr val="bg1"/>
            </a:solidFill>
            <a:ln w="9525" algn="ctr">
              <a:solidFill>
                <a:schemeClr val="bg1"/>
              </a:solidFill>
              <a:round/>
              <a:headEnd/>
              <a:tailEnd/>
            </a:ln>
          </p:spPr>
          <p:txBody>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88423" name="Group 7"/>
          <p:cNvGrpSpPr>
            <a:grpSpLocks/>
          </p:cNvGrpSpPr>
          <p:nvPr/>
        </p:nvGrpSpPr>
        <p:grpSpPr bwMode="auto">
          <a:xfrm>
            <a:off x="6401924" y="1811836"/>
            <a:ext cx="3167062" cy="3184525"/>
            <a:chOff x="3681" y="2193"/>
            <a:chExt cx="1872" cy="1519"/>
          </a:xfrm>
        </p:grpSpPr>
        <p:pic>
          <p:nvPicPr>
            <p:cNvPr id="188424" name="Picture 2" descr="C:\Documents and Settings\Malcolm Needs\My Documents\My Pictures\553-5354_IMG.JPG"/>
            <p:cNvPicPr>
              <a:picLocks noChangeAspect="1" noChangeArrowheads="1"/>
            </p:cNvPicPr>
            <p:nvPr/>
          </p:nvPicPr>
          <p:blipFill>
            <a:blip r:embed="rId3">
              <a:extLst>
                <a:ext uri="{28A0092B-C50C-407E-A947-70E740481C1C}">
                  <a14:useLocalDpi xmlns:a14="http://schemas.microsoft.com/office/drawing/2010/main" val="0"/>
                </a:ext>
              </a:extLst>
            </a:blip>
            <a:srcRect l="17717" t="7611" r="13977" b="18373"/>
            <a:stretch>
              <a:fillRect/>
            </a:stretch>
          </p:blipFill>
          <p:spPr bwMode="auto">
            <a:xfrm>
              <a:off x="3681" y="2193"/>
              <a:ext cx="1872" cy="1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25" name="Rectangle 12"/>
            <p:cNvSpPr>
              <a:spLocks noChangeArrowheads="1"/>
            </p:cNvSpPr>
            <p:nvPr/>
          </p:nvSpPr>
          <p:spPr bwMode="auto">
            <a:xfrm>
              <a:off x="3755" y="3158"/>
              <a:ext cx="1724" cy="257"/>
            </a:xfrm>
            <a:prstGeom prst="rect">
              <a:avLst/>
            </a:prstGeom>
            <a:solidFill>
              <a:schemeClr val="bg1"/>
            </a:solidFill>
            <a:ln w="9525" algn="ctr">
              <a:solidFill>
                <a:schemeClr val="bg1"/>
              </a:solidFill>
              <a:round/>
              <a:headEnd/>
              <a:tailEnd/>
            </a:ln>
          </p:spPr>
          <p:txBody>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0" name="Group 9"/>
          <p:cNvGrpSpPr/>
          <p:nvPr/>
        </p:nvGrpSpPr>
        <p:grpSpPr>
          <a:xfrm>
            <a:off x="0" y="5607698"/>
            <a:ext cx="12192000" cy="1250302"/>
            <a:chOff x="0" y="5607698"/>
            <a:chExt cx="12192000" cy="1250302"/>
          </a:xfrm>
        </p:grpSpPr>
        <p:sp>
          <p:nvSpPr>
            <p:cNvPr id="11" name="Rectangle 10"/>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12" name="Oval 11"/>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3" name="Group 7"/>
            <p:cNvGrpSpPr>
              <a:grpSpLocks noChangeAspect="1"/>
            </p:cNvGrpSpPr>
            <p:nvPr/>
          </p:nvGrpSpPr>
          <p:grpSpPr bwMode="auto">
            <a:xfrm>
              <a:off x="1446003" y="6071153"/>
              <a:ext cx="463617" cy="516607"/>
              <a:chOff x="2839" y="1944"/>
              <a:chExt cx="596" cy="664"/>
            </a:xfrm>
          </p:grpSpPr>
          <p:sp>
            <p:nvSpPr>
              <p:cNvPr id="285"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1"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7" name="AutoShape 20"/>
              <p:cNvCxnSpPr>
                <a:cxnSpLocks noChangeAspect="1" noChangeShapeType="1"/>
                <a:stCxn id="296" idx="3"/>
                <a:endCxn id="29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1"/>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2"/>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3"/>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4"/>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5"/>
              <p:cNvCxnSpPr>
                <a:cxnSpLocks noChangeAspect="1" noChangeShapeType="1"/>
                <a:stCxn id="290" idx="3"/>
                <a:endCxn id="29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6"/>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27"/>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28"/>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31"/>
              <p:cNvCxnSpPr>
                <a:cxnSpLocks noChangeAspect="1" noChangeShapeType="1"/>
                <a:stCxn id="290" idx="1"/>
                <a:endCxn id="29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9"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4" name="Group 397"/>
            <p:cNvGrpSpPr>
              <a:grpSpLocks noChangeAspect="1"/>
            </p:cNvGrpSpPr>
            <p:nvPr/>
          </p:nvGrpSpPr>
          <p:grpSpPr bwMode="auto">
            <a:xfrm>
              <a:off x="1982621" y="5735053"/>
              <a:ext cx="1024036" cy="1019723"/>
              <a:chOff x="3600" y="1632"/>
              <a:chExt cx="1594" cy="1587"/>
            </a:xfrm>
          </p:grpSpPr>
          <p:sp>
            <p:nvSpPr>
              <p:cNvPr id="15"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0"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1"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2" name="AutoShape 143"/>
              <p:cNvCxnSpPr>
                <a:cxnSpLocks noChangeAspect="1" noChangeShapeType="1"/>
                <a:stCxn id="39" idx="0"/>
                <a:endCxn id="36"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5"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1" name="AutoShape 152"/>
              <p:cNvCxnSpPr>
                <a:cxnSpLocks noChangeAspect="1" noChangeShapeType="1"/>
                <a:stCxn id="40" idx="3"/>
                <a:endCxn id="40"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3"/>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4"/>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5"/>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6"/>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57"/>
              <p:cNvCxnSpPr>
                <a:cxnSpLocks noChangeAspect="1" noChangeShapeType="1"/>
                <a:stCxn id="34" idx="3"/>
                <a:endCxn id="34"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58"/>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59"/>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60"/>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AutoShape 163"/>
              <p:cNvCxnSpPr>
                <a:cxnSpLocks noChangeAspect="1" noChangeShapeType="1"/>
                <a:stCxn id="34" idx="1"/>
                <a:endCxn id="34"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3"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8"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9"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80" name="AutoShape 191"/>
              <p:cNvCxnSpPr>
                <a:cxnSpLocks noChangeAspect="1" noChangeShapeType="1"/>
                <a:stCxn id="89" idx="0"/>
                <a:endCxn id="85"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1"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4"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0"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91" name="AutoShape 202"/>
              <p:cNvCxnSpPr>
                <a:cxnSpLocks noChangeAspect="1" noChangeShapeType="1"/>
                <a:stCxn id="90" idx="3"/>
                <a:endCxn id="90"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3"/>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4"/>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5"/>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6"/>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07"/>
              <p:cNvCxnSpPr>
                <a:cxnSpLocks noChangeAspect="1" noChangeShapeType="1"/>
                <a:stCxn id="83" idx="3"/>
                <a:endCxn id="83"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08"/>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09"/>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10"/>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AutoShape 213"/>
              <p:cNvCxnSpPr>
                <a:cxnSpLocks noChangeAspect="1" noChangeShapeType="1"/>
                <a:stCxn id="83" idx="1"/>
                <a:endCxn id="83"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3"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7"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8"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9"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30" name="AutoShape 241"/>
              <p:cNvCxnSpPr>
                <a:cxnSpLocks noChangeAspect="1" noChangeShapeType="1"/>
                <a:stCxn id="139" idx="0"/>
                <a:endCxn id="135"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1"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4"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9"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0"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41" name="AutoShape 252"/>
              <p:cNvCxnSpPr>
                <a:cxnSpLocks noChangeAspect="1" noChangeShapeType="1"/>
                <a:stCxn id="140" idx="3"/>
                <a:endCxn id="140"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3"/>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4"/>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5"/>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6"/>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57"/>
              <p:cNvCxnSpPr>
                <a:cxnSpLocks noChangeAspect="1" noChangeShapeType="1"/>
                <a:stCxn id="133" idx="3"/>
                <a:endCxn id="133"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58"/>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59"/>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60"/>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AutoShape 263"/>
              <p:cNvCxnSpPr>
                <a:cxnSpLocks noChangeAspect="1" noChangeShapeType="1"/>
                <a:stCxn id="133" idx="1"/>
                <a:endCxn id="133"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6"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8"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9"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80" name="AutoShape 291"/>
              <p:cNvCxnSpPr>
                <a:cxnSpLocks noChangeAspect="1" noChangeShapeType="1"/>
                <a:stCxn id="189" idx="0"/>
                <a:endCxn id="185"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4"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9"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0"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91" name="AutoShape 302"/>
              <p:cNvCxnSpPr>
                <a:cxnSpLocks noChangeAspect="1" noChangeShapeType="1"/>
                <a:stCxn id="190" idx="3"/>
                <a:endCxn id="190"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3"/>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4"/>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5"/>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6"/>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07"/>
              <p:cNvCxnSpPr>
                <a:cxnSpLocks noChangeAspect="1" noChangeShapeType="1"/>
                <a:stCxn id="183" idx="3"/>
                <a:endCxn id="183"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08"/>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09"/>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10"/>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AutoShape 313"/>
              <p:cNvCxnSpPr>
                <a:cxnSpLocks noChangeAspect="1" noChangeShapeType="1"/>
                <a:stCxn id="183" idx="1"/>
                <a:endCxn id="183"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3"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7"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8"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9"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30" name="AutoShape 341"/>
              <p:cNvCxnSpPr>
                <a:cxnSpLocks noChangeAspect="1" noChangeShapeType="1"/>
                <a:stCxn id="239" idx="0"/>
                <a:endCxn id="235"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1"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4"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9"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0"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41" name="AutoShape 352"/>
              <p:cNvCxnSpPr>
                <a:cxnSpLocks noChangeAspect="1" noChangeShapeType="1"/>
                <a:stCxn id="240" idx="3"/>
                <a:endCxn id="240"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3"/>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4"/>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5"/>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6"/>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57"/>
              <p:cNvCxnSpPr>
                <a:cxnSpLocks noChangeAspect="1" noChangeShapeType="1"/>
                <a:stCxn id="233" idx="3"/>
                <a:endCxn id="233"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58"/>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59"/>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60"/>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1"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AutoShape 363"/>
              <p:cNvCxnSpPr>
                <a:cxnSpLocks noChangeAspect="1" noChangeShapeType="1"/>
                <a:stCxn id="233" idx="1"/>
                <a:endCxn id="233"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3"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6"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7"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6"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7"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8"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0"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1"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2"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3"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4"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6256724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Title 1"/>
          <p:cNvSpPr>
            <a:spLocks noGrp="1"/>
          </p:cNvSpPr>
          <p:nvPr>
            <p:ph type="title" idx="4294967295"/>
          </p:nvPr>
        </p:nvSpPr>
        <p:spPr>
          <a:xfrm>
            <a:off x="2209800" y="2465388"/>
            <a:ext cx="7772400" cy="9906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Kidd auto-antibodies are rare, but have, nevertheless, been reported at regular intervals in the literature, in particular                    auto-anti-Jk</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a1</a:t>
            </a:r>
            <a:r>
              <a:rPr lang="en-US" altLang="en-US" b="1" baseline="30000" dirty="0">
                <a:latin typeface="Verdana" panose="020B0604030504040204" pitchFamily="34" charset="0"/>
                <a:ea typeface="Verdana" panose="020B0604030504040204" pitchFamily="34" charset="0"/>
                <a:cs typeface="Verdana" panose="020B0604030504040204" pitchFamily="34" charset="0"/>
              </a:rPr>
              <a:t>5</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852736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Grp="1"/>
          </p:cNvSpPr>
          <p:nvPr>
            <p:ph type="title" idx="4294967295"/>
          </p:nvPr>
        </p:nvSpPr>
        <p:spPr>
          <a:xfrm>
            <a:off x="2215984" y="233363"/>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23907" name="Rectangle 3"/>
          <p:cNvSpPr>
            <a:spLocks noGrp="1"/>
          </p:cNvSpPr>
          <p:nvPr>
            <p:ph type="body" idx="4294967295"/>
          </p:nvPr>
        </p:nvSpPr>
        <p:spPr>
          <a:xfrm>
            <a:off x="2230559" y="1587500"/>
            <a:ext cx="7772400" cy="4114800"/>
          </a:xfrm>
        </p:spPr>
        <p:txBody>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extreme danger of Kidd antibodies.</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Unusual DAT results with cord blood.</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Links between the production of anti-</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 HLA-DRB1 haplotypes.</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30470682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3907">
                                            <p:txEl>
                                              <p:pRg st="0" end="0"/>
                                            </p:txEl>
                                          </p:spTgt>
                                        </p:tgtEl>
                                        <p:attrNameLst>
                                          <p:attrName>style.visibility</p:attrName>
                                        </p:attrNameLst>
                                      </p:cBhvr>
                                      <p:to>
                                        <p:strVal val="visible"/>
                                      </p:to>
                                    </p:set>
                                    <p:anim calcmode="lin" valueType="num">
                                      <p:cBhvr additive="base">
                                        <p:cTn id="7" dur="500" fill="hold"/>
                                        <p:tgtEl>
                                          <p:spTgt spid="12390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39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3907">
                                            <p:txEl>
                                              <p:pRg st="2" end="2"/>
                                            </p:txEl>
                                          </p:spTgt>
                                        </p:tgtEl>
                                        <p:attrNameLst>
                                          <p:attrName>style.visibility</p:attrName>
                                        </p:attrNameLst>
                                      </p:cBhvr>
                                      <p:to>
                                        <p:strVal val="visible"/>
                                      </p:to>
                                    </p:set>
                                    <p:anim calcmode="lin" valueType="num">
                                      <p:cBhvr additive="base">
                                        <p:cTn id="13" dur="500" fill="hold"/>
                                        <p:tgtEl>
                                          <p:spTgt spid="123907">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390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3907">
                                            <p:txEl>
                                              <p:pRg st="4" end="4"/>
                                            </p:txEl>
                                          </p:spTgt>
                                        </p:tgtEl>
                                        <p:attrNameLst>
                                          <p:attrName>style.visibility</p:attrName>
                                        </p:attrNameLst>
                                      </p:cBhvr>
                                      <p:to>
                                        <p:strVal val="visible"/>
                                      </p:to>
                                    </p:set>
                                    <p:anim calcmode="lin" valueType="num">
                                      <p:cBhvr additive="base">
                                        <p:cTn id="19" dur="500" fill="hold"/>
                                        <p:tgtEl>
                                          <p:spTgt spid="123907">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2390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7"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Grp="1" noChangeArrowheads="1"/>
          </p:cNvSpPr>
          <p:nvPr>
            <p:ph type="title" idx="4294967295"/>
          </p:nvPr>
        </p:nvSpPr>
        <p:spPr>
          <a:xfrm>
            <a:off x="2215984" y="2389188"/>
            <a:ext cx="7791450" cy="11430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 paper published in 2005 has suggested that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-immunisation is linked to three </a:t>
            </a:r>
            <a:r>
              <a:rPr lang="en-GB" altLang="en-US" b="1" i="1" dirty="0">
                <a:latin typeface="Verdana" panose="020B0604030504040204" pitchFamily="34" charset="0"/>
                <a:ea typeface="Verdana" panose="020B0604030504040204" pitchFamily="34" charset="0"/>
                <a:cs typeface="Verdana" panose="020B0604030504040204" pitchFamily="34" charset="0"/>
              </a:rPr>
              <a:t>HLA-DRB1</a:t>
            </a:r>
            <a:r>
              <a:rPr lang="en-GB" altLang="en-US" b="1" dirty="0">
                <a:latin typeface="Verdana" panose="020B0604030504040204" pitchFamily="34" charset="0"/>
                <a:ea typeface="Verdana" panose="020B0604030504040204" pitchFamily="34" charset="0"/>
                <a:cs typeface="Verdana" panose="020B0604030504040204" pitchFamily="34" charset="0"/>
              </a:rPr>
              <a:t> alleles; </a:t>
            </a:r>
            <a:r>
              <a:rPr lang="en-GB" altLang="en-US" b="1" i="1" dirty="0">
                <a:latin typeface="Verdana" panose="020B0604030504040204" pitchFamily="34" charset="0"/>
                <a:ea typeface="Verdana" panose="020B0604030504040204" pitchFamily="34" charset="0"/>
                <a:cs typeface="Verdana" panose="020B0604030504040204" pitchFamily="34" charset="0"/>
              </a:rPr>
              <a:t>HLA-DRB1*0101</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i="1" dirty="0">
                <a:latin typeface="Verdana" panose="020B0604030504040204" pitchFamily="34" charset="0"/>
                <a:ea typeface="Verdana" panose="020B0604030504040204" pitchFamily="34" charset="0"/>
                <a:cs typeface="Verdana" panose="020B0604030504040204" pitchFamily="34" charset="0"/>
              </a:rPr>
              <a:t>HLA-DBR1*0102</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i="1" dirty="0">
                <a:latin typeface="Verdana" panose="020B0604030504040204" pitchFamily="34" charset="0"/>
                <a:ea typeface="Verdana" panose="020B0604030504040204" pitchFamily="34" charset="0"/>
                <a:cs typeface="Verdana" panose="020B0604030504040204" pitchFamily="34" charset="0"/>
              </a:rPr>
              <a:t>HLA-DRB1*1001</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a:t>
            </a:r>
            <a:r>
              <a:rPr lang="en-US" altLang="en-US" b="1" baseline="30000" dirty="0">
                <a:latin typeface="Verdana" panose="020B0604030504040204" pitchFamily="34" charset="0"/>
                <a:ea typeface="Verdana" panose="020B0604030504040204" pitchFamily="34" charset="0"/>
                <a:cs typeface="Verdana" panose="020B0604030504040204" pitchFamily="34" charset="0"/>
              </a:rPr>
              <a:t>6</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87213372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Title 1"/>
          <p:cNvSpPr>
            <a:spLocks noGrp="1"/>
          </p:cNvSpPr>
          <p:nvPr>
            <p:ph type="title" idx="4294967295"/>
          </p:nvPr>
        </p:nvSpPr>
        <p:spPr>
          <a:xfrm>
            <a:off x="2206879" y="2376848"/>
            <a:ext cx="7772400" cy="9906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frequencies of these HLA types in the European American population are, </a:t>
            </a:r>
            <a:r>
              <a:rPr lang="en-GB" altLang="en-US" b="1" i="1" dirty="0">
                <a:latin typeface="Verdana" panose="020B0604030504040204" pitchFamily="34" charset="0"/>
                <a:ea typeface="Verdana" panose="020B0604030504040204" pitchFamily="34" charset="0"/>
                <a:cs typeface="Verdana" panose="020B0604030504040204" pitchFamily="34" charset="0"/>
              </a:rPr>
              <a:t>HLA-DRB1*0101</a:t>
            </a:r>
            <a:r>
              <a:rPr lang="en-GB" altLang="en-US" b="1" dirty="0">
                <a:latin typeface="Verdana" panose="020B0604030504040204" pitchFamily="34" charset="0"/>
                <a:ea typeface="Verdana" panose="020B0604030504040204" pitchFamily="34" charset="0"/>
                <a:cs typeface="Verdana" panose="020B0604030504040204" pitchFamily="34" charset="0"/>
              </a:rPr>
              <a:t> (9.11%),                     </a:t>
            </a:r>
            <a:r>
              <a:rPr lang="en-GB" altLang="en-US" b="1" i="1" dirty="0">
                <a:latin typeface="Verdana" panose="020B0604030504040204" pitchFamily="34" charset="0"/>
                <a:ea typeface="Verdana" panose="020B0604030504040204" pitchFamily="34" charset="0"/>
                <a:cs typeface="Verdana" panose="020B0604030504040204" pitchFamily="34" charset="0"/>
              </a:rPr>
              <a:t>HLA-DRB1*0102</a:t>
            </a:r>
            <a:r>
              <a:rPr lang="en-GB" altLang="en-US" b="1" dirty="0">
                <a:latin typeface="Verdana" panose="020B0604030504040204" pitchFamily="34" charset="0"/>
                <a:ea typeface="Verdana" panose="020B0604030504040204" pitchFamily="34" charset="0"/>
                <a:cs typeface="Verdana" panose="020B0604030504040204" pitchFamily="34" charset="0"/>
              </a:rPr>
              <a:t> (1.</a:t>
            </a:r>
            <a:r>
              <a:rPr lang="en-US" altLang="en-US" b="1" dirty="0">
                <a:latin typeface="Verdana" panose="020B0604030504040204" pitchFamily="34" charset="0"/>
                <a:ea typeface="Verdana" panose="020B0604030504040204" pitchFamily="34" charset="0"/>
                <a:cs typeface="Verdana" panose="020B0604030504040204" pitchFamily="34" charset="0"/>
              </a:rPr>
              <a:t>4</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i="1" dirty="0">
                <a:latin typeface="Verdana" panose="020B0604030504040204" pitchFamily="34" charset="0"/>
                <a:ea typeface="Verdana" panose="020B0604030504040204" pitchFamily="34" charset="0"/>
                <a:cs typeface="Verdana" panose="020B0604030504040204" pitchFamily="34" charset="0"/>
              </a:rPr>
              <a:t>HLA-DRB1*1001</a:t>
            </a:r>
            <a:r>
              <a:rPr lang="en-GB" altLang="en-US" b="1" dirty="0">
                <a:latin typeface="Verdana" panose="020B0604030504040204" pitchFamily="34" charset="0"/>
                <a:ea typeface="Verdana" panose="020B0604030504040204" pitchFamily="34" charset="0"/>
                <a:cs typeface="Verdana" panose="020B0604030504040204" pitchFamily="34" charset="0"/>
              </a:rPr>
              <a:t> (0.</a:t>
            </a:r>
            <a:r>
              <a:rPr lang="en-US" altLang="en-US" b="1" dirty="0">
                <a:latin typeface="Verdana" panose="020B0604030504040204" pitchFamily="34" charset="0"/>
                <a:ea typeface="Verdana" panose="020B0604030504040204" pitchFamily="34" charset="0"/>
                <a:cs typeface="Verdana" panose="020B0604030504040204" pitchFamily="34" charset="0"/>
              </a:rPr>
              <a:t>71</a:t>
            </a:r>
            <a:r>
              <a:rPr lang="en-GB" altLang="en-US" b="1" dirty="0">
                <a:latin typeface="Verdana" panose="020B0604030504040204" pitchFamily="34" charset="0"/>
                <a:ea typeface="Verdana" panose="020B0604030504040204" pitchFamily="34" charset="0"/>
                <a:cs typeface="Verdana" panose="020B0604030504040204" pitchFamily="34" charset="0"/>
              </a:rPr>
              <a:t>%); an overall frequency of 11.6%</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a:t>
            </a:r>
            <a:r>
              <a:rPr lang="en-US" altLang="en-US" b="1" baseline="30000" dirty="0">
                <a:latin typeface="Verdana" panose="020B0604030504040204" pitchFamily="34" charset="0"/>
                <a:ea typeface="Verdana" panose="020B0604030504040204" pitchFamily="34" charset="0"/>
                <a:cs typeface="Verdana" panose="020B0604030504040204" pitchFamily="34" charset="0"/>
              </a:rPr>
              <a:t>7</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80681962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Title 1"/>
          <p:cNvSpPr>
            <a:spLocks noGrp="1"/>
          </p:cNvSpPr>
          <p:nvPr>
            <p:ph type="title" idx="4294967295"/>
          </p:nvPr>
        </p:nvSpPr>
        <p:spPr>
          <a:xfrm>
            <a:off x="2206879" y="2465388"/>
            <a:ext cx="7772400" cy="9906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frequency of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(a-b+) in Europeans is 23.4%.</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9220874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Title 1"/>
          <p:cNvSpPr>
            <a:spLocks noGrp="1"/>
          </p:cNvSpPr>
          <p:nvPr>
            <p:ph type="title" idx="4294967295"/>
          </p:nvPr>
        </p:nvSpPr>
        <p:spPr>
          <a:xfrm>
            <a:off x="2209800" y="2465388"/>
            <a:ext cx="7772400" cy="9906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So, 2.62548% (approximately!) of the European transfused patient population are likely to make anti-</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if transfused with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dirty="0">
                <a:latin typeface="Verdana" panose="020B0604030504040204" pitchFamily="34" charset="0"/>
                <a:ea typeface="Verdana" panose="020B0604030504040204" pitchFamily="34" charset="0"/>
                <a:cs typeface="Verdana" panose="020B0604030504040204" pitchFamily="34" charset="0"/>
              </a:rPr>
              <a:t>(a+) blood.</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3730684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Title 1"/>
          <p:cNvSpPr>
            <a:spLocks noGrp="1"/>
          </p:cNvSpPr>
          <p:nvPr>
            <p:ph type="title" idx="4294967295"/>
          </p:nvPr>
        </p:nvSpPr>
        <p:spPr>
          <a:xfrm>
            <a:off x="2209800" y="2465388"/>
            <a:ext cx="7772400" cy="9906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There are only 14, 000 Kidd antigen sites </a:t>
            </a:r>
            <a:r>
              <a:rPr lang="en-GB" altLang="en-US" b="1" i="1" dirty="0">
                <a:latin typeface="Verdana" panose="020B0604030504040204" pitchFamily="34" charset="0"/>
                <a:ea typeface="Verdana" panose="020B0604030504040204" pitchFamily="34" charset="0"/>
                <a:cs typeface="Verdana" panose="020B0604030504040204" pitchFamily="34" charset="0"/>
              </a:rPr>
              <a:t>per</a:t>
            </a:r>
            <a:r>
              <a:rPr lang="en-GB" altLang="en-US" b="1" dirty="0">
                <a:latin typeface="Verdana" panose="020B0604030504040204" pitchFamily="34" charset="0"/>
                <a:ea typeface="Verdana" panose="020B0604030504040204" pitchFamily="34" charset="0"/>
                <a:cs typeface="Verdana" panose="020B0604030504040204" pitchFamily="34" charset="0"/>
              </a:rPr>
              <a:t> red cell</a:t>
            </a:r>
            <a:r>
              <a:rPr lang="en-GB" altLang="en-US" b="1" baseline="30000" dirty="0">
                <a:latin typeface="Verdana" panose="020B0604030504040204" pitchFamily="34" charset="0"/>
                <a:ea typeface="Verdana" panose="020B0604030504040204" pitchFamily="34" charset="0"/>
                <a:cs typeface="Verdana" panose="020B0604030504040204" pitchFamily="34" charset="0"/>
              </a:rPr>
              <a:t>8</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113751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Title 1"/>
          <p:cNvSpPr>
            <a:spLocks noGrp="1"/>
          </p:cNvSpPr>
          <p:nvPr>
            <p:ph type="title" idx="4294967295"/>
          </p:nvPr>
        </p:nvSpPr>
        <p:spPr>
          <a:xfrm>
            <a:off x="2230559" y="2465388"/>
            <a:ext cx="7772400" cy="9906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Many patients are seen every year with anti-</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12319851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166075" y="2279650"/>
            <a:ext cx="7772400" cy="1362075"/>
          </a:xfrm>
        </p:spPr>
        <p:txBody>
          <a:bodyPr vert="horz" lIns="91440" tIns="45720" rIns="91440" bIns="45720" rtlCol="0" anchor="ctr">
            <a:noAutofit/>
          </a:bodyPr>
          <a:lstStyle/>
          <a:p>
            <a:pPr algn="ctr"/>
            <a:r>
              <a:rPr lang="en-GB" altLang="en-US" sz="4800" b="1" dirty="0">
                <a:latin typeface="Verdana" panose="020B0604030504040204" pitchFamily="34" charset="0"/>
                <a:ea typeface="Verdana" panose="020B0604030504040204" pitchFamily="34" charset="0"/>
                <a:cs typeface="Verdana" panose="020B0604030504040204" pitchFamily="34" charset="0"/>
              </a:rPr>
              <a:t>The </a:t>
            </a:r>
            <a:r>
              <a:rPr lang="en-GB" altLang="en-US" sz="4800" b="1" dirty="0" err="1">
                <a:latin typeface="Verdana" panose="020B0604030504040204" pitchFamily="34" charset="0"/>
                <a:ea typeface="Verdana" panose="020B0604030504040204" pitchFamily="34" charset="0"/>
                <a:cs typeface="Verdana" panose="020B0604030504040204" pitchFamily="34" charset="0"/>
              </a:rPr>
              <a:t>Jk</a:t>
            </a:r>
            <a:r>
              <a:rPr lang="en-GB" altLang="en-US" sz="4800"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sz="4800" b="1" dirty="0">
                <a:latin typeface="Verdana" panose="020B0604030504040204" pitchFamily="34" charset="0"/>
                <a:ea typeface="Verdana" panose="020B0604030504040204" pitchFamily="34" charset="0"/>
                <a:cs typeface="Verdana" panose="020B0604030504040204" pitchFamily="34" charset="0"/>
              </a:rPr>
              <a:t> antigen must be extremely immunogenic!</a:t>
            </a:r>
          </a:p>
        </p:txBody>
      </p:sp>
      <p:sp>
        <p:nvSpPr>
          <p:cNvPr id="197635" name="Text Placeholder 2"/>
          <p:cNvSpPr>
            <a:spLocks noGrp="1"/>
          </p:cNvSpPr>
          <p:nvPr>
            <p:ph type="body" idx="4294967295"/>
          </p:nvPr>
        </p:nvSpPr>
        <p:spPr>
          <a:xfrm>
            <a:off x="2198184" y="-211212"/>
            <a:ext cx="7772400" cy="1500188"/>
          </a:xfrm>
        </p:spPr>
        <p:txBody>
          <a:bodyPr vert="horz" lIns="91440" tIns="45720" rIns="91440" bIns="45720" rtlCol="0" anchor="b">
            <a:normAutofit/>
          </a:bodyPr>
          <a:lstStyle/>
          <a:p>
            <a:pPr marL="0" indent="0" algn="ctr">
              <a:buNone/>
            </a:pPr>
            <a:r>
              <a:rPr lang="en-GB" altLang="en-US" sz="4000" b="1" dirty="0">
                <a:latin typeface="Verdana" panose="020B0604030504040204" pitchFamily="34" charset="0"/>
                <a:ea typeface="Verdana" panose="020B0604030504040204" pitchFamily="34" charset="0"/>
                <a:cs typeface="Verdana" panose="020B0604030504040204" pitchFamily="34" charset="0"/>
              </a:rPr>
              <a:t>Why so many, given these data?</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66006084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p:cNvSpPr>
          <p:nvPr>
            <p:ph type="title" idx="4294967295"/>
          </p:nvPr>
        </p:nvSpPr>
        <p:spPr>
          <a:xfrm>
            <a:off x="838200" y="65881"/>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198659" name="Rectangle 3"/>
          <p:cNvSpPr>
            <a:spLocks noGrp="1"/>
          </p:cNvSpPr>
          <p:nvPr>
            <p:ph type="body" idx="4294967295"/>
          </p:nvPr>
        </p:nvSpPr>
        <p:spPr>
          <a:xfrm>
            <a:off x="838200" y="1124064"/>
            <a:ext cx="10515600" cy="4351338"/>
          </a:xfrm>
        </p:spPr>
        <p:txBody>
          <a:bodyPr/>
          <a:lstStyle/>
          <a:p>
            <a:pPr marL="815975" lvl="2" indent="-457200">
              <a:buFontTx/>
              <a:buAutoNum type="arabicPeriod"/>
            </a:pPr>
            <a:r>
              <a:rPr lang="en-GB" altLang="en-US" dirty="0">
                <a:latin typeface="Verdana" panose="020B0604030504040204" pitchFamily="34" charset="0"/>
                <a:ea typeface="Verdana" panose="020B0604030504040204" pitchFamily="34" charset="0"/>
                <a:cs typeface="Verdana" panose="020B0604030504040204" pitchFamily="34" charset="0"/>
              </a:rPr>
              <a:t>Allen FH, Diamond LK, </a:t>
            </a:r>
            <a:r>
              <a:rPr lang="en-GB" altLang="en-US" dirty="0" err="1">
                <a:latin typeface="Verdana" panose="020B0604030504040204" pitchFamily="34" charset="0"/>
                <a:ea typeface="Verdana" panose="020B0604030504040204" pitchFamily="34" charset="0"/>
                <a:cs typeface="Verdana" panose="020B0604030504040204" pitchFamily="34" charset="0"/>
              </a:rPr>
              <a:t>Niedziela</a:t>
            </a:r>
            <a:r>
              <a:rPr lang="en-GB" altLang="en-US" dirty="0">
                <a:latin typeface="Verdana" panose="020B0604030504040204" pitchFamily="34" charset="0"/>
                <a:ea typeface="Verdana" panose="020B0604030504040204" pitchFamily="34" charset="0"/>
                <a:cs typeface="Verdana" panose="020B0604030504040204" pitchFamily="34" charset="0"/>
              </a:rPr>
              <a:t> B.  A new blood-group antigen.  </a:t>
            </a:r>
            <a:r>
              <a:rPr lang="en-GB" altLang="en-US" i="1" dirty="0">
                <a:latin typeface="Verdana" panose="020B0604030504040204" pitchFamily="34" charset="0"/>
                <a:ea typeface="Verdana" panose="020B0604030504040204" pitchFamily="34" charset="0"/>
                <a:cs typeface="Verdana" panose="020B0604030504040204" pitchFamily="34" charset="0"/>
              </a:rPr>
              <a:t>Nature, </a:t>
            </a:r>
            <a:r>
              <a:rPr lang="en-GB" altLang="en-US" i="1" dirty="0" err="1">
                <a:latin typeface="Verdana" panose="020B0604030504040204" pitchFamily="34" charset="0"/>
                <a:ea typeface="Verdana" panose="020B0604030504040204" pitchFamily="34" charset="0"/>
                <a:cs typeface="Verdana" panose="020B0604030504040204" pitchFamily="34" charset="0"/>
              </a:rPr>
              <a:t>Lond</a:t>
            </a:r>
            <a:r>
              <a:rPr lang="en-GB" altLang="en-US" i="1" dirty="0">
                <a:latin typeface="Verdana" panose="020B0604030504040204" pitchFamily="34" charset="0"/>
                <a:ea typeface="Verdana" panose="020B0604030504040204" pitchFamily="34" charset="0"/>
                <a:cs typeface="Verdana" panose="020B0604030504040204" pitchFamily="34" charset="0"/>
              </a:rPr>
              <a:t>.</a:t>
            </a:r>
            <a:r>
              <a:rPr lang="en-GB" altLang="en-US" dirty="0">
                <a:latin typeface="Verdana" panose="020B0604030504040204" pitchFamily="34" charset="0"/>
                <a:ea typeface="Verdana" panose="020B0604030504040204" pitchFamily="34" charset="0"/>
                <a:cs typeface="Verdana" panose="020B0604030504040204" pitchFamily="34" charset="0"/>
              </a:rPr>
              <a:t> 1951; </a:t>
            </a:r>
            <a:r>
              <a:rPr lang="en-GB" altLang="en-US" b="1" dirty="0">
                <a:latin typeface="Verdana" panose="020B0604030504040204" pitchFamily="34" charset="0"/>
                <a:ea typeface="Verdana" panose="020B0604030504040204" pitchFamily="34" charset="0"/>
                <a:cs typeface="Verdana" panose="020B0604030504040204" pitchFamily="34" charset="0"/>
              </a:rPr>
              <a:t>167</a:t>
            </a:r>
            <a:r>
              <a:rPr lang="en-GB" altLang="en-US" dirty="0">
                <a:latin typeface="Verdana" panose="020B0604030504040204" pitchFamily="34" charset="0"/>
                <a:ea typeface="Verdana" panose="020B0604030504040204" pitchFamily="34" charset="0"/>
                <a:cs typeface="Verdana" panose="020B0604030504040204" pitchFamily="34" charset="0"/>
              </a:rPr>
              <a:t>: 482.  DOI:  10.1038/167482b0.</a:t>
            </a:r>
          </a:p>
          <a:p>
            <a:pPr marL="815975" lvl="2" indent="-457200">
              <a:buFontTx/>
              <a:buAutoNum type="arabicPeriod"/>
            </a:pP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Tx/>
              <a:buAutoNum type="arabicPeriod"/>
            </a:pPr>
            <a:r>
              <a:rPr lang="en-GB" altLang="en-US" dirty="0" err="1">
                <a:latin typeface="Verdana" panose="020B0604030504040204" pitchFamily="34" charset="0"/>
                <a:ea typeface="Verdana" panose="020B0604030504040204" pitchFamily="34" charset="0"/>
                <a:cs typeface="Verdana" panose="020B0604030504040204" pitchFamily="34" charset="0"/>
              </a:rPr>
              <a:t>Plaut</a:t>
            </a:r>
            <a:r>
              <a:rPr lang="en-GB" altLang="en-US" dirty="0">
                <a:latin typeface="Verdana" panose="020B0604030504040204" pitchFamily="34" charset="0"/>
                <a:ea typeface="Verdana" panose="020B0604030504040204" pitchFamily="34" charset="0"/>
                <a:cs typeface="Verdana" panose="020B0604030504040204" pitchFamily="34" charset="0"/>
              </a:rPr>
              <a:t> G, </a:t>
            </a:r>
            <a:r>
              <a:rPr lang="en-GB" altLang="en-US" dirty="0" err="1">
                <a:latin typeface="Verdana" panose="020B0604030504040204" pitchFamily="34" charset="0"/>
                <a:ea typeface="Verdana" panose="020B0604030504040204" pitchFamily="34" charset="0"/>
                <a:cs typeface="Verdana" panose="020B0604030504040204" pitchFamily="34" charset="0"/>
              </a:rPr>
              <a:t>Ikin</a:t>
            </a:r>
            <a:r>
              <a:rPr lang="en-GB" altLang="en-US" dirty="0">
                <a:latin typeface="Verdana" panose="020B0604030504040204" pitchFamily="34" charset="0"/>
                <a:ea typeface="Verdana" panose="020B0604030504040204" pitchFamily="34" charset="0"/>
                <a:cs typeface="Verdana" panose="020B0604030504040204" pitchFamily="34" charset="0"/>
              </a:rPr>
              <a:t> EW, </a:t>
            </a:r>
            <a:r>
              <a:rPr lang="en-GB" altLang="en-US" dirty="0" err="1">
                <a:latin typeface="Verdana" panose="020B0604030504040204" pitchFamily="34" charset="0"/>
                <a:ea typeface="Verdana" panose="020B0604030504040204" pitchFamily="34" charset="0"/>
                <a:cs typeface="Verdana" panose="020B0604030504040204" pitchFamily="34" charset="0"/>
              </a:rPr>
              <a:t>Mourant</a:t>
            </a:r>
            <a:r>
              <a:rPr lang="en-GB" altLang="en-US" dirty="0">
                <a:latin typeface="Verdana" panose="020B0604030504040204" pitchFamily="34" charset="0"/>
                <a:ea typeface="Verdana" panose="020B0604030504040204" pitchFamily="34" charset="0"/>
                <a:cs typeface="Verdana" panose="020B0604030504040204" pitchFamily="34" charset="0"/>
              </a:rPr>
              <a:t> AE, Sanger R, Race RR.  A new blood group antibody, anti-</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dirty="0">
                <a:latin typeface="Verdana" panose="020B0604030504040204" pitchFamily="34" charset="0"/>
                <a:ea typeface="Verdana" panose="020B0604030504040204" pitchFamily="34" charset="0"/>
                <a:cs typeface="Verdana" panose="020B0604030504040204" pitchFamily="34" charset="0"/>
              </a:rPr>
              <a:t>.  </a:t>
            </a:r>
            <a:r>
              <a:rPr lang="en-GB" altLang="en-US" i="1" dirty="0">
                <a:latin typeface="Verdana" panose="020B0604030504040204" pitchFamily="34" charset="0"/>
                <a:ea typeface="Verdana" panose="020B0604030504040204" pitchFamily="34" charset="0"/>
                <a:cs typeface="Verdana" panose="020B0604030504040204" pitchFamily="34" charset="0"/>
              </a:rPr>
              <a:t>Nature, </a:t>
            </a:r>
            <a:r>
              <a:rPr lang="en-GB" altLang="en-US" i="1" dirty="0" err="1">
                <a:latin typeface="Verdana" panose="020B0604030504040204" pitchFamily="34" charset="0"/>
                <a:ea typeface="Verdana" panose="020B0604030504040204" pitchFamily="34" charset="0"/>
                <a:cs typeface="Verdana" panose="020B0604030504040204" pitchFamily="34" charset="0"/>
              </a:rPr>
              <a:t>Lond</a:t>
            </a:r>
            <a:r>
              <a:rPr lang="en-GB" altLang="en-US" i="1" dirty="0">
                <a:latin typeface="Verdana" panose="020B0604030504040204" pitchFamily="34" charset="0"/>
                <a:ea typeface="Verdana" panose="020B0604030504040204" pitchFamily="34" charset="0"/>
                <a:cs typeface="Verdana" panose="020B0604030504040204" pitchFamily="34" charset="0"/>
              </a:rPr>
              <a:t>.</a:t>
            </a:r>
            <a:r>
              <a:rPr lang="en-GB" altLang="en-US" dirty="0">
                <a:latin typeface="Verdana" panose="020B0604030504040204" pitchFamily="34" charset="0"/>
                <a:ea typeface="Verdana" panose="020B0604030504040204" pitchFamily="34" charset="0"/>
                <a:cs typeface="Verdana" panose="020B0604030504040204" pitchFamily="34" charset="0"/>
              </a:rPr>
              <a:t> 1953; </a:t>
            </a:r>
            <a:r>
              <a:rPr lang="en-GB" altLang="en-US" b="1" dirty="0">
                <a:latin typeface="Verdana" panose="020B0604030504040204" pitchFamily="34" charset="0"/>
                <a:ea typeface="Verdana" panose="020B0604030504040204" pitchFamily="34" charset="0"/>
                <a:cs typeface="Verdana" panose="020B0604030504040204" pitchFamily="34" charset="0"/>
              </a:rPr>
              <a:t>171</a:t>
            </a:r>
            <a:r>
              <a:rPr lang="en-GB" altLang="en-US" dirty="0">
                <a:latin typeface="Verdana" panose="020B0604030504040204" pitchFamily="34" charset="0"/>
                <a:ea typeface="Verdana" panose="020B0604030504040204" pitchFamily="34" charset="0"/>
                <a:cs typeface="Verdana" panose="020B0604030504040204" pitchFamily="34" charset="0"/>
              </a:rPr>
              <a:t>: 431.  DOI:  10.1038/171431a0.</a:t>
            </a:r>
          </a:p>
          <a:p>
            <a:pPr marL="815975" lvl="2" indent="-457200">
              <a:buFontTx/>
              <a:buAutoNum type="arabicPeriod"/>
            </a:pP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lgn="just">
              <a:buFontTx/>
              <a:buAutoNum type="arabicPeriod"/>
            </a:pPr>
            <a:r>
              <a:rPr lang="en-GB" altLang="en-US" dirty="0">
                <a:latin typeface="Verdana" panose="020B0604030504040204" pitchFamily="34" charset="0"/>
                <a:ea typeface="Verdana" panose="020B0604030504040204" pitchFamily="34" charset="0"/>
                <a:cs typeface="Verdana" panose="020B0604030504040204" pitchFamily="34" charset="0"/>
              </a:rPr>
              <a:t>Pinkerton FJ, </a:t>
            </a:r>
            <a:r>
              <a:rPr lang="en-GB" altLang="en-US" dirty="0" err="1">
                <a:latin typeface="Verdana" panose="020B0604030504040204" pitchFamily="34" charset="0"/>
                <a:ea typeface="Verdana" panose="020B0604030504040204" pitchFamily="34" charset="0"/>
                <a:cs typeface="Verdana" panose="020B0604030504040204" pitchFamily="34" charset="0"/>
              </a:rPr>
              <a:t>Mermond</a:t>
            </a:r>
            <a:r>
              <a:rPr lang="en-GB" altLang="en-US" dirty="0">
                <a:latin typeface="Verdana" panose="020B0604030504040204" pitchFamily="34" charset="0"/>
                <a:ea typeface="Verdana" panose="020B0604030504040204" pitchFamily="34" charset="0"/>
                <a:cs typeface="Verdana" panose="020B0604030504040204" pitchFamily="34" charset="0"/>
              </a:rPr>
              <a:t> LE, Liles BA, Jack JA, </a:t>
            </a:r>
            <a:r>
              <a:rPr lang="en-GB" altLang="en-US" dirty="0" err="1">
                <a:latin typeface="Verdana" panose="020B0604030504040204" pitchFamily="34" charset="0"/>
                <a:ea typeface="Verdana" panose="020B0604030504040204" pitchFamily="34" charset="0"/>
                <a:cs typeface="Verdana" panose="020B0604030504040204" pitchFamily="34" charset="0"/>
              </a:rPr>
              <a:t>Noades</a:t>
            </a:r>
            <a:r>
              <a:rPr lang="en-GB" altLang="en-US" dirty="0">
                <a:latin typeface="Verdana" panose="020B0604030504040204" pitchFamily="34" charset="0"/>
                <a:ea typeface="Verdana" panose="020B0604030504040204" pitchFamily="34" charset="0"/>
                <a:cs typeface="Verdana" panose="020B0604030504040204" pitchFamily="34" charset="0"/>
              </a:rPr>
              <a:t> J.  The phenotype </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dirty="0">
                <a:latin typeface="Verdana" panose="020B0604030504040204" pitchFamily="34" charset="0"/>
                <a:ea typeface="Verdana" panose="020B0604030504040204" pitchFamily="34" charset="0"/>
                <a:cs typeface="Verdana" panose="020B0604030504040204" pitchFamily="34" charset="0"/>
              </a:rPr>
              <a:t>(a-b-) in the Kidd blood group system.  </a:t>
            </a:r>
            <a:r>
              <a:rPr lang="en-GB" altLang="en-US" i="1" dirty="0">
                <a:latin typeface="Verdana" panose="020B0604030504040204" pitchFamily="34" charset="0"/>
                <a:ea typeface="Verdana" panose="020B0604030504040204" pitchFamily="34" charset="0"/>
                <a:cs typeface="Verdana" panose="020B0604030504040204" pitchFamily="34" charset="0"/>
              </a:rPr>
              <a:t>Vox Sang</a:t>
            </a:r>
            <a:r>
              <a:rPr lang="en-GB" altLang="en-US" dirty="0">
                <a:latin typeface="Verdana" panose="020B0604030504040204" pitchFamily="34" charset="0"/>
                <a:ea typeface="Verdana" panose="020B0604030504040204" pitchFamily="34" charset="0"/>
                <a:cs typeface="Verdana" panose="020B0604030504040204" pitchFamily="34" charset="0"/>
              </a:rPr>
              <a:t> 1959; </a:t>
            </a:r>
            <a:r>
              <a:rPr lang="en-GB" altLang="en-US" b="1" dirty="0">
                <a:latin typeface="Verdana" panose="020B0604030504040204" pitchFamily="34" charset="0"/>
                <a:ea typeface="Verdana" panose="020B0604030504040204" pitchFamily="34" charset="0"/>
                <a:cs typeface="Verdana" panose="020B0604030504040204" pitchFamily="34" charset="0"/>
              </a:rPr>
              <a:t>4</a:t>
            </a:r>
            <a:r>
              <a:rPr lang="en-GB" altLang="en-US" dirty="0">
                <a:latin typeface="Verdana" panose="020B0604030504040204" pitchFamily="34" charset="0"/>
                <a:ea typeface="Verdana" panose="020B0604030504040204" pitchFamily="34" charset="0"/>
                <a:cs typeface="Verdana" panose="020B0604030504040204" pitchFamily="34" charset="0"/>
              </a:rPr>
              <a:t>: 155-160. </a:t>
            </a:r>
            <a:r>
              <a:rPr lang="pt-BR" altLang="en-US" dirty="0">
                <a:latin typeface="Verdana" panose="020B0604030504040204" pitchFamily="34" charset="0"/>
                <a:ea typeface="Verdana" panose="020B0604030504040204" pitchFamily="34" charset="0"/>
                <a:cs typeface="Verdana" panose="020B0604030504040204" pitchFamily="34" charset="0"/>
              </a:rPr>
              <a:t>DOI:  10.1111/j.1423-0410.1959.tb04031.x.</a:t>
            </a: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Tx/>
              <a:buAutoNum type="arabicPeriod"/>
            </a:pP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Tx/>
              <a:buAutoNum type="arabicPeriod"/>
            </a:pPr>
            <a:r>
              <a:rPr lang="en-GB" altLang="en-US" dirty="0">
                <a:latin typeface="Verdana" panose="020B0604030504040204" pitchFamily="34" charset="0"/>
                <a:ea typeface="Verdana" panose="020B0604030504040204" pitchFamily="34" charset="0"/>
                <a:cs typeface="Verdana" panose="020B0604030504040204" pitchFamily="34" charset="0"/>
              </a:rPr>
              <a:t>Heaton DC, McLoughlin K.  </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dirty="0">
                <a:latin typeface="Verdana" panose="020B0604030504040204" pitchFamily="34" charset="0"/>
                <a:ea typeface="Verdana" panose="020B0604030504040204" pitchFamily="34" charset="0"/>
                <a:cs typeface="Verdana" panose="020B0604030504040204" pitchFamily="34" charset="0"/>
              </a:rPr>
              <a:t>(a-b-) red cells resist urea lysis.  </a:t>
            </a:r>
            <a:r>
              <a:rPr lang="en-GB" altLang="en-US" i="1" dirty="0">
                <a:latin typeface="Verdana" panose="020B0604030504040204" pitchFamily="34" charset="0"/>
                <a:ea typeface="Verdana" panose="020B0604030504040204" pitchFamily="34" charset="0"/>
                <a:cs typeface="Verdana" panose="020B0604030504040204" pitchFamily="34" charset="0"/>
              </a:rPr>
              <a:t>Transfusion</a:t>
            </a:r>
            <a:r>
              <a:rPr lang="en-GB" altLang="en-US" dirty="0">
                <a:latin typeface="Verdana" panose="020B0604030504040204" pitchFamily="34" charset="0"/>
                <a:ea typeface="Verdana" panose="020B0604030504040204" pitchFamily="34" charset="0"/>
                <a:cs typeface="Verdana" panose="020B0604030504040204" pitchFamily="34" charset="0"/>
              </a:rPr>
              <a:t> 1982; </a:t>
            </a:r>
            <a:r>
              <a:rPr lang="en-GB" altLang="en-US" b="1" dirty="0">
                <a:latin typeface="Verdana" panose="020B0604030504040204" pitchFamily="34" charset="0"/>
                <a:ea typeface="Verdana" panose="020B0604030504040204" pitchFamily="34" charset="0"/>
                <a:cs typeface="Verdana" panose="020B0604030504040204" pitchFamily="34" charset="0"/>
              </a:rPr>
              <a:t>22</a:t>
            </a:r>
            <a:r>
              <a:rPr lang="en-GB" altLang="en-US" dirty="0">
                <a:latin typeface="Verdana" panose="020B0604030504040204" pitchFamily="34" charset="0"/>
                <a:ea typeface="Verdana" panose="020B0604030504040204" pitchFamily="34" charset="0"/>
                <a:cs typeface="Verdana" panose="020B0604030504040204" pitchFamily="34" charset="0"/>
              </a:rPr>
              <a:t>: 70-71.  DOI:  10.1046/j.1537-2995.1982.22182154224.x.</a:t>
            </a:r>
            <a:endParaRPr lang="en-GB" altLang="en-US" sz="1500" dirty="0">
              <a:latin typeface="Verdana" panose="020B0604030504040204" pitchFamily="34" charset="0"/>
              <a:ea typeface="Verdana" panose="020B0604030504040204" pitchFamily="34" charset="0"/>
              <a:cs typeface="Verdana" panose="020B0604030504040204" pitchFamily="34" charset="0"/>
            </a:endParaRP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47238376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p:cNvSpPr>
          <p:nvPr>
            <p:ph type="title" idx="4294967295"/>
          </p:nvPr>
        </p:nvSpPr>
        <p:spPr>
          <a:xfrm>
            <a:off x="838200" y="65881"/>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199683" name="Rectangle 3"/>
          <p:cNvSpPr>
            <a:spLocks noGrp="1"/>
          </p:cNvSpPr>
          <p:nvPr>
            <p:ph type="body" idx="4294967295"/>
          </p:nvPr>
        </p:nvSpPr>
        <p:spPr>
          <a:xfrm>
            <a:off x="767717" y="1547296"/>
            <a:ext cx="10637808" cy="3777913"/>
          </a:xfrm>
        </p:spPr>
        <p:txBody>
          <a:bodyPr>
            <a:normAutofit/>
          </a:bodyPr>
          <a:lstStyle/>
          <a:p>
            <a:pPr marL="815975" lvl="2" indent="-457200">
              <a:buFont typeface="Wingdings" panose="05000000000000000000" pitchFamily="2" charset="2"/>
              <a:buAutoNum type="arabicPeriod" startAt="5"/>
            </a:pPr>
            <a:r>
              <a:rPr lang="en-GB" altLang="en-US" dirty="0">
                <a:latin typeface="Verdana" panose="020B0604030504040204" pitchFamily="34" charset="0"/>
                <a:ea typeface="Verdana" panose="020B0604030504040204" pitchFamily="34" charset="0"/>
                <a:cs typeface="Verdana" panose="020B0604030504040204" pitchFamily="34" charset="0"/>
              </a:rPr>
              <a:t>Okubo Y, Yamaguchi H, Nagao N, Tomita T, Seno T, Tanaka M.  Heterogeneity of the phenotype </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dirty="0">
                <a:latin typeface="Verdana" panose="020B0604030504040204" pitchFamily="34" charset="0"/>
                <a:ea typeface="Verdana" panose="020B0604030504040204" pitchFamily="34" charset="0"/>
                <a:cs typeface="Verdana" panose="020B0604030504040204" pitchFamily="34" charset="0"/>
              </a:rPr>
              <a:t>(a-b-) found in Japanese.  </a:t>
            </a:r>
            <a:r>
              <a:rPr lang="en-GB" altLang="en-US" i="1" dirty="0">
                <a:latin typeface="Verdana" panose="020B0604030504040204" pitchFamily="34" charset="0"/>
                <a:ea typeface="Verdana" panose="020B0604030504040204" pitchFamily="34" charset="0"/>
                <a:cs typeface="Verdana" panose="020B0604030504040204" pitchFamily="34" charset="0"/>
              </a:rPr>
              <a:t>Transfusion</a:t>
            </a:r>
            <a:r>
              <a:rPr lang="en-GB" altLang="en-US" dirty="0">
                <a:latin typeface="Verdana" panose="020B0604030504040204" pitchFamily="34" charset="0"/>
                <a:ea typeface="Verdana" panose="020B0604030504040204" pitchFamily="34" charset="0"/>
                <a:cs typeface="Verdana" panose="020B0604030504040204" pitchFamily="34" charset="0"/>
              </a:rPr>
              <a:t> 1986; </a:t>
            </a:r>
            <a:r>
              <a:rPr lang="en-GB" altLang="en-US" b="1" dirty="0">
                <a:latin typeface="Verdana" panose="020B0604030504040204" pitchFamily="34" charset="0"/>
                <a:ea typeface="Verdana" panose="020B0604030504040204" pitchFamily="34" charset="0"/>
                <a:cs typeface="Verdana" panose="020B0604030504040204" pitchFamily="34" charset="0"/>
              </a:rPr>
              <a:t>26</a:t>
            </a:r>
            <a:r>
              <a:rPr lang="en-GB" altLang="en-US" dirty="0">
                <a:latin typeface="Verdana" panose="020B0604030504040204" pitchFamily="34" charset="0"/>
                <a:ea typeface="Verdana" panose="020B0604030504040204" pitchFamily="34" charset="0"/>
                <a:cs typeface="Verdana" panose="020B0604030504040204" pitchFamily="34" charset="0"/>
              </a:rPr>
              <a:t>: 237-239.  DOI:  10.1046/j.1537-2995.1986.26386209377.x.</a:t>
            </a:r>
          </a:p>
          <a:p>
            <a:pPr marL="815975" lvl="2" indent="-457200">
              <a:buFont typeface="Wingdings" panose="05000000000000000000" pitchFamily="2" charset="2"/>
              <a:buAutoNum type="arabicPeriod" startAt="5"/>
            </a:pP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 typeface="Wingdings" panose="05000000000000000000" pitchFamily="2" charset="2"/>
              <a:buAutoNum type="arabicPeriod" startAt="5"/>
            </a:pPr>
            <a:r>
              <a:rPr lang="en-GB" altLang="en-US" dirty="0" err="1">
                <a:latin typeface="Verdana" panose="020B0604030504040204" pitchFamily="34" charset="0"/>
                <a:ea typeface="Verdana" panose="020B0604030504040204" pitchFamily="34" charset="0"/>
                <a:cs typeface="Verdana" panose="020B0604030504040204" pitchFamily="34" charset="0"/>
              </a:rPr>
              <a:t>Geitvik</a:t>
            </a:r>
            <a:r>
              <a:rPr lang="en-GB" altLang="en-US" dirty="0">
                <a:latin typeface="Verdana" panose="020B0604030504040204" pitchFamily="34" charset="0"/>
                <a:ea typeface="Verdana" panose="020B0604030504040204" pitchFamily="34" charset="0"/>
                <a:cs typeface="Verdana" panose="020B0604030504040204" pitchFamily="34" charset="0"/>
              </a:rPr>
              <a:t> GA, </a:t>
            </a:r>
            <a:r>
              <a:rPr lang="en-GB" altLang="en-US" dirty="0" err="1">
                <a:latin typeface="Verdana" panose="020B0604030504040204" pitchFamily="34" charset="0"/>
                <a:ea typeface="Verdana" panose="020B0604030504040204" pitchFamily="34" charset="0"/>
                <a:cs typeface="Verdana" panose="020B0604030504040204" pitchFamily="34" charset="0"/>
              </a:rPr>
              <a:t>Høyheim</a:t>
            </a:r>
            <a:r>
              <a:rPr lang="en-GB" altLang="en-US" dirty="0">
                <a:latin typeface="Verdana" panose="020B0604030504040204" pitchFamily="34" charset="0"/>
                <a:ea typeface="Verdana" panose="020B0604030504040204" pitchFamily="34" charset="0"/>
                <a:cs typeface="Verdana" panose="020B0604030504040204" pitchFamily="34" charset="0"/>
              </a:rPr>
              <a:t> B, </a:t>
            </a:r>
            <a:r>
              <a:rPr lang="en-GB" altLang="en-US" dirty="0" err="1">
                <a:latin typeface="Verdana" panose="020B0604030504040204" pitchFamily="34" charset="0"/>
                <a:ea typeface="Verdana" panose="020B0604030504040204" pitchFamily="34" charset="0"/>
                <a:cs typeface="Verdana" panose="020B0604030504040204" pitchFamily="34" charset="0"/>
              </a:rPr>
              <a:t>Gedde</a:t>
            </a:r>
            <a:r>
              <a:rPr lang="en-GB" altLang="en-US" dirty="0">
                <a:latin typeface="Verdana" panose="020B0604030504040204" pitchFamily="34" charset="0"/>
                <a:ea typeface="Verdana" panose="020B0604030504040204" pitchFamily="34" charset="0"/>
                <a:cs typeface="Verdana" panose="020B0604030504040204" pitchFamily="34" charset="0"/>
              </a:rPr>
              <a:t>-Dahl T, </a:t>
            </a:r>
            <a:r>
              <a:rPr lang="en-GB" altLang="en-US" dirty="0" err="1">
                <a:latin typeface="Verdana" panose="020B0604030504040204" pitchFamily="34" charset="0"/>
                <a:ea typeface="Verdana" panose="020B0604030504040204" pitchFamily="34" charset="0"/>
                <a:cs typeface="Verdana" panose="020B0604030504040204" pitchFamily="34" charset="0"/>
              </a:rPr>
              <a:t>Grzeschik</a:t>
            </a:r>
            <a:r>
              <a:rPr lang="en-GB" altLang="en-US" dirty="0">
                <a:latin typeface="Verdana" panose="020B0604030504040204" pitchFamily="34" charset="0"/>
                <a:ea typeface="Verdana" panose="020B0604030504040204" pitchFamily="34" charset="0"/>
                <a:cs typeface="Verdana" panose="020B0604030504040204" pitchFamily="34" charset="0"/>
              </a:rPr>
              <a:t> KH, </a:t>
            </a:r>
            <a:r>
              <a:rPr lang="en-GB" altLang="en-US" dirty="0" err="1">
                <a:latin typeface="Verdana" panose="020B0604030504040204" pitchFamily="34" charset="0"/>
                <a:ea typeface="Verdana" panose="020B0604030504040204" pitchFamily="34" charset="0"/>
                <a:cs typeface="Verdana" panose="020B0604030504040204" pitchFamily="34" charset="0"/>
              </a:rPr>
              <a:t>Lothe</a:t>
            </a:r>
            <a:r>
              <a:rPr lang="en-GB" altLang="en-US" dirty="0">
                <a:latin typeface="Verdana" panose="020B0604030504040204" pitchFamily="34" charset="0"/>
                <a:ea typeface="Verdana" panose="020B0604030504040204" pitchFamily="34" charset="0"/>
                <a:cs typeface="Verdana" panose="020B0604030504040204" pitchFamily="34" charset="0"/>
              </a:rPr>
              <a:t> R, </a:t>
            </a:r>
            <a:r>
              <a:rPr lang="en-GB" altLang="en-US" dirty="0" err="1">
                <a:latin typeface="Verdana" panose="020B0604030504040204" pitchFamily="34" charset="0"/>
                <a:ea typeface="Verdana" panose="020B0604030504040204" pitchFamily="34" charset="0"/>
                <a:cs typeface="Verdana" panose="020B0604030504040204" pitchFamily="34" charset="0"/>
              </a:rPr>
              <a:t>Tomter</a:t>
            </a:r>
            <a:r>
              <a:rPr lang="en-GB" altLang="en-US" dirty="0">
                <a:latin typeface="Verdana" panose="020B0604030504040204" pitchFamily="34" charset="0"/>
                <a:ea typeface="Verdana" panose="020B0604030504040204" pitchFamily="34" charset="0"/>
                <a:cs typeface="Verdana" panose="020B0604030504040204" pitchFamily="34" charset="0"/>
              </a:rPr>
              <a:t> H, </a:t>
            </a:r>
            <a:r>
              <a:rPr lang="en-GB" altLang="en-US" dirty="0" err="1">
                <a:latin typeface="Verdana" panose="020B0604030504040204" pitchFamily="34" charset="0"/>
                <a:ea typeface="Verdana" panose="020B0604030504040204" pitchFamily="34" charset="0"/>
                <a:cs typeface="Verdana" panose="020B0604030504040204" pitchFamily="34" charset="0"/>
              </a:rPr>
              <a:t>Olaisen</a:t>
            </a:r>
            <a:r>
              <a:rPr lang="en-GB" altLang="en-US" dirty="0">
                <a:latin typeface="Verdana" panose="020B0604030504040204" pitchFamily="34" charset="0"/>
                <a:ea typeface="Verdana" panose="020B0604030504040204" pitchFamily="34" charset="0"/>
                <a:cs typeface="Verdana" panose="020B0604030504040204" pitchFamily="34" charset="0"/>
              </a:rPr>
              <a:t> B.  The Kidd (JK) blood group locus assigned to chromosome 18 by close linkage to a DNA-RFLP.  </a:t>
            </a:r>
            <a:r>
              <a:rPr lang="en-GB" altLang="en-US" i="1" dirty="0">
                <a:latin typeface="Verdana" panose="020B0604030504040204" pitchFamily="34" charset="0"/>
                <a:ea typeface="Verdana" panose="020B0604030504040204" pitchFamily="34" charset="0"/>
                <a:cs typeface="Verdana" panose="020B0604030504040204" pitchFamily="34" charset="0"/>
              </a:rPr>
              <a:t>Human Genetics</a:t>
            </a:r>
            <a:r>
              <a:rPr lang="en-GB" altLang="en-US" dirty="0">
                <a:latin typeface="Verdana" panose="020B0604030504040204" pitchFamily="34" charset="0"/>
                <a:ea typeface="Verdana" panose="020B0604030504040204" pitchFamily="34" charset="0"/>
                <a:cs typeface="Verdana" panose="020B0604030504040204" pitchFamily="34" charset="0"/>
              </a:rPr>
              <a:t> 1987; </a:t>
            </a:r>
            <a:r>
              <a:rPr lang="en-GB" altLang="en-US" b="1" dirty="0">
                <a:latin typeface="Verdana" panose="020B0604030504040204" pitchFamily="34" charset="0"/>
                <a:ea typeface="Verdana" panose="020B0604030504040204" pitchFamily="34" charset="0"/>
                <a:cs typeface="Verdana" panose="020B0604030504040204" pitchFamily="34" charset="0"/>
              </a:rPr>
              <a:t>77 (3)</a:t>
            </a:r>
            <a:r>
              <a:rPr lang="en-GB" altLang="en-US" dirty="0">
                <a:latin typeface="Verdana" panose="020B0604030504040204" pitchFamily="34" charset="0"/>
                <a:ea typeface="Verdana" panose="020B0604030504040204" pitchFamily="34" charset="0"/>
                <a:cs typeface="Verdana" panose="020B0604030504040204" pitchFamily="34" charset="0"/>
              </a:rPr>
              <a:t>: 205-209.  DOI:  10.1007/BF00284470.</a:t>
            </a:r>
          </a:p>
          <a:p>
            <a:pPr marL="815975" lvl="2" indent="-457200">
              <a:buFont typeface="Wingdings" panose="05000000000000000000" pitchFamily="2" charset="2"/>
              <a:buAutoNum type="arabicPeriod" startAt="5"/>
            </a:pP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 typeface="Wingdings" panose="05000000000000000000" pitchFamily="2" charset="2"/>
              <a:buAutoNum type="arabicPeriod" startAt="5"/>
            </a:pPr>
            <a:r>
              <a:rPr lang="en-GB" altLang="en-US" dirty="0">
                <a:latin typeface="Verdana" panose="020B0604030504040204" pitchFamily="34" charset="0"/>
                <a:ea typeface="Verdana" panose="020B0604030504040204" pitchFamily="34" charset="0"/>
                <a:cs typeface="Verdana" panose="020B0604030504040204" pitchFamily="34" charset="0"/>
              </a:rPr>
              <a:t>Reid ME, Lomas-Francis C, Olsson ML.  </a:t>
            </a:r>
            <a:r>
              <a:rPr lang="en-GB" altLang="en-US" i="1" dirty="0">
                <a:latin typeface="Verdana" panose="020B0604030504040204" pitchFamily="34" charset="0"/>
                <a:ea typeface="Verdana" panose="020B0604030504040204" pitchFamily="34" charset="0"/>
                <a:cs typeface="Verdana" panose="020B0604030504040204" pitchFamily="34" charset="0"/>
              </a:rPr>
              <a:t>The Blood Group Antigen </a:t>
            </a:r>
            <a:r>
              <a:rPr lang="en-GB" altLang="en-US" i="1" dirty="0" err="1">
                <a:latin typeface="Verdana" panose="020B0604030504040204" pitchFamily="34" charset="0"/>
                <a:ea typeface="Verdana" panose="020B0604030504040204" pitchFamily="34" charset="0"/>
                <a:cs typeface="Verdana" panose="020B0604030504040204" pitchFamily="34" charset="0"/>
              </a:rPr>
              <a:t>FactsBook</a:t>
            </a:r>
            <a:r>
              <a:rPr lang="en-GB" altLang="en-US" i="1" dirty="0">
                <a:latin typeface="Verdana" panose="020B0604030504040204" pitchFamily="34" charset="0"/>
                <a:ea typeface="Verdana" panose="020B0604030504040204" pitchFamily="34" charset="0"/>
                <a:cs typeface="Verdana" panose="020B0604030504040204" pitchFamily="34" charset="0"/>
              </a:rPr>
              <a:t>.</a:t>
            </a:r>
            <a:r>
              <a:rPr lang="en-GB" altLang="en-US" dirty="0">
                <a:latin typeface="Verdana" panose="020B0604030504040204" pitchFamily="34" charset="0"/>
                <a:ea typeface="Verdana" panose="020B0604030504040204" pitchFamily="34" charset="0"/>
                <a:cs typeface="Verdana" panose="020B0604030504040204" pitchFamily="34" charset="0"/>
              </a:rPr>
              <a:t>  3</a:t>
            </a:r>
            <a:r>
              <a:rPr lang="en-GB" altLang="en-US" baseline="30000" dirty="0">
                <a:latin typeface="Verdana" panose="020B0604030504040204" pitchFamily="34" charset="0"/>
                <a:ea typeface="Verdana" panose="020B0604030504040204" pitchFamily="34" charset="0"/>
                <a:cs typeface="Verdana" panose="020B0604030504040204" pitchFamily="34" charset="0"/>
              </a:rPr>
              <a:t>rd</a:t>
            </a:r>
            <a:r>
              <a:rPr lang="en-GB" altLang="en-US" dirty="0">
                <a:latin typeface="Verdana" panose="020B0604030504040204" pitchFamily="34" charset="0"/>
                <a:ea typeface="Verdana" panose="020B0604030504040204" pitchFamily="34" charset="0"/>
                <a:cs typeface="Verdana" panose="020B0604030504040204" pitchFamily="34" charset="0"/>
              </a:rPr>
              <a:t> edition, 2012, Academic Press.  ISBN:  978-0-12-415849-8.</a:t>
            </a:r>
          </a:p>
          <a:p>
            <a:pPr marL="815975" lvl="2" indent="-457200">
              <a:buFont typeface="Wingdings" panose="05000000000000000000" pitchFamily="2" charset="2"/>
              <a:buAutoNum type="arabicPeriod" startAt="5"/>
            </a:pPr>
            <a:endParaRPr lang="en-GB" altLang="en-US" dirty="0">
              <a:cs typeface="Arial" panose="020B0604020202020204" pitchFamily="34" charset="0"/>
            </a:endParaRP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62044641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Grp="1"/>
          </p:cNvSpPr>
          <p:nvPr>
            <p:ph type="title" idx="4294967295"/>
          </p:nvPr>
        </p:nvSpPr>
        <p:spPr>
          <a:xfrm>
            <a:off x="838200" y="65881"/>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200707" name="Rectangle 3"/>
          <p:cNvSpPr>
            <a:spLocks noGrp="1"/>
          </p:cNvSpPr>
          <p:nvPr>
            <p:ph type="body" idx="4294967295"/>
          </p:nvPr>
        </p:nvSpPr>
        <p:spPr>
          <a:xfrm>
            <a:off x="838200" y="1041868"/>
            <a:ext cx="10515600" cy="4260525"/>
          </a:xfrm>
        </p:spPr>
        <p:txBody>
          <a:bodyPr>
            <a:normAutofit/>
          </a:bodyPr>
          <a:lstStyle/>
          <a:p>
            <a:pPr marL="815975" lvl="2" indent="-457200">
              <a:buFont typeface="Wingdings" panose="05000000000000000000" pitchFamily="2" charset="2"/>
              <a:buAutoNum type="arabicPeriod" startAt="8"/>
            </a:pPr>
            <a:r>
              <a:rPr lang="en-GB" altLang="en-US" dirty="0" err="1">
                <a:latin typeface="Verdana" panose="020B0604030504040204" pitchFamily="34" charset="0"/>
                <a:ea typeface="Verdana" panose="020B0604030504040204" pitchFamily="34" charset="0"/>
                <a:cs typeface="Verdana" panose="020B0604030504040204" pitchFamily="34" charset="0"/>
              </a:rPr>
              <a:t>Masouredis</a:t>
            </a:r>
            <a:r>
              <a:rPr lang="en-GB" altLang="en-US" dirty="0">
                <a:latin typeface="Verdana" panose="020B0604030504040204" pitchFamily="34" charset="0"/>
                <a:ea typeface="Verdana" panose="020B0604030504040204" pitchFamily="34" charset="0"/>
                <a:cs typeface="Verdana" panose="020B0604030504040204" pitchFamily="34" charset="0"/>
              </a:rPr>
              <a:t> SP, </a:t>
            </a:r>
            <a:r>
              <a:rPr lang="en-GB" altLang="en-US" dirty="0" err="1">
                <a:latin typeface="Verdana" panose="020B0604030504040204" pitchFamily="34" charset="0"/>
                <a:ea typeface="Verdana" panose="020B0604030504040204" pitchFamily="34" charset="0"/>
                <a:cs typeface="Verdana" panose="020B0604030504040204" pitchFamily="34" charset="0"/>
              </a:rPr>
              <a:t>Sudora</a:t>
            </a:r>
            <a:r>
              <a:rPr lang="en-GB" altLang="en-US" dirty="0">
                <a:latin typeface="Verdana" panose="020B0604030504040204" pitchFamily="34" charset="0"/>
                <a:ea typeface="Verdana" panose="020B0604030504040204" pitchFamily="34" charset="0"/>
                <a:cs typeface="Verdana" panose="020B0604030504040204" pitchFamily="34" charset="0"/>
              </a:rPr>
              <a:t> E, Mahan L, Victoria EJ.  Quantitative </a:t>
            </a:r>
            <a:r>
              <a:rPr lang="en-GB" altLang="en-US" dirty="0" err="1">
                <a:latin typeface="Verdana" panose="020B0604030504040204" pitchFamily="34" charset="0"/>
                <a:ea typeface="Verdana" panose="020B0604030504040204" pitchFamily="34" charset="0"/>
                <a:cs typeface="Verdana" panose="020B0604030504040204" pitchFamily="34" charset="0"/>
              </a:rPr>
              <a:t>immunoferritin</a:t>
            </a:r>
            <a:r>
              <a:rPr lang="en-GB" altLang="en-US" dirty="0">
                <a:latin typeface="Verdana" panose="020B0604030504040204" pitchFamily="34" charset="0"/>
                <a:ea typeface="Verdana" panose="020B0604030504040204" pitchFamily="34" charset="0"/>
                <a:cs typeface="Verdana" panose="020B0604030504040204" pitchFamily="34" charset="0"/>
              </a:rPr>
              <a:t> microscopy of </a:t>
            </a:r>
            <a:r>
              <a:rPr lang="en-GB" altLang="en-US" dirty="0" err="1">
                <a:latin typeface="Verdana" panose="020B0604030504040204" pitchFamily="34" charset="0"/>
                <a:ea typeface="Verdana" panose="020B0604030504040204" pitchFamily="34" charset="0"/>
                <a:cs typeface="Verdana" panose="020B0604030504040204" pitchFamily="34" charset="0"/>
              </a:rPr>
              <a:t>Fy</a:t>
            </a:r>
            <a:r>
              <a:rPr lang="en-GB" altLang="en-US"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dirty="0">
                <a:latin typeface="Verdana" panose="020B0604030504040204" pitchFamily="34" charset="0"/>
                <a:ea typeface="Verdana" panose="020B0604030504040204" pitchFamily="34" charset="0"/>
                <a:cs typeface="Verdana" panose="020B0604030504040204" pitchFamily="34" charset="0"/>
              </a:rPr>
              <a:t>, </a:t>
            </a:r>
            <a:r>
              <a:rPr lang="en-GB" altLang="en-US" dirty="0" err="1">
                <a:latin typeface="Verdana" panose="020B0604030504040204" pitchFamily="34" charset="0"/>
                <a:ea typeface="Verdana" panose="020B0604030504040204" pitchFamily="34" charset="0"/>
                <a:cs typeface="Verdana" panose="020B0604030504040204" pitchFamily="34" charset="0"/>
              </a:rPr>
              <a:t>Fy</a:t>
            </a:r>
            <a:r>
              <a:rPr lang="en-GB" altLang="en-US"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dirty="0">
                <a:latin typeface="Verdana" panose="020B0604030504040204" pitchFamily="34" charset="0"/>
                <a:ea typeface="Verdana" panose="020B0604030504040204" pitchFamily="34" charset="0"/>
                <a:cs typeface="Verdana" panose="020B0604030504040204" pitchFamily="34" charset="0"/>
              </a:rPr>
              <a:t>, </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dirty="0">
                <a:latin typeface="Verdana" panose="020B0604030504040204" pitchFamily="34" charset="0"/>
                <a:ea typeface="Verdana" panose="020B0604030504040204" pitchFamily="34" charset="0"/>
                <a:cs typeface="Verdana" panose="020B0604030504040204" pitchFamily="34" charset="0"/>
              </a:rPr>
              <a:t>, U, and Di</a:t>
            </a:r>
            <a:r>
              <a:rPr lang="en-GB" altLang="en-US" baseline="30000" dirty="0">
                <a:latin typeface="Verdana" panose="020B0604030504040204" pitchFamily="34" charset="0"/>
                <a:ea typeface="Verdana" panose="020B0604030504040204" pitchFamily="34" charset="0"/>
                <a:cs typeface="Verdana" panose="020B0604030504040204" pitchFamily="34" charset="0"/>
              </a:rPr>
              <a:t>b</a:t>
            </a:r>
            <a:r>
              <a:rPr lang="en-GB" altLang="en-US" dirty="0">
                <a:latin typeface="Verdana" panose="020B0604030504040204" pitchFamily="34" charset="0"/>
                <a:ea typeface="Verdana" panose="020B0604030504040204" pitchFamily="34" charset="0"/>
                <a:cs typeface="Verdana" panose="020B0604030504040204" pitchFamily="34" charset="0"/>
              </a:rPr>
              <a:t> antigen site numbers on human red cells.  </a:t>
            </a:r>
            <a:r>
              <a:rPr lang="en-GB" altLang="en-US" i="1" dirty="0">
                <a:latin typeface="Verdana" panose="020B0604030504040204" pitchFamily="34" charset="0"/>
                <a:ea typeface="Verdana" panose="020B0604030504040204" pitchFamily="34" charset="0"/>
                <a:cs typeface="Verdana" panose="020B0604030504040204" pitchFamily="34" charset="0"/>
              </a:rPr>
              <a:t>Blood</a:t>
            </a:r>
            <a:r>
              <a:rPr lang="en-GB" altLang="en-US" dirty="0">
                <a:latin typeface="Verdana" panose="020B0604030504040204" pitchFamily="34" charset="0"/>
                <a:ea typeface="Verdana" panose="020B0604030504040204" pitchFamily="34" charset="0"/>
                <a:cs typeface="Verdana" panose="020B0604030504040204" pitchFamily="34" charset="0"/>
              </a:rPr>
              <a:t> 1980; </a:t>
            </a:r>
            <a:r>
              <a:rPr lang="en-GB" altLang="en-US" b="1" dirty="0">
                <a:latin typeface="Verdana" panose="020B0604030504040204" pitchFamily="34" charset="0"/>
                <a:ea typeface="Verdana" panose="020B0604030504040204" pitchFamily="34" charset="0"/>
                <a:cs typeface="Verdana" panose="020B0604030504040204" pitchFamily="34" charset="0"/>
              </a:rPr>
              <a:t>56 (6)</a:t>
            </a:r>
            <a:r>
              <a:rPr lang="en-GB" altLang="en-US" dirty="0">
                <a:latin typeface="Verdana" panose="020B0604030504040204" pitchFamily="34" charset="0"/>
                <a:ea typeface="Verdana" panose="020B0604030504040204" pitchFamily="34" charset="0"/>
                <a:cs typeface="Verdana" panose="020B0604030504040204" pitchFamily="34" charset="0"/>
              </a:rPr>
              <a:t>: 969-977.  DOI:  10.1182/blood.V56.6.969.969.</a:t>
            </a:r>
          </a:p>
          <a:p>
            <a:pPr marL="815975" lvl="2" indent="-457200">
              <a:buFont typeface="Wingdings" panose="05000000000000000000" pitchFamily="2" charset="2"/>
              <a:buAutoNum type="arabicPeriod" startAt="8"/>
            </a:pP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 typeface="Wingdings" panose="05000000000000000000" pitchFamily="2" charset="2"/>
              <a:buAutoNum type="arabicPeriod" startAt="8"/>
            </a:pPr>
            <a:r>
              <a:rPr lang="en-GB" altLang="en-US" dirty="0">
                <a:latin typeface="Verdana" panose="020B0604030504040204" pitchFamily="34" charset="0"/>
                <a:ea typeface="Verdana" panose="020B0604030504040204" pitchFamily="34" charset="0"/>
                <a:cs typeface="Verdana" panose="020B0604030504040204" pitchFamily="34" charset="0"/>
              </a:rPr>
              <a:t>Wester ES, </a:t>
            </a:r>
            <a:r>
              <a:rPr lang="en-GB" altLang="en-US" dirty="0" err="1">
                <a:latin typeface="Verdana" panose="020B0604030504040204" pitchFamily="34" charset="0"/>
                <a:ea typeface="Verdana" panose="020B0604030504040204" pitchFamily="34" charset="0"/>
                <a:cs typeface="Verdana" panose="020B0604030504040204" pitchFamily="34" charset="0"/>
              </a:rPr>
              <a:t>Storry</a:t>
            </a:r>
            <a:r>
              <a:rPr lang="en-GB" altLang="en-US" dirty="0">
                <a:latin typeface="Verdana" panose="020B0604030504040204" pitchFamily="34" charset="0"/>
                <a:ea typeface="Verdana" panose="020B0604030504040204" pitchFamily="34" charset="0"/>
                <a:cs typeface="Verdana" panose="020B0604030504040204" pitchFamily="34" charset="0"/>
              </a:rPr>
              <a:t> JR, Olsson ML.  Characterization of </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dirty="0">
                <a:latin typeface="Verdana" panose="020B0604030504040204" pitchFamily="34" charset="0"/>
                <a:ea typeface="Verdana" panose="020B0604030504040204" pitchFamily="34" charset="0"/>
                <a:cs typeface="Verdana" panose="020B0604030504040204" pitchFamily="34" charset="0"/>
              </a:rPr>
              <a:t>(</a:t>
            </a:r>
            <a:r>
              <a:rPr lang="en-GB" altLang="en-US" dirty="0" err="1">
                <a:latin typeface="Verdana" panose="020B0604030504040204" pitchFamily="34" charset="0"/>
                <a:ea typeface="Verdana" panose="020B0604030504040204" pitchFamily="34" charset="0"/>
                <a:cs typeface="Verdana" panose="020B0604030504040204" pitchFamily="34" charset="0"/>
              </a:rPr>
              <a:t>a+weak</a:t>
            </a:r>
            <a:r>
              <a:rPr lang="en-GB" altLang="en-US" dirty="0">
                <a:latin typeface="Verdana" panose="020B0604030504040204" pitchFamily="34" charset="0"/>
                <a:ea typeface="Verdana" panose="020B0604030504040204" pitchFamily="34" charset="0"/>
                <a:cs typeface="Verdana" panose="020B0604030504040204" pitchFamily="34" charset="0"/>
              </a:rPr>
              <a:t>): a new blood group phenotype associated with an altered </a:t>
            </a:r>
            <a:r>
              <a:rPr lang="en-GB" altLang="en-US" i="1" dirty="0">
                <a:latin typeface="Verdana" panose="020B0604030504040204" pitchFamily="34" charset="0"/>
                <a:ea typeface="Verdana" panose="020B0604030504040204" pitchFamily="34" charset="0"/>
                <a:cs typeface="Verdana" panose="020B0604030504040204" pitchFamily="34" charset="0"/>
              </a:rPr>
              <a:t>JK*01</a:t>
            </a:r>
            <a:r>
              <a:rPr lang="en-GB" altLang="en-US" dirty="0">
                <a:latin typeface="Verdana" panose="020B0604030504040204" pitchFamily="34" charset="0"/>
                <a:ea typeface="Verdana" panose="020B0604030504040204" pitchFamily="34" charset="0"/>
                <a:cs typeface="Verdana" panose="020B0604030504040204" pitchFamily="34" charset="0"/>
              </a:rPr>
              <a:t> allele.  </a:t>
            </a:r>
            <a:r>
              <a:rPr lang="en-GB" altLang="en-US" i="1" dirty="0">
                <a:latin typeface="Verdana" panose="020B0604030504040204" pitchFamily="34" charset="0"/>
                <a:ea typeface="Verdana" panose="020B0604030504040204" pitchFamily="34" charset="0"/>
                <a:cs typeface="Verdana" panose="020B0604030504040204" pitchFamily="34" charset="0"/>
              </a:rPr>
              <a:t>Transfusion</a:t>
            </a:r>
            <a:r>
              <a:rPr lang="en-GB" altLang="en-US" dirty="0">
                <a:latin typeface="Verdana" panose="020B0604030504040204" pitchFamily="34" charset="0"/>
                <a:ea typeface="Verdana" panose="020B0604030504040204" pitchFamily="34" charset="0"/>
                <a:cs typeface="Verdana" panose="020B0604030504040204" pitchFamily="34" charset="0"/>
              </a:rPr>
              <a:t> 2011; </a:t>
            </a:r>
            <a:r>
              <a:rPr lang="en-GB" altLang="en-US" b="1" dirty="0">
                <a:latin typeface="Verdana" panose="020B0604030504040204" pitchFamily="34" charset="0"/>
                <a:ea typeface="Verdana" panose="020B0604030504040204" pitchFamily="34" charset="0"/>
                <a:cs typeface="Verdana" panose="020B0604030504040204" pitchFamily="34" charset="0"/>
              </a:rPr>
              <a:t>15</a:t>
            </a:r>
            <a:r>
              <a:rPr lang="en-GB" altLang="en-US" dirty="0">
                <a:latin typeface="Verdana" panose="020B0604030504040204" pitchFamily="34" charset="0"/>
                <a:ea typeface="Verdana" panose="020B0604030504040204" pitchFamily="34" charset="0"/>
                <a:cs typeface="Verdana" panose="020B0604030504040204" pitchFamily="34" charset="0"/>
              </a:rPr>
              <a:t>: 380-392.  DOI:  10.1111/j.1537-2995.2010.02795.x.</a:t>
            </a:r>
          </a:p>
          <a:p>
            <a:pPr marL="815975" lvl="2" indent="-457200">
              <a:buFont typeface="Wingdings" panose="05000000000000000000" pitchFamily="2" charset="2"/>
              <a:buAutoNum type="arabicPeriod" startAt="8"/>
            </a:pP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 typeface="Wingdings" panose="05000000000000000000" pitchFamily="2" charset="2"/>
              <a:buAutoNum type="arabicPeriod" startAt="8"/>
            </a:pPr>
            <a:r>
              <a:rPr lang="en-GB" altLang="en-US" dirty="0" err="1">
                <a:latin typeface="Verdana" panose="020B0604030504040204" pitchFamily="34" charset="0"/>
                <a:ea typeface="Verdana" panose="020B0604030504040204" pitchFamily="34" charset="0"/>
                <a:cs typeface="Verdana" panose="020B0604030504040204" pitchFamily="34" charset="0"/>
              </a:rPr>
              <a:t>Whorley</a:t>
            </a:r>
            <a:r>
              <a:rPr lang="en-GB" altLang="en-US" dirty="0">
                <a:latin typeface="Verdana" panose="020B0604030504040204" pitchFamily="34" charset="0"/>
                <a:ea typeface="Verdana" panose="020B0604030504040204" pitchFamily="34" charset="0"/>
                <a:cs typeface="Verdana" panose="020B0604030504040204" pitchFamily="34" charset="0"/>
              </a:rPr>
              <a:t> T, </a:t>
            </a:r>
            <a:r>
              <a:rPr lang="en-GB" altLang="en-US" dirty="0" err="1">
                <a:latin typeface="Verdana" panose="020B0604030504040204" pitchFamily="34" charset="0"/>
                <a:ea typeface="Verdana" panose="020B0604030504040204" pitchFamily="34" charset="0"/>
                <a:cs typeface="Verdana" panose="020B0604030504040204" pitchFamily="34" charset="0"/>
              </a:rPr>
              <a:t>Vage</a:t>
            </a:r>
            <a:r>
              <a:rPr lang="en-GB" altLang="en-US" dirty="0">
                <a:latin typeface="Verdana" panose="020B0604030504040204" pitchFamily="34" charset="0"/>
                <a:ea typeface="Verdana" panose="020B0604030504040204" pitchFamily="34" charset="0"/>
                <a:cs typeface="Verdana" panose="020B0604030504040204" pitchFamily="34" charset="0"/>
              </a:rPr>
              <a:t> S, </a:t>
            </a:r>
            <a:r>
              <a:rPr lang="en-GB" altLang="en-US" dirty="0" err="1">
                <a:latin typeface="Verdana" panose="020B0604030504040204" pitchFamily="34" charset="0"/>
                <a:ea typeface="Verdana" panose="020B0604030504040204" pitchFamily="34" charset="0"/>
                <a:cs typeface="Verdana" panose="020B0604030504040204" pitchFamily="34" charset="0"/>
              </a:rPr>
              <a:t>Kosanka</a:t>
            </a:r>
            <a:r>
              <a:rPr lang="en-GB" altLang="en-US" dirty="0">
                <a:latin typeface="Verdana" panose="020B0604030504040204" pitchFamily="34" charset="0"/>
                <a:ea typeface="Verdana" panose="020B0604030504040204" pitchFamily="34" charset="0"/>
                <a:cs typeface="Verdana" panose="020B0604030504040204" pitchFamily="34" charset="0"/>
              </a:rPr>
              <a:t> J, Lose SR, </a:t>
            </a:r>
            <a:r>
              <a:rPr lang="en-GB" altLang="en-US" dirty="0" err="1">
                <a:latin typeface="Verdana" panose="020B0604030504040204" pitchFamily="34" charset="0"/>
                <a:ea typeface="Verdana" panose="020B0604030504040204" pitchFamily="34" charset="0"/>
                <a:cs typeface="Verdana" panose="020B0604030504040204" pitchFamily="34" charset="0"/>
              </a:rPr>
              <a:t>Sandquist</a:t>
            </a:r>
            <a:r>
              <a:rPr lang="en-GB" altLang="en-US" dirty="0">
                <a:latin typeface="Verdana" panose="020B0604030504040204" pitchFamily="34" charset="0"/>
                <a:ea typeface="Verdana" panose="020B0604030504040204" pitchFamily="34" charset="0"/>
                <a:cs typeface="Verdana" panose="020B0604030504040204" pitchFamily="34" charset="0"/>
              </a:rPr>
              <a:t> AR, Copeland TR, </a:t>
            </a:r>
            <a:r>
              <a:rPr lang="en-GB" altLang="en-US" dirty="0" err="1">
                <a:latin typeface="Verdana" panose="020B0604030504040204" pitchFamily="34" charset="0"/>
                <a:ea typeface="Verdana" panose="020B0604030504040204" pitchFamily="34" charset="0"/>
                <a:cs typeface="Verdana" panose="020B0604030504040204" pitchFamily="34" charset="0"/>
              </a:rPr>
              <a:t>Westhoff</a:t>
            </a:r>
            <a:r>
              <a:rPr lang="en-GB" altLang="en-US" dirty="0">
                <a:latin typeface="Verdana" panose="020B0604030504040204" pitchFamily="34" charset="0"/>
                <a:ea typeface="Verdana" panose="020B0604030504040204" pitchFamily="34" charset="0"/>
                <a:cs typeface="Verdana" panose="020B0604030504040204" pitchFamily="34" charset="0"/>
              </a:rPr>
              <a:t> CM.  </a:t>
            </a:r>
            <a:r>
              <a:rPr lang="en-GB" altLang="en-US" i="1" dirty="0">
                <a:latin typeface="Verdana" panose="020B0604030504040204" pitchFamily="34" charset="0"/>
                <a:ea typeface="Verdana" panose="020B0604030504040204" pitchFamily="34" charset="0"/>
                <a:cs typeface="Verdana" panose="020B0604030504040204" pitchFamily="34" charset="0"/>
              </a:rPr>
              <a:t>JK</a:t>
            </a:r>
            <a:r>
              <a:rPr lang="en-GB" altLang="en-US" dirty="0">
                <a:latin typeface="Verdana" panose="020B0604030504040204" pitchFamily="34" charset="0"/>
                <a:ea typeface="Verdana" panose="020B0604030504040204" pitchFamily="34" charset="0"/>
                <a:cs typeface="Verdana" panose="020B0604030504040204" pitchFamily="34" charset="0"/>
              </a:rPr>
              <a:t> alleles associated with altered Kidd antigen expression.  </a:t>
            </a:r>
            <a:r>
              <a:rPr lang="en-GB" altLang="en-US" i="1" dirty="0">
                <a:latin typeface="Verdana" panose="020B0604030504040204" pitchFamily="34" charset="0"/>
                <a:ea typeface="Verdana" panose="020B0604030504040204" pitchFamily="34" charset="0"/>
                <a:cs typeface="Verdana" panose="020B0604030504040204" pitchFamily="34" charset="0"/>
              </a:rPr>
              <a:t>Transfusion</a:t>
            </a:r>
            <a:r>
              <a:rPr lang="en-GB" altLang="en-US" dirty="0">
                <a:latin typeface="Verdana" panose="020B0604030504040204" pitchFamily="34" charset="0"/>
                <a:ea typeface="Verdana" panose="020B0604030504040204" pitchFamily="34" charset="0"/>
                <a:cs typeface="Verdana" panose="020B0604030504040204" pitchFamily="34" charset="0"/>
              </a:rPr>
              <a:t> 2009; </a:t>
            </a:r>
            <a:r>
              <a:rPr lang="en-GB" altLang="en-US" b="1" dirty="0">
                <a:latin typeface="Verdana" panose="020B0604030504040204" pitchFamily="34" charset="0"/>
                <a:ea typeface="Verdana" panose="020B0604030504040204" pitchFamily="34" charset="0"/>
                <a:cs typeface="Verdana" panose="020B0604030504040204" pitchFamily="34" charset="0"/>
              </a:rPr>
              <a:t>41 (Suppl.)</a:t>
            </a:r>
            <a:r>
              <a:rPr lang="en-GB" altLang="en-US" dirty="0">
                <a:latin typeface="Verdana" panose="020B0604030504040204" pitchFamily="34" charset="0"/>
                <a:ea typeface="Verdana" panose="020B0604030504040204" pitchFamily="34" charset="0"/>
                <a:cs typeface="Verdana" panose="020B0604030504040204" pitchFamily="34" charset="0"/>
              </a:rPr>
              <a:t>: 48A-49A (</a:t>
            </a:r>
            <a:r>
              <a:rPr lang="en-GB" altLang="en-US" b="1" dirty="0">
                <a:latin typeface="Verdana" panose="020B0604030504040204" pitchFamily="34" charset="0"/>
                <a:ea typeface="Verdana" panose="020B0604030504040204" pitchFamily="34" charset="0"/>
                <a:cs typeface="Verdana" panose="020B0604030504040204" pitchFamily="34" charset="0"/>
              </a:rPr>
              <a:t>Abstract</a:t>
            </a:r>
            <a:r>
              <a:rPr lang="en-GB" altLang="en-US" dirty="0">
                <a:latin typeface="Verdana" panose="020B0604030504040204" pitchFamily="34" charset="0"/>
                <a:ea typeface="Verdana" panose="020B0604030504040204" pitchFamily="34" charset="0"/>
                <a:cs typeface="Verdana" panose="020B0604030504040204" pitchFamily="34" charset="0"/>
              </a:rPr>
              <a:t>).</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56665997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Grp="1"/>
          </p:cNvSpPr>
          <p:nvPr>
            <p:ph type="title" idx="4294967295"/>
          </p:nvPr>
        </p:nvSpPr>
        <p:spPr>
          <a:xfrm>
            <a:off x="2198184" y="233363"/>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24931" name="Rectangle 3"/>
          <p:cNvSpPr>
            <a:spLocks noGrp="1"/>
          </p:cNvSpPr>
          <p:nvPr>
            <p:ph type="body" idx="4294967295"/>
          </p:nvPr>
        </p:nvSpPr>
        <p:spPr>
          <a:xfrm>
            <a:off x="2215984" y="1596778"/>
            <a:ext cx="7772400" cy="4114800"/>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The immunogenicity of the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antigen.</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84471029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4931">
                                            <p:txEl>
                                              <p:pRg st="0" end="0"/>
                                            </p:txEl>
                                          </p:spTgt>
                                        </p:tgtEl>
                                        <p:attrNameLst>
                                          <p:attrName>style.visibility</p:attrName>
                                        </p:attrNameLst>
                                      </p:cBhvr>
                                      <p:to>
                                        <p:strVal val="visible"/>
                                      </p:to>
                                    </p:set>
                                    <p:anim calcmode="lin" valueType="num">
                                      <p:cBhvr additive="base">
                                        <p:cTn id="7" dur="500" fill="hold"/>
                                        <p:tgtEl>
                                          <p:spTgt spid="12493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493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p:cNvSpPr>
          <p:nvPr>
            <p:ph type="title" idx="4294967295"/>
          </p:nvPr>
        </p:nvSpPr>
        <p:spPr>
          <a:xfrm>
            <a:off x="838200" y="89701"/>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201731" name="Rectangle 3"/>
          <p:cNvSpPr>
            <a:spLocks noGrp="1"/>
          </p:cNvSpPr>
          <p:nvPr>
            <p:ph type="body" idx="4294967295"/>
          </p:nvPr>
        </p:nvSpPr>
        <p:spPr>
          <a:xfrm>
            <a:off x="838200" y="1480355"/>
            <a:ext cx="10515600" cy="4351338"/>
          </a:xfrm>
        </p:spPr>
        <p:txBody>
          <a:bodyPr/>
          <a:lstStyle/>
          <a:p>
            <a:pPr marL="815975" lvl="2" indent="-457200">
              <a:buFont typeface="Wingdings" panose="05000000000000000000" pitchFamily="2" charset="2"/>
              <a:buAutoNum type="arabicPeriod" startAt="11"/>
            </a:pPr>
            <a:r>
              <a:rPr lang="en-GB" altLang="en-US" dirty="0">
                <a:latin typeface="Verdana" panose="020B0604030504040204" pitchFamily="34" charset="0"/>
                <a:ea typeface="Verdana" panose="020B0604030504040204" pitchFamily="34" charset="0"/>
                <a:cs typeface="Verdana" panose="020B0604030504040204" pitchFamily="34" charset="0"/>
              </a:rPr>
              <a:t>Sands JM, </a:t>
            </a:r>
            <a:r>
              <a:rPr lang="en-GB" altLang="en-US" dirty="0" err="1">
                <a:latin typeface="Verdana" panose="020B0604030504040204" pitchFamily="34" charset="0"/>
                <a:ea typeface="Verdana" panose="020B0604030504040204" pitchFamily="34" charset="0"/>
                <a:cs typeface="Verdana" panose="020B0604030504040204" pitchFamily="34" charset="0"/>
              </a:rPr>
              <a:t>Gargus</a:t>
            </a:r>
            <a:r>
              <a:rPr lang="en-GB" altLang="en-US" dirty="0">
                <a:latin typeface="Verdana" panose="020B0604030504040204" pitchFamily="34" charset="0"/>
                <a:ea typeface="Verdana" panose="020B0604030504040204" pitchFamily="34" charset="0"/>
                <a:cs typeface="Verdana" panose="020B0604030504040204" pitchFamily="34" charset="0"/>
              </a:rPr>
              <a:t> JJ, </a:t>
            </a:r>
            <a:r>
              <a:rPr lang="en-GB" altLang="en-US" dirty="0" err="1">
                <a:latin typeface="Verdana" panose="020B0604030504040204" pitchFamily="34" charset="0"/>
                <a:ea typeface="Verdana" panose="020B0604030504040204" pitchFamily="34" charset="0"/>
                <a:cs typeface="Verdana" panose="020B0604030504040204" pitchFamily="34" charset="0"/>
              </a:rPr>
              <a:t>Fröhlich</a:t>
            </a:r>
            <a:r>
              <a:rPr lang="en-GB" altLang="en-US" dirty="0">
                <a:latin typeface="Verdana" panose="020B0604030504040204" pitchFamily="34" charset="0"/>
                <a:ea typeface="Verdana" panose="020B0604030504040204" pitchFamily="34" charset="0"/>
                <a:cs typeface="Verdana" panose="020B0604030504040204" pitchFamily="34" charset="0"/>
              </a:rPr>
              <a:t> O, Gunn RB, </a:t>
            </a:r>
            <a:r>
              <a:rPr lang="en-GB" altLang="en-US" dirty="0" err="1">
                <a:latin typeface="Verdana" panose="020B0604030504040204" pitchFamily="34" charset="0"/>
                <a:ea typeface="Verdana" panose="020B0604030504040204" pitchFamily="34" charset="0"/>
                <a:cs typeface="Verdana" panose="020B0604030504040204" pitchFamily="34" charset="0"/>
              </a:rPr>
              <a:t>Kokko</a:t>
            </a:r>
            <a:r>
              <a:rPr lang="en-GB" altLang="en-US" dirty="0">
                <a:latin typeface="Verdana" panose="020B0604030504040204" pitchFamily="34" charset="0"/>
                <a:ea typeface="Verdana" panose="020B0604030504040204" pitchFamily="34" charset="0"/>
                <a:cs typeface="Verdana" panose="020B0604030504040204" pitchFamily="34" charset="0"/>
              </a:rPr>
              <a:t> JP.  Urinary concentrating ability in patients with </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dirty="0">
                <a:latin typeface="Verdana" panose="020B0604030504040204" pitchFamily="34" charset="0"/>
                <a:ea typeface="Verdana" panose="020B0604030504040204" pitchFamily="34" charset="0"/>
                <a:cs typeface="Verdana" panose="020B0604030504040204" pitchFamily="34" charset="0"/>
              </a:rPr>
              <a:t>(a-b-) blood type who lack carrier-mediated urea transport.  </a:t>
            </a:r>
            <a:r>
              <a:rPr lang="en-GB" altLang="en-US" i="1" dirty="0">
                <a:latin typeface="Verdana" panose="020B0604030504040204" pitchFamily="34" charset="0"/>
                <a:ea typeface="Verdana" panose="020B0604030504040204" pitchFamily="34" charset="0"/>
                <a:cs typeface="Verdana" panose="020B0604030504040204" pitchFamily="34" charset="0"/>
              </a:rPr>
              <a:t>J Am Soc Nephrol</a:t>
            </a:r>
            <a:r>
              <a:rPr lang="en-GB" altLang="en-US" dirty="0">
                <a:latin typeface="Verdana" panose="020B0604030504040204" pitchFamily="34" charset="0"/>
                <a:ea typeface="Verdana" panose="020B0604030504040204" pitchFamily="34" charset="0"/>
                <a:cs typeface="Verdana" panose="020B0604030504040204" pitchFamily="34" charset="0"/>
              </a:rPr>
              <a:t> 1992; </a:t>
            </a:r>
            <a:r>
              <a:rPr lang="en-GB" altLang="en-US" b="1" dirty="0">
                <a:latin typeface="Verdana" panose="020B0604030504040204" pitchFamily="34" charset="0"/>
                <a:ea typeface="Verdana" panose="020B0604030504040204" pitchFamily="34" charset="0"/>
                <a:cs typeface="Verdana" panose="020B0604030504040204" pitchFamily="34" charset="0"/>
              </a:rPr>
              <a:t>2</a:t>
            </a:r>
            <a:r>
              <a:rPr lang="en-GB" altLang="en-US" dirty="0">
                <a:latin typeface="Verdana" panose="020B0604030504040204" pitchFamily="34" charset="0"/>
                <a:ea typeface="Verdana" panose="020B0604030504040204" pitchFamily="34" charset="0"/>
                <a:cs typeface="Verdana" panose="020B0604030504040204" pitchFamily="34" charset="0"/>
              </a:rPr>
              <a:t>: 1689-1696. DOI: 10.1681/ASN.V2121689.</a:t>
            </a:r>
          </a:p>
          <a:p>
            <a:pPr marL="815975" lvl="2" indent="-457200">
              <a:buFont typeface="Wingdings" panose="05000000000000000000" pitchFamily="2" charset="2"/>
              <a:buAutoNum type="arabicPeriod" startAt="11"/>
            </a:pP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 typeface="Wingdings" panose="05000000000000000000" pitchFamily="2" charset="2"/>
              <a:buAutoNum type="arabicPeriod" startAt="11"/>
            </a:pPr>
            <a:r>
              <a:rPr lang="en-GB" altLang="en-US" dirty="0" err="1">
                <a:latin typeface="Verdana" panose="020B0604030504040204" pitchFamily="34" charset="0"/>
                <a:ea typeface="Verdana" panose="020B0604030504040204" pitchFamily="34" charset="0"/>
                <a:cs typeface="Verdana" panose="020B0604030504040204" pitchFamily="34" charset="0"/>
              </a:rPr>
              <a:t>Issitt</a:t>
            </a:r>
            <a:r>
              <a:rPr lang="en-GB" altLang="en-US" dirty="0">
                <a:latin typeface="Verdana" panose="020B0604030504040204" pitchFamily="34" charset="0"/>
                <a:ea typeface="Verdana" panose="020B0604030504040204" pitchFamily="34" charset="0"/>
                <a:cs typeface="Verdana" panose="020B0604030504040204" pitchFamily="34" charset="0"/>
              </a:rPr>
              <a:t> PD, </a:t>
            </a:r>
            <a:r>
              <a:rPr lang="en-GB" altLang="en-US" dirty="0" err="1">
                <a:latin typeface="Verdana" panose="020B0604030504040204" pitchFamily="34" charset="0"/>
                <a:ea typeface="Verdana" panose="020B0604030504040204" pitchFamily="34" charset="0"/>
                <a:cs typeface="Verdana" panose="020B0604030504040204" pitchFamily="34" charset="0"/>
              </a:rPr>
              <a:t>Anstee</a:t>
            </a:r>
            <a:r>
              <a:rPr lang="en-GB" altLang="en-US" dirty="0">
                <a:latin typeface="Verdana" panose="020B0604030504040204" pitchFamily="34" charset="0"/>
                <a:ea typeface="Verdana" panose="020B0604030504040204" pitchFamily="34" charset="0"/>
                <a:cs typeface="Verdana" panose="020B0604030504040204" pitchFamily="34" charset="0"/>
              </a:rPr>
              <a:t> DJ.  </a:t>
            </a:r>
            <a:r>
              <a:rPr lang="en-GB" altLang="en-US" i="1" dirty="0">
                <a:latin typeface="Verdana" panose="020B0604030504040204" pitchFamily="34" charset="0"/>
                <a:ea typeface="Verdana" panose="020B0604030504040204" pitchFamily="34" charset="0"/>
                <a:cs typeface="Verdana" panose="020B0604030504040204" pitchFamily="34" charset="0"/>
              </a:rPr>
              <a:t>Applied Blood Group Serology.</a:t>
            </a:r>
            <a:r>
              <a:rPr lang="en-GB" altLang="en-US" dirty="0">
                <a:latin typeface="Verdana" panose="020B0604030504040204" pitchFamily="34" charset="0"/>
                <a:ea typeface="Verdana" panose="020B0604030504040204" pitchFamily="34" charset="0"/>
                <a:cs typeface="Verdana" panose="020B0604030504040204" pitchFamily="34" charset="0"/>
              </a:rPr>
              <a:t>  4</a:t>
            </a:r>
            <a:r>
              <a:rPr lang="en-GB" altLang="en-US" baseline="30000" dirty="0">
                <a:latin typeface="Verdana" panose="020B0604030504040204" pitchFamily="34" charset="0"/>
                <a:ea typeface="Verdana" panose="020B0604030504040204" pitchFamily="34" charset="0"/>
                <a:cs typeface="Verdana" panose="020B0604030504040204" pitchFamily="34" charset="0"/>
              </a:rPr>
              <a:t>th</a:t>
            </a:r>
            <a:r>
              <a:rPr lang="en-GB" altLang="en-US" dirty="0">
                <a:latin typeface="Verdana" panose="020B0604030504040204" pitchFamily="34" charset="0"/>
                <a:ea typeface="Verdana" panose="020B0604030504040204" pitchFamily="34" charset="0"/>
                <a:cs typeface="Verdana" panose="020B0604030504040204" pitchFamily="34" charset="0"/>
              </a:rPr>
              <a:t> edition, 1998, Montgomery Scientific Publications.  ISBN:  100935643052.</a:t>
            </a:r>
          </a:p>
          <a:p>
            <a:pPr marL="815975" lvl="2" indent="-457200">
              <a:buFont typeface="Wingdings" panose="05000000000000000000" pitchFamily="2" charset="2"/>
              <a:buAutoNum type="arabicPeriod" startAt="12"/>
            </a:pP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 typeface="Wingdings" panose="05000000000000000000" pitchFamily="2" charset="2"/>
              <a:buAutoNum type="arabicPeriod" startAt="13"/>
            </a:pPr>
            <a:r>
              <a:rPr lang="en-GB" altLang="en-US" dirty="0">
                <a:latin typeface="Verdana" panose="020B0604030504040204" pitchFamily="34" charset="0"/>
                <a:ea typeface="Verdana" panose="020B0604030504040204" pitchFamily="34" charset="0"/>
                <a:cs typeface="Verdana" panose="020B0604030504040204" pitchFamily="34" charset="0"/>
              </a:rPr>
              <a:t>Win N, Robinson M, Needs M.  Delayed haemolytic transfusion reaction (DHTR) due to anti-</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dirty="0">
                <a:latin typeface="Verdana" panose="020B0604030504040204" pitchFamily="34" charset="0"/>
                <a:ea typeface="Verdana" panose="020B0604030504040204" pitchFamily="34" charset="0"/>
                <a:cs typeface="Verdana" panose="020B0604030504040204" pitchFamily="34" charset="0"/>
              </a:rPr>
              <a:t> detected by enzyme techniques. (</a:t>
            </a:r>
            <a:r>
              <a:rPr lang="en-GB" altLang="en-US" b="1" dirty="0">
                <a:latin typeface="Verdana" panose="020B0604030504040204" pitchFamily="34" charset="0"/>
                <a:ea typeface="Verdana" panose="020B0604030504040204" pitchFamily="34" charset="0"/>
                <a:cs typeface="Verdana" panose="020B0604030504040204" pitchFamily="34" charset="0"/>
              </a:rPr>
              <a:t>Abstract</a:t>
            </a:r>
            <a:r>
              <a:rPr lang="en-GB" altLang="en-US" dirty="0">
                <a:latin typeface="Verdana" panose="020B0604030504040204" pitchFamily="34" charset="0"/>
                <a:ea typeface="Verdana" panose="020B0604030504040204" pitchFamily="34" charset="0"/>
                <a:cs typeface="Verdana" panose="020B0604030504040204" pitchFamily="34" charset="0"/>
              </a:rPr>
              <a:t>).  </a:t>
            </a:r>
            <a:r>
              <a:rPr lang="en-GB" altLang="en-US" i="1" dirty="0">
                <a:latin typeface="Verdana" panose="020B0604030504040204" pitchFamily="34" charset="0"/>
                <a:ea typeface="Verdana" panose="020B0604030504040204" pitchFamily="34" charset="0"/>
                <a:cs typeface="Verdana" panose="020B0604030504040204" pitchFamily="34" charset="0"/>
              </a:rPr>
              <a:t>Transfusion Medicine</a:t>
            </a:r>
            <a:r>
              <a:rPr lang="en-GB" altLang="en-US" dirty="0">
                <a:latin typeface="Verdana" panose="020B0604030504040204" pitchFamily="34" charset="0"/>
                <a:ea typeface="Verdana" panose="020B0604030504040204" pitchFamily="34" charset="0"/>
                <a:cs typeface="Verdana" panose="020B0604030504040204" pitchFamily="34" charset="0"/>
              </a:rPr>
              <a:t> 2008; </a:t>
            </a:r>
            <a:r>
              <a:rPr lang="en-GB" altLang="en-US" b="1" dirty="0">
                <a:latin typeface="Verdana" panose="020B0604030504040204" pitchFamily="34" charset="0"/>
                <a:ea typeface="Verdana" panose="020B0604030504040204" pitchFamily="34" charset="0"/>
                <a:cs typeface="Verdana" panose="020B0604030504040204" pitchFamily="34" charset="0"/>
              </a:rPr>
              <a:t>18 (</a:t>
            </a:r>
            <a:r>
              <a:rPr lang="en-GB" altLang="en-US" b="1" dirty="0" err="1">
                <a:latin typeface="Verdana" panose="020B0604030504040204" pitchFamily="34" charset="0"/>
                <a:ea typeface="Verdana" panose="020B0604030504040204" pitchFamily="34" charset="0"/>
                <a:cs typeface="Verdana" panose="020B0604030504040204" pitchFamily="34" charset="0"/>
              </a:rPr>
              <a:t>suppl</a:t>
            </a:r>
            <a:r>
              <a:rPr lang="en-GB" altLang="en-US" b="1" dirty="0">
                <a:latin typeface="Verdana" panose="020B0604030504040204" pitchFamily="34" charset="0"/>
                <a:ea typeface="Verdana" panose="020B0604030504040204" pitchFamily="34" charset="0"/>
                <a:cs typeface="Verdana" panose="020B0604030504040204" pitchFamily="34" charset="0"/>
              </a:rPr>
              <a:t> 2)</a:t>
            </a:r>
            <a:r>
              <a:rPr lang="en-GB" altLang="en-US" dirty="0">
                <a:latin typeface="Verdana" panose="020B0604030504040204" pitchFamily="34" charset="0"/>
                <a:ea typeface="Verdana" panose="020B0604030504040204" pitchFamily="34" charset="0"/>
                <a:cs typeface="Verdana" panose="020B0604030504040204" pitchFamily="34" charset="0"/>
              </a:rPr>
              <a:t>: 34.</a:t>
            </a:r>
          </a:p>
          <a:p>
            <a:pPr marL="815975" lvl="2" indent="-457200">
              <a:buFont typeface="Wingdings" panose="05000000000000000000" pitchFamily="2" charset="2"/>
              <a:buAutoNum type="arabicPeriod" startAt="13"/>
            </a:pPr>
            <a:endParaRPr lang="en-GB" altLang="en-US" dirty="0">
              <a:cs typeface="Arial" panose="020B0604020202020204" pitchFamily="34" charset="0"/>
            </a:endParaRP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8533335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Grp="1"/>
          </p:cNvSpPr>
          <p:nvPr>
            <p:ph type="title" idx="4294967295"/>
          </p:nvPr>
        </p:nvSpPr>
        <p:spPr>
          <a:xfrm>
            <a:off x="838200" y="65881"/>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202755" name="Rectangle 3"/>
          <p:cNvSpPr>
            <a:spLocks noGrp="1"/>
          </p:cNvSpPr>
          <p:nvPr>
            <p:ph type="body" idx="4294967295"/>
          </p:nvPr>
        </p:nvSpPr>
        <p:spPr>
          <a:xfrm>
            <a:off x="838200" y="1469231"/>
            <a:ext cx="10515600" cy="4351338"/>
          </a:xfrm>
        </p:spPr>
        <p:txBody>
          <a:bodyPr/>
          <a:lstStyle/>
          <a:p>
            <a:pPr marL="815975" lvl="2" indent="-457200">
              <a:buFont typeface="Wingdings" panose="05000000000000000000" pitchFamily="2" charset="2"/>
              <a:buAutoNum type="arabicPeriod" startAt="14"/>
            </a:pPr>
            <a:r>
              <a:rPr lang="en-GB" altLang="en-US" dirty="0">
                <a:latin typeface="Verdana" panose="020B0604030504040204" pitchFamily="34" charset="0"/>
                <a:ea typeface="Verdana" panose="020B0604030504040204" pitchFamily="34" charset="0"/>
                <a:cs typeface="Verdana" panose="020B0604030504040204" pitchFamily="34" charset="0"/>
              </a:rPr>
              <a:t>Dorner I, Moore JA, Chaplin H Jr.  Combined maternal erythrocyte </a:t>
            </a:r>
            <a:r>
              <a:rPr lang="en-GB" altLang="en-US" dirty="0" err="1">
                <a:latin typeface="Verdana" panose="020B0604030504040204" pitchFamily="34" charset="0"/>
                <a:ea typeface="Verdana" panose="020B0604030504040204" pitchFamily="34" charset="0"/>
                <a:cs typeface="Verdana" panose="020B0604030504040204" pitchFamily="34" charset="0"/>
              </a:rPr>
              <a:t>autosensitization</a:t>
            </a:r>
            <a:r>
              <a:rPr lang="en-GB" altLang="en-US" dirty="0">
                <a:latin typeface="Verdana" panose="020B0604030504040204" pitchFamily="34" charset="0"/>
                <a:ea typeface="Verdana" panose="020B0604030504040204" pitchFamily="34" charset="0"/>
                <a:cs typeface="Verdana" panose="020B0604030504040204" pitchFamily="34" charset="0"/>
              </a:rPr>
              <a:t> and </a:t>
            </a:r>
            <a:r>
              <a:rPr lang="en-GB" altLang="en-US" dirty="0" err="1">
                <a:latin typeface="Verdana" panose="020B0604030504040204" pitchFamily="34" charset="0"/>
                <a:ea typeface="Verdana" panose="020B0604030504040204" pitchFamily="34" charset="0"/>
                <a:cs typeface="Verdana" panose="020B0604030504040204" pitchFamily="34" charset="0"/>
              </a:rPr>
              <a:t>materno-fetal</a:t>
            </a:r>
            <a:r>
              <a:rPr lang="en-GB" altLang="en-US" dirty="0">
                <a:latin typeface="Verdana" panose="020B0604030504040204" pitchFamily="34" charset="0"/>
                <a:ea typeface="Verdana" panose="020B0604030504040204" pitchFamily="34" charset="0"/>
                <a:cs typeface="Verdana" panose="020B0604030504040204" pitchFamily="34" charset="0"/>
              </a:rPr>
              <a:t> </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dirty="0">
                <a:latin typeface="Verdana" panose="020B0604030504040204" pitchFamily="34" charset="0"/>
                <a:ea typeface="Verdana" panose="020B0604030504040204" pitchFamily="34" charset="0"/>
                <a:cs typeface="Verdana" panose="020B0604030504040204" pitchFamily="34" charset="0"/>
              </a:rPr>
              <a:t> incompatibility.  </a:t>
            </a:r>
            <a:r>
              <a:rPr lang="en-GB" altLang="en-US" i="1" dirty="0">
                <a:latin typeface="Verdana" panose="020B0604030504040204" pitchFamily="34" charset="0"/>
                <a:ea typeface="Verdana" panose="020B0604030504040204" pitchFamily="34" charset="0"/>
                <a:cs typeface="Verdana" panose="020B0604030504040204" pitchFamily="34" charset="0"/>
              </a:rPr>
              <a:t>Transfusion</a:t>
            </a:r>
            <a:r>
              <a:rPr lang="en-GB" altLang="en-US" dirty="0">
                <a:latin typeface="Verdana" panose="020B0604030504040204" pitchFamily="34" charset="0"/>
                <a:ea typeface="Verdana" panose="020B0604030504040204" pitchFamily="34" charset="0"/>
                <a:cs typeface="Verdana" panose="020B0604030504040204" pitchFamily="34" charset="0"/>
              </a:rPr>
              <a:t> 1974; </a:t>
            </a:r>
            <a:r>
              <a:rPr lang="en-GB" altLang="en-US" b="1" dirty="0">
                <a:latin typeface="Verdana" panose="020B0604030504040204" pitchFamily="34" charset="0"/>
                <a:ea typeface="Verdana" panose="020B0604030504040204" pitchFamily="34" charset="0"/>
                <a:cs typeface="Verdana" panose="020B0604030504040204" pitchFamily="34" charset="0"/>
              </a:rPr>
              <a:t>14</a:t>
            </a:r>
            <a:r>
              <a:rPr lang="en-GB" altLang="en-US" dirty="0">
                <a:latin typeface="Verdana" panose="020B0604030504040204" pitchFamily="34" charset="0"/>
                <a:ea typeface="Verdana" panose="020B0604030504040204" pitchFamily="34" charset="0"/>
                <a:cs typeface="Verdana" panose="020B0604030504040204" pitchFamily="34" charset="0"/>
              </a:rPr>
              <a:t>: 212-219.  </a:t>
            </a:r>
            <a:r>
              <a:rPr lang="pt-BR" altLang="en-US" dirty="0">
                <a:latin typeface="Verdana" panose="020B0604030504040204" pitchFamily="34" charset="0"/>
                <a:ea typeface="Verdana" panose="020B0604030504040204" pitchFamily="34" charset="0"/>
                <a:cs typeface="Verdana" panose="020B0604030504040204" pitchFamily="34" charset="0"/>
              </a:rPr>
              <a:t>DOI:  10.1111/j.1537-2995.1974.tb04520.x.</a:t>
            </a:r>
            <a:endParaRPr lang="en-GB"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 typeface="Wingdings" panose="05000000000000000000" pitchFamily="2" charset="2"/>
              <a:buAutoNum type="arabicPeriod" startAt="14"/>
            </a:pPr>
            <a:endParaRPr lang="en-US"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 typeface="Wingdings" panose="05000000000000000000" pitchFamily="2" charset="2"/>
              <a:buAutoNum type="arabicPeriod" startAt="14"/>
            </a:pPr>
            <a:r>
              <a:rPr lang="en-GB" altLang="en-US" dirty="0">
                <a:latin typeface="Verdana" panose="020B0604030504040204" pitchFamily="34" charset="0"/>
                <a:ea typeface="Verdana" panose="020B0604030504040204" pitchFamily="34" charset="0"/>
                <a:cs typeface="Verdana" panose="020B0604030504040204" pitchFamily="34" charset="0"/>
              </a:rPr>
              <a:t>Win N, Needs M, Williams E, Hendry L.  Auto-anti-</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dirty="0">
                <a:latin typeface="Verdana" panose="020B0604030504040204" pitchFamily="34" charset="0"/>
                <a:ea typeface="Verdana" panose="020B0604030504040204" pitchFamily="34" charset="0"/>
                <a:cs typeface="Verdana" panose="020B0604030504040204" pitchFamily="34" charset="0"/>
              </a:rPr>
              <a:t> in Evans’ syndrome (</a:t>
            </a:r>
            <a:r>
              <a:rPr lang="en-GB" altLang="en-US" b="1" dirty="0">
                <a:latin typeface="Verdana" panose="020B0604030504040204" pitchFamily="34" charset="0"/>
                <a:ea typeface="Verdana" panose="020B0604030504040204" pitchFamily="34" charset="0"/>
                <a:cs typeface="Verdana" panose="020B0604030504040204" pitchFamily="34" charset="0"/>
              </a:rPr>
              <a:t>Abstract</a:t>
            </a:r>
            <a:r>
              <a:rPr lang="en-GB" altLang="en-US" dirty="0">
                <a:latin typeface="Verdana" panose="020B0604030504040204" pitchFamily="34" charset="0"/>
                <a:ea typeface="Verdana" panose="020B0604030504040204" pitchFamily="34" charset="0"/>
                <a:cs typeface="Verdana" panose="020B0604030504040204" pitchFamily="34" charset="0"/>
              </a:rPr>
              <a:t>).  </a:t>
            </a:r>
            <a:r>
              <a:rPr lang="en-GB" altLang="en-US" i="1" dirty="0">
                <a:latin typeface="Verdana" panose="020B0604030504040204" pitchFamily="34" charset="0"/>
                <a:ea typeface="Verdana" panose="020B0604030504040204" pitchFamily="34" charset="0"/>
                <a:cs typeface="Verdana" panose="020B0604030504040204" pitchFamily="34" charset="0"/>
              </a:rPr>
              <a:t>Transfusion Medicine</a:t>
            </a:r>
            <a:r>
              <a:rPr lang="en-GB" altLang="en-US" dirty="0">
                <a:latin typeface="Verdana" panose="020B0604030504040204" pitchFamily="34" charset="0"/>
                <a:ea typeface="Verdana" panose="020B0604030504040204" pitchFamily="34" charset="0"/>
                <a:cs typeface="Verdana" panose="020B0604030504040204" pitchFamily="34" charset="0"/>
              </a:rPr>
              <a:t> 2008; </a:t>
            </a:r>
            <a:r>
              <a:rPr lang="en-GB" altLang="en-US" b="1" dirty="0">
                <a:latin typeface="Verdana" panose="020B0604030504040204" pitchFamily="34" charset="0"/>
                <a:ea typeface="Verdana" panose="020B0604030504040204" pitchFamily="34" charset="0"/>
                <a:cs typeface="Verdana" panose="020B0604030504040204" pitchFamily="34" charset="0"/>
              </a:rPr>
              <a:t>18 (</a:t>
            </a:r>
            <a:r>
              <a:rPr lang="en-GB" altLang="en-US" b="1" dirty="0" err="1">
                <a:latin typeface="Verdana" panose="020B0604030504040204" pitchFamily="34" charset="0"/>
                <a:ea typeface="Verdana" panose="020B0604030504040204" pitchFamily="34" charset="0"/>
                <a:cs typeface="Verdana" panose="020B0604030504040204" pitchFamily="34" charset="0"/>
              </a:rPr>
              <a:t>suppl</a:t>
            </a:r>
            <a:r>
              <a:rPr lang="en-GB" altLang="en-US" b="1" dirty="0">
                <a:latin typeface="Verdana" panose="020B0604030504040204" pitchFamily="34" charset="0"/>
                <a:ea typeface="Verdana" panose="020B0604030504040204" pitchFamily="34" charset="0"/>
                <a:cs typeface="Verdana" panose="020B0604030504040204" pitchFamily="34" charset="0"/>
              </a:rPr>
              <a:t> 2)</a:t>
            </a:r>
            <a:r>
              <a:rPr lang="en-GB" altLang="en-US" dirty="0">
                <a:latin typeface="Verdana" panose="020B0604030504040204" pitchFamily="34" charset="0"/>
                <a:ea typeface="Verdana" panose="020B0604030504040204" pitchFamily="34" charset="0"/>
                <a:cs typeface="Verdana" panose="020B0604030504040204" pitchFamily="34" charset="0"/>
              </a:rPr>
              <a:t>: 34.</a:t>
            </a:r>
          </a:p>
          <a:p>
            <a:pPr marL="815975" lvl="2" indent="-457200">
              <a:buFont typeface="Wingdings" panose="05000000000000000000" pitchFamily="2" charset="2"/>
              <a:buAutoNum type="arabicPeriod" startAt="14"/>
            </a:pPr>
            <a:endParaRPr lang="en-US" altLang="en-US" dirty="0">
              <a:latin typeface="Verdana" panose="020B0604030504040204" pitchFamily="34" charset="0"/>
              <a:ea typeface="Verdana" panose="020B0604030504040204" pitchFamily="34" charset="0"/>
              <a:cs typeface="Verdana" panose="020B0604030504040204" pitchFamily="34" charset="0"/>
            </a:endParaRPr>
          </a:p>
          <a:p>
            <a:pPr marL="815975" lvl="2" indent="-457200">
              <a:buFont typeface="Wingdings" panose="05000000000000000000" pitchFamily="2" charset="2"/>
              <a:buAutoNum type="arabicPeriod" startAt="14"/>
            </a:pPr>
            <a:r>
              <a:rPr lang="en-GB" altLang="en-US" dirty="0" err="1">
                <a:latin typeface="Verdana" panose="020B0604030504040204" pitchFamily="34" charset="0"/>
                <a:ea typeface="Verdana" panose="020B0604030504040204" pitchFamily="34" charset="0"/>
                <a:cs typeface="Verdana" panose="020B0604030504040204" pitchFamily="34" charset="0"/>
              </a:rPr>
              <a:t>Reviron</a:t>
            </a:r>
            <a:r>
              <a:rPr lang="en-GB" altLang="en-US" dirty="0">
                <a:latin typeface="Verdana" panose="020B0604030504040204" pitchFamily="34" charset="0"/>
                <a:ea typeface="Verdana" panose="020B0604030504040204" pitchFamily="34" charset="0"/>
                <a:cs typeface="Verdana" panose="020B0604030504040204" pitchFamily="34" charset="0"/>
              </a:rPr>
              <a:t> D, </a:t>
            </a:r>
            <a:r>
              <a:rPr lang="en-GB" altLang="en-US" dirty="0" err="1">
                <a:latin typeface="Verdana" panose="020B0604030504040204" pitchFamily="34" charset="0"/>
                <a:ea typeface="Verdana" panose="020B0604030504040204" pitchFamily="34" charset="0"/>
                <a:cs typeface="Verdana" panose="020B0604030504040204" pitchFamily="34" charset="0"/>
              </a:rPr>
              <a:t>Dettori</a:t>
            </a:r>
            <a:r>
              <a:rPr lang="en-GB" altLang="en-US" dirty="0">
                <a:latin typeface="Verdana" panose="020B0604030504040204" pitchFamily="34" charset="0"/>
                <a:ea typeface="Verdana" panose="020B0604030504040204" pitchFamily="34" charset="0"/>
                <a:cs typeface="Verdana" panose="020B0604030504040204" pitchFamily="34" charset="0"/>
              </a:rPr>
              <a:t> I, </a:t>
            </a:r>
            <a:r>
              <a:rPr lang="en-GB" altLang="en-US" dirty="0" err="1">
                <a:latin typeface="Verdana" panose="020B0604030504040204" pitchFamily="34" charset="0"/>
                <a:ea typeface="Verdana" panose="020B0604030504040204" pitchFamily="34" charset="0"/>
                <a:cs typeface="Verdana" panose="020B0604030504040204" pitchFamily="34" charset="0"/>
              </a:rPr>
              <a:t>Ferrera</a:t>
            </a:r>
            <a:r>
              <a:rPr lang="en-GB" altLang="en-US" dirty="0">
                <a:latin typeface="Verdana" panose="020B0604030504040204" pitchFamily="34" charset="0"/>
                <a:ea typeface="Verdana" panose="020B0604030504040204" pitchFamily="34" charset="0"/>
                <a:cs typeface="Verdana" panose="020B0604030504040204" pitchFamily="34" charset="0"/>
              </a:rPr>
              <a:t> V, Legrand D, </a:t>
            </a:r>
            <a:r>
              <a:rPr lang="en-GB" altLang="en-US" dirty="0" err="1">
                <a:latin typeface="Verdana" panose="020B0604030504040204" pitchFamily="34" charset="0"/>
                <a:ea typeface="Verdana" panose="020B0604030504040204" pitchFamily="34" charset="0"/>
                <a:cs typeface="Verdana" panose="020B0604030504040204" pitchFamily="34" charset="0"/>
              </a:rPr>
              <a:t>Touinssi</a:t>
            </a:r>
            <a:r>
              <a:rPr lang="en-GB" altLang="en-US" dirty="0">
                <a:latin typeface="Verdana" panose="020B0604030504040204" pitchFamily="34" charset="0"/>
                <a:ea typeface="Verdana" panose="020B0604030504040204" pitchFamily="34" charset="0"/>
                <a:cs typeface="Verdana" panose="020B0604030504040204" pitchFamily="34" charset="0"/>
              </a:rPr>
              <a:t> M, Mercier P, de </a:t>
            </a:r>
            <a:r>
              <a:rPr lang="en-GB" altLang="en-US" dirty="0" err="1">
                <a:latin typeface="Verdana" panose="020B0604030504040204" pitchFamily="34" charset="0"/>
                <a:ea typeface="Verdana" panose="020B0604030504040204" pitchFamily="34" charset="0"/>
                <a:cs typeface="Verdana" panose="020B0604030504040204" pitchFamily="34" charset="0"/>
              </a:rPr>
              <a:t>Micco</a:t>
            </a:r>
            <a:r>
              <a:rPr lang="en-GB" altLang="en-US" dirty="0">
                <a:latin typeface="Verdana" panose="020B0604030504040204" pitchFamily="34" charset="0"/>
                <a:ea typeface="Verdana" panose="020B0604030504040204" pitchFamily="34" charset="0"/>
                <a:cs typeface="Verdana" panose="020B0604030504040204" pitchFamily="34" charset="0"/>
              </a:rPr>
              <a:t> P, </a:t>
            </a:r>
            <a:r>
              <a:rPr lang="en-GB" altLang="en-US" dirty="0" err="1">
                <a:latin typeface="Verdana" panose="020B0604030504040204" pitchFamily="34" charset="0"/>
                <a:ea typeface="Verdana" panose="020B0604030504040204" pitchFamily="34" charset="0"/>
                <a:cs typeface="Verdana" panose="020B0604030504040204" pitchFamily="34" charset="0"/>
              </a:rPr>
              <a:t>Chiaroni</a:t>
            </a:r>
            <a:r>
              <a:rPr lang="en-GB" altLang="en-US" dirty="0">
                <a:latin typeface="Verdana" panose="020B0604030504040204" pitchFamily="34" charset="0"/>
                <a:ea typeface="Verdana" panose="020B0604030504040204" pitchFamily="34" charset="0"/>
                <a:cs typeface="Verdana" panose="020B0604030504040204" pitchFamily="34" charset="0"/>
              </a:rPr>
              <a:t> J.  HLA-DRB1 alleles and </a:t>
            </a:r>
            <a:r>
              <a:rPr lang="en-GB" altLang="en-US" dirty="0" err="1">
                <a:latin typeface="Verdana" panose="020B0604030504040204" pitchFamily="34" charset="0"/>
                <a:ea typeface="Verdana" panose="020B0604030504040204" pitchFamily="34" charset="0"/>
                <a:cs typeface="Verdana" panose="020B0604030504040204" pitchFamily="34" charset="0"/>
              </a:rPr>
              <a:t>Jk</a:t>
            </a:r>
            <a:r>
              <a:rPr lang="en-GB" altLang="en-US"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dirty="0">
                <a:latin typeface="Verdana" panose="020B0604030504040204" pitchFamily="34" charset="0"/>
                <a:ea typeface="Verdana" panose="020B0604030504040204" pitchFamily="34" charset="0"/>
                <a:cs typeface="Verdana" panose="020B0604030504040204" pitchFamily="34" charset="0"/>
              </a:rPr>
              <a:t> immunization.  </a:t>
            </a:r>
            <a:r>
              <a:rPr lang="en-GB" altLang="en-US" i="1" dirty="0">
                <a:latin typeface="Verdana" panose="020B0604030504040204" pitchFamily="34" charset="0"/>
                <a:ea typeface="Verdana" panose="020B0604030504040204" pitchFamily="34" charset="0"/>
                <a:cs typeface="Verdana" panose="020B0604030504040204" pitchFamily="34" charset="0"/>
              </a:rPr>
              <a:t>Transfusion</a:t>
            </a:r>
            <a:r>
              <a:rPr lang="en-GB" altLang="en-US" dirty="0">
                <a:latin typeface="Verdana" panose="020B0604030504040204" pitchFamily="34" charset="0"/>
                <a:ea typeface="Verdana" panose="020B0604030504040204" pitchFamily="34" charset="0"/>
                <a:cs typeface="Verdana" panose="020B0604030504040204" pitchFamily="34" charset="0"/>
              </a:rPr>
              <a:t> 2005; </a:t>
            </a:r>
            <a:r>
              <a:rPr lang="en-GB" altLang="en-US" b="1" dirty="0">
                <a:latin typeface="Verdana" panose="020B0604030504040204" pitchFamily="34" charset="0"/>
                <a:ea typeface="Verdana" panose="020B0604030504040204" pitchFamily="34" charset="0"/>
                <a:cs typeface="Verdana" panose="020B0604030504040204" pitchFamily="34" charset="0"/>
              </a:rPr>
              <a:t>45</a:t>
            </a:r>
            <a:r>
              <a:rPr lang="en-GB" altLang="en-US" dirty="0">
                <a:latin typeface="Verdana" panose="020B0604030504040204" pitchFamily="34" charset="0"/>
                <a:ea typeface="Verdana" panose="020B0604030504040204" pitchFamily="34" charset="0"/>
                <a:cs typeface="Verdana" panose="020B0604030504040204" pitchFamily="34" charset="0"/>
              </a:rPr>
              <a:t>: 956-959.  DOI:  10.1111/j.1537-2995.2005.04366.x.</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14812823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2"/>
          <p:cNvSpPr>
            <a:spLocks noGrp="1"/>
          </p:cNvSpPr>
          <p:nvPr>
            <p:ph type="title" idx="4294967295"/>
          </p:nvPr>
        </p:nvSpPr>
        <p:spPr>
          <a:xfrm>
            <a:off x="838200" y="65881"/>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203779" name="Rectangle 3"/>
          <p:cNvSpPr>
            <a:spLocks noGrp="1"/>
          </p:cNvSpPr>
          <p:nvPr>
            <p:ph type="body" idx="4294967295"/>
          </p:nvPr>
        </p:nvSpPr>
        <p:spPr>
          <a:xfrm>
            <a:off x="838200" y="1488839"/>
            <a:ext cx="10515600" cy="4351338"/>
          </a:xfrm>
        </p:spPr>
        <p:txBody>
          <a:bodyPr/>
          <a:lstStyle/>
          <a:p>
            <a:pPr marL="815975" lvl="2" indent="-457200">
              <a:buFont typeface="Wingdings" panose="05000000000000000000" pitchFamily="2" charset="2"/>
              <a:buAutoNum type="arabicPeriod" startAt="17"/>
            </a:pPr>
            <a:r>
              <a:rPr lang="en-GB" altLang="en-US" dirty="0" err="1">
                <a:latin typeface="Verdana" panose="020B0604030504040204" pitchFamily="34" charset="0"/>
                <a:ea typeface="Verdana" panose="020B0604030504040204" pitchFamily="34" charset="0"/>
                <a:cs typeface="Verdana" panose="020B0604030504040204" pitchFamily="34" charset="0"/>
              </a:rPr>
              <a:t>Klitz</a:t>
            </a:r>
            <a:r>
              <a:rPr lang="en-GB" altLang="en-US" dirty="0">
                <a:latin typeface="Verdana" panose="020B0604030504040204" pitchFamily="34" charset="0"/>
                <a:ea typeface="Verdana" panose="020B0604030504040204" pitchFamily="34" charset="0"/>
                <a:cs typeface="Verdana" panose="020B0604030504040204" pitchFamily="34" charset="0"/>
              </a:rPr>
              <a:t> W, </a:t>
            </a:r>
            <a:r>
              <a:rPr lang="en-GB" altLang="en-US" dirty="0" err="1">
                <a:latin typeface="Verdana" panose="020B0604030504040204" pitchFamily="34" charset="0"/>
                <a:ea typeface="Verdana" panose="020B0604030504040204" pitchFamily="34" charset="0"/>
                <a:cs typeface="Verdana" panose="020B0604030504040204" pitchFamily="34" charset="0"/>
              </a:rPr>
              <a:t>Maiers</a:t>
            </a:r>
            <a:r>
              <a:rPr lang="en-GB" altLang="en-US" dirty="0">
                <a:latin typeface="Verdana" panose="020B0604030504040204" pitchFamily="34" charset="0"/>
                <a:ea typeface="Verdana" panose="020B0604030504040204" pitchFamily="34" charset="0"/>
                <a:cs typeface="Verdana" panose="020B0604030504040204" pitchFamily="34" charset="0"/>
              </a:rPr>
              <a:t> M, Spellman S, Baxter-Lowe LA, </a:t>
            </a:r>
            <a:r>
              <a:rPr lang="en-GB" altLang="en-US" dirty="0" err="1">
                <a:latin typeface="Verdana" panose="020B0604030504040204" pitchFamily="34" charset="0"/>
                <a:ea typeface="Verdana" panose="020B0604030504040204" pitchFamily="34" charset="0"/>
                <a:cs typeface="Verdana" panose="020B0604030504040204" pitchFamily="34" charset="0"/>
              </a:rPr>
              <a:t>Schmeckpeper</a:t>
            </a:r>
            <a:r>
              <a:rPr lang="en-GB" altLang="en-US" dirty="0">
                <a:latin typeface="Verdana" panose="020B0604030504040204" pitchFamily="34" charset="0"/>
                <a:ea typeface="Verdana" panose="020B0604030504040204" pitchFamily="34" charset="0"/>
                <a:cs typeface="Verdana" panose="020B0604030504040204" pitchFamily="34" charset="0"/>
              </a:rPr>
              <a:t> B, Williams TM, Fernandez-</a:t>
            </a:r>
            <a:r>
              <a:rPr lang="en-GB" altLang="en-US" dirty="0" err="1">
                <a:latin typeface="Verdana" panose="020B0604030504040204" pitchFamily="34" charset="0"/>
                <a:ea typeface="Verdana" panose="020B0604030504040204" pitchFamily="34" charset="0"/>
                <a:cs typeface="Verdana" panose="020B0604030504040204" pitchFamily="34" charset="0"/>
              </a:rPr>
              <a:t>Viña</a:t>
            </a:r>
            <a:r>
              <a:rPr lang="en-GB" altLang="en-US" dirty="0">
                <a:latin typeface="Verdana" panose="020B0604030504040204" pitchFamily="34" charset="0"/>
                <a:ea typeface="Verdana" panose="020B0604030504040204" pitchFamily="34" charset="0"/>
                <a:cs typeface="Verdana" panose="020B0604030504040204" pitchFamily="34" charset="0"/>
              </a:rPr>
              <a:t> M.  New HLA haplotype frequency reference standards: High-resolution and large sample typing of HLA DR-DQ haplotypes in a sample of European Americans.  </a:t>
            </a:r>
            <a:r>
              <a:rPr lang="en-GB" altLang="en-US" i="1" dirty="0">
                <a:latin typeface="Verdana" panose="020B0604030504040204" pitchFamily="34" charset="0"/>
                <a:ea typeface="Verdana" panose="020B0604030504040204" pitchFamily="34" charset="0"/>
                <a:cs typeface="Verdana" panose="020B0604030504040204" pitchFamily="34" charset="0"/>
              </a:rPr>
              <a:t>Tissue Antigens</a:t>
            </a:r>
            <a:r>
              <a:rPr lang="en-GB" altLang="en-US" dirty="0">
                <a:latin typeface="Verdana" panose="020B0604030504040204" pitchFamily="34" charset="0"/>
                <a:ea typeface="Verdana" panose="020B0604030504040204" pitchFamily="34" charset="0"/>
                <a:cs typeface="Verdana" panose="020B0604030504040204" pitchFamily="34" charset="0"/>
              </a:rPr>
              <a:t> 2003; </a:t>
            </a:r>
            <a:r>
              <a:rPr lang="en-GB" altLang="en-US" b="1" dirty="0">
                <a:latin typeface="Verdana" panose="020B0604030504040204" pitchFamily="34" charset="0"/>
                <a:ea typeface="Verdana" panose="020B0604030504040204" pitchFamily="34" charset="0"/>
                <a:cs typeface="Verdana" panose="020B0604030504040204" pitchFamily="34" charset="0"/>
              </a:rPr>
              <a:t>62</a:t>
            </a:r>
            <a:r>
              <a:rPr lang="en-GB" altLang="en-US" dirty="0">
                <a:latin typeface="Verdana" panose="020B0604030504040204" pitchFamily="34" charset="0"/>
                <a:ea typeface="Verdana" panose="020B0604030504040204" pitchFamily="34" charset="0"/>
                <a:cs typeface="Verdana" panose="020B0604030504040204" pitchFamily="34" charset="0"/>
              </a:rPr>
              <a:t>: 296-307.  DOI:  10.1034/j.1399-0039.2003.00103.x.</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2940683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Grp="1"/>
          </p:cNvSpPr>
          <p:nvPr>
            <p:ph type="title" idx="4294967295"/>
          </p:nvPr>
        </p:nvSpPr>
        <p:spPr>
          <a:xfrm>
            <a:off x="2191411" y="2474913"/>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international Society of Blood Transfusion (</a:t>
            </a:r>
            <a:r>
              <a:rPr lang="en-GB" altLang="en-US" b="1" i="1" dirty="0">
                <a:latin typeface="Verdana" panose="020B0604030504040204" pitchFamily="34" charset="0"/>
                <a:ea typeface="Verdana" panose="020B0604030504040204" pitchFamily="34" charset="0"/>
                <a:cs typeface="Verdana" panose="020B0604030504040204" pitchFamily="34" charset="0"/>
              </a:rPr>
              <a:t>ISBT</a:t>
            </a:r>
            <a:r>
              <a:rPr lang="en-GB" altLang="en-US" b="1" dirty="0">
                <a:latin typeface="Verdana" panose="020B0604030504040204" pitchFamily="34" charset="0"/>
                <a:ea typeface="Verdana" panose="020B0604030504040204" pitchFamily="34" charset="0"/>
                <a:cs typeface="Verdana" panose="020B0604030504040204" pitchFamily="34" charset="0"/>
              </a:rPr>
              <a:t>) recognises 3 antigens in the Kidd Blood Group System.</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0107981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0050" name="Group 2"/>
          <p:cNvGraphicFramePr>
            <a:graphicFrameLocks noGrp="1"/>
          </p:cNvGraphicFramePr>
          <p:nvPr>
            <p:extLst>
              <p:ext uri="{D42A27DB-BD31-4B8C-83A1-F6EECF244321}">
                <p14:modId xmlns:p14="http://schemas.microsoft.com/office/powerpoint/2010/main" val="2012430379"/>
              </p:ext>
            </p:extLst>
          </p:nvPr>
        </p:nvGraphicFramePr>
        <p:xfrm>
          <a:off x="2209800" y="903288"/>
          <a:ext cx="7772400" cy="4114800"/>
        </p:xfrm>
        <a:graphic>
          <a:graphicData uri="http://schemas.openxmlformats.org/drawingml/2006/table">
            <a:tbl>
              <a:tblPr/>
              <a:tblGrid>
                <a:gridCol w="2590800">
                  <a:extLst>
                    <a:ext uri="{9D8B030D-6E8A-4147-A177-3AD203B41FA5}">
                      <a16:colId xmlns:a16="http://schemas.microsoft.com/office/drawing/2014/main" val="1277438618"/>
                    </a:ext>
                  </a:extLst>
                </a:gridCol>
                <a:gridCol w="2590800">
                  <a:extLst>
                    <a:ext uri="{9D8B030D-6E8A-4147-A177-3AD203B41FA5}">
                      <a16:colId xmlns:a16="http://schemas.microsoft.com/office/drawing/2014/main" val="2875975772"/>
                    </a:ext>
                  </a:extLst>
                </a:gridCol>
                <a:gridCol w="2590800">
                  <a:extLst>
                    <a:ext uri="{9D8B030D-6E8A-4147-A177-3AD203B41FA5}">
                      <a16:colId xmlns:a16="http://schemas.microsoft.com/office/drawing/2014/main" val="802922817"/>
                    </a:ext>
                  </a:extLst>
                </a:gridCol>
              </a:tblGrid>
              <a:tr h="4114800">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7200" b="1" i="0" u="none" strike="noStrike" cap="none" normalizeH="0" baseline="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Jk</a:t>
                      </a:r>
                      <a:r>
                        <a:rPr kumimoji="0" lang="en-GB" altLang="en-US" sz="7200" b="1" i="0" u="none" strike="noStrike" cap="none" normalizeH="0" baseline="3000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a</a:t>
                      </a:r>
                      <a:endParaRPr kumimoji="0" lang="en-GB" altLang="en-US" sz="7200" b="1" i="0" u="none" strike="noStrike" cap="none" normalizeH="0" baseline="3000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endParaRPr>
                    </a:p>
                  </a:txBody>
                  <a:tcPr anchor="ctr" anchorCtr="1"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7200" b="1" i="0" u="none" strike="noStrike" cap="none" normalizeH="0" baseline="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Jk</a:t>
                      </a:r>
                      <a:r>
                        <a:rPr kumimoji="0" lang="en-GB" altLang="en-US" sz="7200" b="1" i="0" u="none" strike="noStrike" cap="none" normalizeH="0" baseline="3000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b</a:t>
                      </a:r>
                      <a:endParaRPr kumimoji="0" lang="en-GB" altLang="en-US" sz="7200" b="1" i="0" u="none" strike="noStrike" cap="none" normalizeH="0" baseline="3000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endParaRPr>
                    </a:p>
                  </a:txBody>
                  <a:tcPr anchor="ctr" anchorCtr="1"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7200" b="1" i="0" u="none" strike="noStrike" cap="none" normalizeH="0" baseline="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Jk3</a:t>
                      </a:r>
                    </a:p>
                  </a:txBody>
                  <a:tcPr anchor="ctr" anchorCtr="1"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45219345"/>
                  </a:ext>
                </a:extLst>
              </a:tr>
            </a:tbl>
          </a:graphicData>
        </a:graphic>
      </p:graphicFrame>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70344451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p:cNvSpPr>
            <a:spLocks noGrp="1"/>
          </p:cNvSpPr>
          <p:nvPr>
            <p:ph type="title" idx="4294967295"/>
          </p:nvPr>
        </p:nvSpPr>
        <p:spPr>
          <a:xfrm>
            <a:off x="2209800"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All 3 will be discussed to a greater or lesser degree in this lecture.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71854371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F1F61812-3C96-4037-A938-8B1FC8E39FD9}" vid="{5437DD78-4D0B-40AB-AA2E-D9894ED3530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Malcolm Needs</Template>
  <TotalTime>448</TotalTime>
  <Words>2753</Words>
  <Application>Microsoft Office PowerPoint</Application>
  <PresentationFormat>Widescreen</PresentationFormat>
  <Paragraphs>335</Paragraphs>
  <Slides>62</Slides>
  <Notes>17</Notes>
  <HiddenSlides>0</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62</vt:i4>
      </vt:variant>
    </vt:vector>
  </HeadingPairs>
  <TitlesOfParts>
    <vt:vector size="71" baseType="lpstr">
      <vt:lpstr>Arial</vt:lpstr>
      <vt:lpstr>Calibri</vt:lpstr>
      <vt:lpstr>Calibri Light</vt:lpstr>
      <vt:lpstr>Tahoma</vt:lpstr>
      <vt:lpstr>Times New Roman</vt:lpstr>
      <vt:lpstr>Verdana</vt:lpstr>
      <vt:lpstr>Wingdings</vt:lpstr>
      <vt:lpstr>Office Theme</vt:lpstr>
      <vt:lpstr>Chart</vt:lpstr>
      <vt:lpstr>In Depth Lecture on The Kidd Blood Group System.</vt:lpstr>
      <vt:lpstr>This lecture is designed to give an overview of:</vt:lpstr>
      <vt:lpstr>This lecture is designed to give an overview of:</vt:lpstr>
      <vt:lpstr>This lecture is designed to give an overview of:</vt:lpstr>
      <vt:lpstr>This lecture is designed to give an overview of:</vt:lpstr>
      <vt:lpstr>This lecture is designed to give an overview of:</vt:lpstr>
      <vt:lpstr>The international Society of Blood Transfusion (ISBT) recognises 3 antigens in the Kidd Blood Group System.</vt:lpstr>
      <vt:lpstr>PowerPoint Presentation</vt:lpstr>
      <vt:lpstr>All 3 will be discussed to a greater or lesser degree in this lecture.</vt:lpstr>
      <vt:lpstr>Brief history.</vt:lpstr>
      <vt:lpstr>PowerPoint Presentation</vt:lpstr>
      <vt:lpstr>PowerPoint Presentation</vt:lpstr>
      <vt:lpstr>The inheritance of Kidd.</vt:lpstr>
      <vt:lpstr>At a very basic level, the inheritance of Kidd follows simple Mendelian genetics, with JKA and JKB being co-dominant.</vt:lpstr>
      <vt:lpstr>PowerPoint Presentation</vt:lpstr>
      <vt:lpstr>There are, however, two types of Jk(a-b-); the amorphic type (very rare) and the dominant inhibitor type [or In(JK)] (so far, only reported in one Japanese family).</vt:lpstr>
      <vt:lpstr>PowerPoint Presentation</vt:lpstr>
      <vt:lpstr>An amorphic type Jk(a-b-) can produce anti-Jka,  anti-Jkb and anti-Jk3.</vt:lpstr>
      <vt:lpstr>PowerPoint Presentation</vt:lpstr>
      <vt:lpstr>The red cells of an individual with the In(JK) type of Jk(a-b-) can adsorb anti-Jka and/or anti-Jkb and anti-Jk3, and so cannot produce an anti-Jk3.</vt:lpstr>
      <vt:lpstr>The JK gene (also known as SLC14A1 and HUT11A) is located on chromosome 18 at position 18q12.36.</vt:lpstr>
      <vt:lpstr>The carrier molecule7.</vt:lpstr>
      <vt:lpstr>PowerPoint Presentation</vt:lpstr>
      <vt:lpstr>PowerPoint Presentation</vt:lpstr>
      <vt:lpstr>Do not be panicked by the next slide!</vt:lpstr>
      <vt:lpstr>PowerPoint Presentation</vt:lpstr>
      <vt:lpstr>PowerPoint Presentation</vt:lpstr>
      <vt:lpstr>PowerPoint Presentation</vt:lpstr>
      <vt:lpstr>So, the important thing to remember is that there is just 1 amino acid residue difference between Jk(a) and Jk(b), and not what is the amino acid residue difference, or where is the substitution.</vt:lpstr>
      <vt:lpstr>There are, however, weakened forms of both the Jka and the Jkb antigens, but in each case, the amino acid substitution is remote from position 280 of the mature protein9, 10.</vt:lpstr>
      <vt:lpstr>PowerPoint Presentation</vt:lpstr>
      <vt:lpstr>PowerPoint Presentation</vt:lpstr>
      <vt:lpstr>PowerPoint Presentation</vt:lpstr>
      <vt:lpstr>Individuals with these weak expression of Kidd antigens could be considered as “dangerous donors”, as there may be sufficient expression of the antigen present to cause sensitisation or an anamnestic response9.</vt:lpstr>
      <vt:lpstr>In addition, an individual with the Trp171Arg mutation with weak Jk(a) expression has produced an anti-Jk3 or              anti-Jk3-like antibody, and so they may also be “dangerous patients”10.</vt:lpstr>
      <vt:lpstr>Function7.</vt:lpstr>
      <vt:lpstr>PowerPoint Presentation</vt:lpstr>
      <vt:lpstr>Phenotype frequencies7.</vt:lpstr>
      <vt:lpstr>Do not worry about exact numbers, but the frequency for the White population is about 25% Jk(a+b-), 50% Jk(a+b+) and 25% Jk(a-b+); nice and easy to remember!</vt:lpstr>
      <vt:lpstr>PowerPoint Presentation</vt:lpstr>
      <vt:lpstr>According to Issitt and Anstee12, the frequency of 0.9% in Asian populations may be an exaggeration, as family membership was not taken into account.</vt:lpstr>
      <vt:lpstr>Antibodies7.</vt:lpstr>
      <vt:lpstr>PowerPoint Presentation</vt:lpstr>
      <vt:lpstr>PowerPoint Presentation</vt:lpstr>
      <vt:lpstr>Rarely, and because Kidd antibodies cause a delayed haemolytic transfusion reaction via an anamnestic response, the causative antibody may only be detected with             enzyme-treated red cells, or not detected at all by routine serological techniques13.</vt:lpstr>
      <vt:lpstr>Although Kidd Blood Group System antibodies are notorious for causing clinically significant haemolytic transfusion reactions, there are only sporadic examples in the literature of them causing clinically significant haemolytic disease of the foetus and neonate (HDFN).</vt:lpstr>
      <vt:lpstr>Reports of a Kidd antibody, causing a positive DAT by     anti-C3d in a neonate are rare14, but a positive DAT by anti-IgG+C3d in a neonate and, rarely by anti-C3d only, caused by either anti-Jka or anti-Jkb, have been noted (by Webb G and Needs M), but not formally published.</vt:lpstr>
      <vt:lpstr>Genuine photographs of cord blood DAT’s caused by maternal Kidd antibodies (Needs M).</vt:lpstr>
      <vt:lpstr>Kidd auto-antibodies are rare, but have, nevertheless, been reported at regular intervals in the literature, in particular                    auto-anti-Jka15.</vt:lpstr>
      <vt:lpstr>A paper published in 2005 has suggested that Jka-immunisation is linked to three HLA-DRB1 alleles; HLA-DRB1*0101,        HLA-DBR1*0102 and             HLA-DRB1*100116.</vt:lpstr>
      <vt:lpstr>The frequencies of these HLA types in the European American population are, HLA-DRB1*0101 (9.11%),                     HLA-DRB1*0102 (1.4%) and HLA-DRB1*1001 (0.71%); an overall frequency of 11.6%17.</vt:lpstr>
      <vt:lpstr>The frequency of Jk(a-b+) in Europeans is 23.4%.</vt:lpstr>
      <vt:lpstr>So, 2.62548% (approximately!) of the European transfused patient population are likely to make anti-Jka, if transfused with Jk(a+) blood.</vt:lpstr>
      <vt:lpstr>There are only 14, 000 Kidd antigen sites per red cell8.</vt:lpstr>
      <vt:lpstr>Many patients are seen every year with anti-Jka.</vt:lpstr>
      <vt:lpstr>The Jka antigen must be extremely immunogenic!</vt:lpstr>
      <vt:lpstr>References.</vt:lpstr>
      <vt:lpstr>References.</vt:lpstr>
      <vt:lpstr>References.</vt:lpstr>
      <vt:lpstr>References.</vt:lpstr>
      <vt:lpstr>References.</vt:lpstr>
      <vt:lpstr>References.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Denise Needs</dc:creator>
  <cp:lastModifiedBy>MALCOLM NEEDS</cp:lastModifiedBy>
  <cp:revision>28</cp:revision>
  <dcterms:created xsi:type="dcterms:W3CDTF">2016-11-23T15:20:55Z</dcterms:created>
  <dcterms:modified xsi:type="dcterms:W3CDTF">2022-08-12T16:19:29Z</dcterms:modified>
</cp:coreProperties>
</file>