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3"/>
  </p:notesMasterIdLst>
  <p:sldIdLst>
    <p:sldId id="257" r:id="rId2"/>
    <p:sldId id="258" r:id="rId3"/>
    <p:sldId id="259" r:id="rId4"/>
    <p:sldId id="260" r:id="rId5"/>
    <p:sldId id="265" r:id="rId6"/>
    <p:sldId id="266" r:id="rId7"/>
    <p:sldId id="267" r:id="rId8"/>
    <p:sldId id="268" r:id="rId9"/>
    <p:sldId id="269" r:id="rId10"/>
    <p:sldId id="270" r:id="rId11"/>
    <p:sldId id="271" r:id="rId12"/>
    <p:sldId id="272" r:id="rId13"/>
    <p:sldId id="273" r:id="rId14"/>
    <p:sldId id="274" r:id="rId15"/>
    <p:sldId id="275" r:id="rId16"/>
    <p:sldId id="276" r:id="rId17"/>
    <p:sldId id="277" r:id="rId18"/>
    <p:sldId id="278" r:id="rId19"/>
    <p:sldId id="279" r:id="rId20"/>
    <p:sldId id="280" r:id="rId21"/>
    <p:sldId id="281" r:id="rId22"/>
    <p:sldId id="282" r:id="rId23"/>
    <p:sldId id="283" r:id="rId24"/>
    <p:sldId id="284" r:id="rId25"/>
    <p:sldId id="285" r:id="rId26"/>
    <p:sldId id="286" r:id="rId27"/>
    <p:sldId id="287" r:id="rId28"/>
    <p:sldId id="288" r:id="rId29"/>
    <p:sldId id="289" r:id="rId30"/>
    <p:sldId id="290" r:id="rId31"/>
    <p:sldId id="291" r:id="rId32"/>
    <p:sldId id="292" r:id="rId33"/>
    <p:sldId id="293" r:id="rId34"/>
    <p:sldId id="294" r:id="rId35"/>
    <p:sldId id="295" r:id="rId36"/>
    <p:sldId id="296" r:id="rId37"/>
    <p:sldId id="297" r:id="rId38"/>
    <p:sldId id="298" r:id="rId39"/>
    <p:sldId id="299" r:id="rId40"/>
    <p:sldId id="300" r:id="rId41"/>
    <p:sldId id="301" r:id="rId42"/>
    <p:sldId id="302" r:id="rId43"/>
    <p:sldId id="303" r:id="rId44"/>
    <p:sldId id="304" r:id="rId45"/>
    <p:sldId id="305" r:id="rId46"/>
    <p:sldId id="306" r:id="rId47"/>
    <p:sldId id="307" r:id="rId48"/>
    <p:sldId id="308" r:id="rId49"/>
    <p:sldId id="309" r:id="rId50"/>
    <p:sldId id="310" r:id="rId51"/>
    <p:sldId id="311" r:id="rId52"/>
    <p:sldId id="312" r:id="rId53"/>
    <p:sldId id="313" r:id="rId54"/>
    <p:sldId id="314" r:id="rId55"/>
    <p:sldId id="315" r:id="rId56"/>
    <p:sldId id="316" r:id="rId57"/>
    <p:sldId id="317" r:id="rId58"/>
    <p:sldId id="318" r:id="rId59"/>
    <p:sldId id="319" r:id="rId60"/>
    <p:sldId id="320" r:id="rId61"/>
    <p:sldId id="321" r:id="rId62"/>
    <p:sldId id="322" r:id="rId63"/>
    <p:sldId id="323" r:id="rId64"/>
    <p:sldId id="324" r:id="rId65"/>
    <p:sldId id="325" r:id="rId66"/>
    <p:sldId id="326" r:id="rId67"/>
    <p:sldId id="327" r:id="rId68"/>
    <p:sldId id="328" r:id="rId69"/>
    <p:sldId id="329" r:id="rId70"/>
    <p:sldId id="330" r:id="rId71"/>
    <p:sldId id="331" r:id="rId7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865" userDrawn="1">
          <p15:clr>
            <a:srgbClr val="A4A3A4"/>
          </p15:clr>
        </p15:guide>
        <p15:guide id="2" pos="3840" userDrawn="1">
          <p15:clr>
            <a:srgbClr val="A4A3A4"/>
          </p15:clr>
        </p15:guide>
        <p15:guide id="3" orient="horz" pos="504" userDrawn="1">
          <p15:clr>
            <a:srgbClr val="A4A3A4"/>
          </p15:clr>
        </p15:guide>
        <p15:guide id="4" orient="horz" pos="2251"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dministrator" initials="A" lastIdx="1"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FFF6D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varScale="1">
        <p:scale>
          <a:sx n="114" d="100"/>
          <a:sy n="114" d="100"/>
        </p:scale>
        <p:origin x="414" y="108"/>
      </p:cViewPr>
      <p:guideLst>
        <p:guide orient="horz" pos="1865"/>
        <p:guide pos="3840"/>
        <p:guide orient="horz" pos="504"/>
        <p:guide orient="horz" pos="2251"/>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commentAuthors" Target="commentAuthor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notesMaster" Target="notesMasters/notesMaster1.xml"/><Relationship Id="rId78"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56A1E9E-FE90-47F3-AC9A-21D61A15D00A}" type="datetimeFigureOut">
              <a:rPr lang="en-GB" smtClean="0"/>
              <a:t>28/09/2016</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BC90E29-A0B0-4F14-8C83-500513AE81BE}" type="slidenum">
              <a:rPr lang="en-GB" smtClean="0"/>
              <a:t>‹#›</a:t>
            </a:fld>
            <a:endParaRPr lang="en-GB"/>
          </a:p>
        </p:txBody>
      </p:sp>
    </p:spTree>
    <p:extLst>
      <p:ext uri="{BB962C8B-B14F-4D97-AF65-F5344CB8AC3E}">
        <p14:creationId xmlns:p14="http://schemas.microsoft.com/office/powerpoint/2010/main" val="2449680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0FA25CD8-6D51-47FA-8931-37B64A03FC8D}" type="slidenum">
              <a:rPr lang="en-GB" altLang="en-US" sz="1200">
                <a:latin typeface="Times New Roman" panose="02020603050405020304" pitchFamily="18" charset="0"/>
              </a:rPr>
              <a:pPr algn="r" defTabSz="914400" eaLnBrk="0" hangingPunct="0"/>
              <a:t>1</a:t>
            </a:fld>
            <a:endParaRPr lang="en-GB" altLang="en-US" sz="1200">
              <a:latin typeface="Times New Roman" panose="02020603050405020304" pitchFamily="18" charset="0"/>
            </a:endParaRPr>
          </a:p>
        </p:txBody>
      </p:sp>
      <p:sp>
        <p:nvSpPr>
          <p:cNvPr id="118787" name="Rectangle 2"/>
          <p:cNvSpPr>
            <a:spLocks noChangeArrowheads="1" noTextEdit="1"/>
          </p:cNvSpPr>
          <p:nvPr>
            <p:ph type="sldImg"/>
          </p:nvPr>
        </p:nvSpPr>
        <p:spPr>
          <a:xfrm>
            <a:off x="73025" y="762000"/>
            <a:ext cx="6637338" cy="3733800"/>
          </a:xfrm>
          <a:ln/>
        </p:spPr>
      </p:sp>
      <p:sp>
        <p:nvSpPr>
          <p:cNvPr id="118788" name="Rectangle 3"/>
          <p:cNvSpPr>
            <a:spLocks noGrp="1" noChangeArrowheads="1"/>
          </p:cNvSpPr>
          <p:nvPr>
            <p:ph type="body" idx="1"/>
          </p:nvPr>
        </p:nvSpPr>
        <p:spPr>
          <a:xfrm>
            <a:off x="914400" y="4724400"/>
            <a:ext cx="4953000" cy="4497388"/>
          </a:xfrm>
        </p:spPr>
        <p:txBody>
          <a:bodyPr/>
          <a:lstStyle/>
          <a:p>
            <a:endParaRPr lang="en-US" altLang="en-US"/>
          </a:p>
        </p:txBody>
      </p:sp>
    </p:spTree>
    <p:extLst>
      <p:ext uri="{BB962C8B-B14F-4D97-AF65-F5344CB8AC3E}">
        <p14:creationId xmlns:p14="http://schemas.microsoft.com/office/powerpoint/2010/main" val="20509764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Rot="1" noChangeArrowheads="1" noTextEdit="1"/>
          </p:cNvSpPr>
          <p:nvPr>
            <p:ph type="sldImg"/>
          </p:nvPr>
        </p:nvSpPr>
        <p:spPr>
          <a:xfrm>
            <a:off x="73025" y="762000"/>
            <a:ext cx="6637338" cy="3733800"/>
          </a:xfrm>
          <a:ln/>
        </p:spPr>
      </p:sp>
      <p:sp>
        <p:nvSpPr>
          <p:cNvPr id="145411" name="Rectangle 3"/>
          <p:cNvSpPr>
            <a:spLocks noGrp="1" noChangeArrowheads="1"/>
          </p:cNvSpPr>
          <p:nvPr>
            <p:ph type="body" idx="1"/>
          </p:nvPr>
        </p:nvSpPr>
        <p:spPr>
          <a:xfrm>
            <a:off x="914400" y="4724400"/>
            <a:ext cx="4953000" cy="4497388"/>
          </a:xfrm>
        </p:spPr>
        <p:txBody>
          <a:bodyPr/>
          <a:lstStyle/>
          <a:p>
            <a:endParaRPr lang="en-US" altLang="en-US"/>
          </a:p>
        </p:txBody>
      </p:sp>
    </p:spTree>
    <p:extLst>
      <p:ext uri="{BB962C8B-B14F-4D97-AF65-F5344CB8AC3E}">
        <p14:creationId xmlns:p14="http://schemas.microsoft.com/office/powerpoint/2010/main" val="16787408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a:fld id="{F7F1E9EA-5A05-4B4B-832D-2F4C61098D6B}" type="slidenum">
              <a:rPr lang="en-GB" altLang="en-US" sz="1200">
                <a:latin typeface="Tahoma" panose="020B0604030504040204" pitchFamily="34" charset="0"/>
              </a:rPr>
              <a:pPr algn="r" defTabSz="914400"/>
              <a:t>41</a:t>
            </a:fld>
            <a:endParaRPr lang="en-GB" altLang="en-US" sz="1200">
              <a:latin typeface="Tahoma" panose="020B0604030504040204" pitchFamily="34" charset="0"/>
            </a:endParaRPr>
          </a:p>
        </p:txBody>
      </p:sp>
      <p:sp>
        <p:nvSpPr>
          <p:cNvPr id="164867" name="Rectangle 2"/>
          <p:cNvSpPr>
            <a:spLocks noChangeArrowheads="1" noTextEdit="1"/>
          </p:cNvSpPr>
          <p:nvPr>
            <p:ph type="sldImg"/>
          </p:nvPr>
        </p:nvSpPr>
        <p:spPr>
          <a:xfrm>
            <a:off x="90488" y="742950"/>
            <a:ext cx="6618287" cy="3724275"/>
          </a:xfrm>
          <a:ln/>
        </p:spPr>
      </p:sp>
      <p:sp>
        <p:nvSpPr>
          <p:cNvPr id="164868" name="Rectangle 3"/>
          <p:cNvSpPr>
            <a:spLocks noGrp="1" noChangeArrowheads="1"/>
          </p:cNvSpPr>
          <p:nvPr>
            <p:ph type="body" idx="1"/>
          </p:nvPr>
        </p:nvSpPr>
        <p:spPr>
          <a:xfrm>
            <a:off x="914400" y="4724400"/>
            <a:ext cx="4953000" cy="4497388"/>
          </a:xfrm>
        </p:spPr>
        <p:txBody>
          <a:bodyPr/>
          <a:lstStyle/>
          <a:p>
            <a:endParaRPr lang="en-US" altLang="en-US"/>
          </a:p>
        </p:txBody>
      </p:sp>
    </p:spTree>
    <p:extLst>
      <p:ext uri="{BB962C8B-B14F-4D97-AF65-F5344CB8AC3E}">
        <p14:creationId xmlns:p14="http://schemas.microsoft.com/office/powerpoint/2010/main" val="10259109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35BDB706-0949-4D75-BF9B-9155082BFE4A}" type="slidenum">
              <a:rPr lang="en-GB" altLang="en-US" sz="1200">
                <a:latin typeface="Times New Roman" panose="02020603050405020304" pitchFamily="18" charset="0"/>
              </a:rPr>
              <a:pPr algn="r" defTabSz="914400" eaLnBrk="0" hangingPunct="0"/>
              <a:t>53</a:t>
            </a:fld>
            <a:endParaRPr lang="en-GB" altLang="en-US" sz="1200">
              <a:latin typeface="Times New Roman" panose="02020603050405020304" pitchFamily="18" charset="0"/>
            </a:endParaRPr>
          </a:p>
        </p:txBody>
      </p:sp>
      <p:sp>
        <p:nvSpPr>
          <p:cNvPr id="178179" name="Rectangle 2"/>
          <p:cNvSpPr>
            <a:spLocks noChangeArrowheads="1" noTextEdit="1"/>
          </p:cNvSpPr>
          <p:nvPr>
            <p:ph type="sldImg"/>
          </p:nvPr>
        </p:nvSpPr>
        <p:spPr>
          <a:xfrm>
            <a:off x="73025" y="762000"/>
            <a:ext cx="6637338" cy="3733800"/>
          </a:xfrm>
          <a:ln/>
        </p:spPr>
      </p:sp>
      <p:sp>
        <p:nvSpPr>
          <p:cNvPr id="178180" name="Rectangle 3"/>
          <p:cNvSpPr>
            <a:spLocks noChangeArrowheads="1"/>
          </p:cNvSpPr>
          <p:nvPr>
            <p:ph type="body" idx="1"/>
          </p:nvPr>
        </p:nvSpPr>
        <p:spPr>
          <a:xfrm>
            <a:off x="914400" y="4724400"/>
            <a:ext cx="4953000" cy="4497388"/>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38908541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28BA6942-88B7-4AE2-8AD0-0C59EEFB5942}" type="slidenum">
              <a:rPr lang="en-GB" altLang="en-US" sz="1200">
                <a:latin typeface="Times New Roman" panose="02020603050405020304" pitchFamily="18" charset="0"/>
              </a:rPr>
              <a:pPr algn="r" defTabSz="914400" eaLnBrk="0" hangingPunct="0"/>
              <a:t>54</a:t>
            </a:fld>
            <a:endParaRPr lang="en-GB" altLang="en-US" sz="1200">
              <a:latin typeface="Times New Roman" panose="02020603050405020304" pitchFamily="18" charset="0"/>
            </a:endParaRPr>
          </a:p>
        </p:txBody>
      </p:sp>
      <p:sp>
        <p:nvSpPr>
          <p:cNvPr id="180227" name="Rectangle 2"/>
          <p:cNvSpPr>
            <a:spLocks noChangeArrowheads="1" noTextEdit="1"/>
          </p:cNvSpPr>
          <p:nvPr>
            <p:ph type="sldImg"/>
          </p:nvPr>
        </p:nvSpPr>
        <p:spPr>
          <a:xfrm>
            <a:off x="73025" y="762000"/>
            <a:ext cx="6637338" cy="3733800"/>
          </a:xfrm>
          <a:ln/>
        </p:spPr>
      </p:sp>
      <p:sp>
        <p:nvSpPr>
          <p:cNvPr id="180228" name="Rectangle 3"/>
          <p:cNvSpPr>
            <a:spLocks noChangeArrowheads="1"/>
          </p:cNvSpPr>
          <p:nvPr>
            <p:ph type="body" idx="1"/>
          </p:nvPr>
        </p:nvSpPr>
        <p:spPr>
          <a:xfrm>
            <a:off x="914400" y="4724400"/>
            <a:ext cx="4953000" cy="4497388"/>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4946221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28/09/2016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4482155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28/09/2016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4890297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28/09/2016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9304036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28/09/2016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3994051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539C88D-FB36-4DF7-84C8-45D373833483}" type="datetimeFigureOut">
              <a:rPr lang="en-GB" smtClean="0"/>
              <a:t>28/09/2016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81470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9539C88D-FB36-4DF7-84C8-45D373833483}" type="datetimeFigureOut">
              <a:rPr lang="en-GB" smtClean="0"/>
              <a:t>28/09/2016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8155320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9539C88D-FB36-4DF7-84C8-45D373833483}" type="datetimeFigureOut">
              <a:rPr lang="en-GB" smtClean="0"/>
              <a:t>28/09/2016</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8663628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9539C88D-FB36-4DF7-84C8-45D373833483}" type="datetimeFigureOut">
              <a:rPr lang="en-GB" smtClean="0"/>
              <a:t>28/09/2016</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30780474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9C88D-FB36-4DF7-84C8-45D373833483}" type="datetimeFigureOut">
              <a:rPr lang="en-GB" smtClean="0"/>
              <a:t>28/09/2016</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5087801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539C88D-FB36-4DF7-84C8-45D373833483}" type="datetimeFigureOut">
              <a:rPr lang="en-GB" smtClean="0"/>
              <a:t>28/09/2016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08857425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539C88D-FB36-4DF7-84C8-45D373833483}" type="datetimeFigureOut">
              <a:rPr lang="en-GB" smtClean="0"/>
              <a:t>28/09/2016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53575293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539C88D-FB36-4DF7-84C8-45D373833483}" type="datetimeFigureOut">
              <a:rPr lang="en-GB" smtClean="0"/>
              <a:t>28/09/2016</a:t>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276283C-5813-41D2-ADD5-B09A8C010482}" type="slidenum">
              <a:rPr lang="en-GB" smtClean="0"/>
              <a:t>‹#›</a:t>
            </a:fld>
            <a:endParaRPr lang="en-GB"/>
          </a:p>
        </p:txBody>
      </p:sp>
    </p:spTree>
    <p:extLst>
      <p:ext uri="{BB962C8B-B14F-4D97-AF65-F5344CB8AC3E}">
        <p14:creationId xmlns:p14="http://schemas.microsoft.com/office/powerpoint/2010/main" val="197297992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hyperlink" Target="http://upload.wikimedia.org/wikipedia/commons/3/3b/Rhesos_krater_Antikensammlung_Berlin_1984.39_n2.jpg" TargetMode="Externa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s/_rels/slide5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png"/><Relationship Id="rId1" Type="http://schemas.openxmlformats.org/officeDocument/2006/relationships/slideLayout" Target="../slideLayouts/slideLayout7.xml"/><Relationship Id="rId4" Type="http://schemas.openxmlformats.org/officeDocument/2006/relationships/image" Target="../media/image11.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ChangeArrowheads="1"/>
          </p:cNvSpPr>
          <p:nvPr/>
        </p:nvSpPr>
        <p:spPr bwMode="auto">
          <a:xfrm>
            <a:off x="1537793" y="2421272"/>
            <a:ext cx="9132887"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0" hangingPunct="0"/>
            <a:r>
              <a:rPr lang="en-GB" altLang="en-US" sz="7200" b="1" dirty="0">
                <a:latin typeface="Verdana" panose="020B0604030504040204" pitchFamily="34" charset="0"/>
                <a:ea typeface="Verdana" panose="020B0604030504040204" pitchFamily="34" charset="0"/>
                <a:cs typeface="Verdana" panose="020B0604030504040204" pitchFamily="34" charset="0"/>
              </a:rPr>
              <a:t>Correct Nomenclature in Transfusion Science.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901136392"/>
      </p:ext>
    </p:extLst>
  </p:cSld>
  <p:clrMapOvr>
    <a:masterClrMapping/>
  </p:clrMapOvr>
  <p:transition>
    <p:blinds dir="vert"/>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itle 1"/>
          <p:cNvSpPr>
            <a:spLocks noGrp="1"/>
          </p:cNvSpPr>
          <p:nvPr>
            <p:ph type="title" idx="4294967295"/>
          </p:nvPr>
        </p:nvSpPr>
        <p:spPr>
          <a:xfrm>
            <a:off x="22159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When blood group antigens were first named, for example, nobody dreamt that there would be as many described as there are now.</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94064034"/>
      </p:ext>
    </p:extLst>
  </p:cSld>
  <p:clrMapOvr>
    <a:masterClrMapping/>
  </p:clrMapOvr>
  <p:transition>
    <p:blinds dir="vert"/>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Originally, antigens were named with a single, or two upper case letters, such as A, B, O and AB (in fact, even before this, they were variously named as I, II, III and IV, but also as IV, III, II and I!).</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293223903"/>
      </p:ext>
    </p:extLst>
  </p:cSld>
  <p:clrMapOvr>
    <a:masterClrMapping/>
  </p:clrMapOvr>
  <p:transition>
    <p:blinds dir="vert"/>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Title 1"/>
          <p:cNvSpPr>
            <a:spLocks noGrp="1"/>
          </p:cNvSpPr>
          <p:nvPr>
            <p:ph type="title" idx="4294967295"/>
          </p:nvPr>
        </p:nvSpPr>
        <p:spPr>
          <a:xfrm>
            <a:off x="21981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M antigen was so named, because it was the second letter of the word “immune”.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807336506"/>
      </p:ext>
    </p:extLst>
  </p:cSld>
  <p:clrMapOvr>
    <a:masterClrMapping/>
  </p:clrMapOvr>
  <p:transition>
    <p:blinds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p:cNvSpPr>
          <p:nvPr>
            <p:ph type="title" idx="4294967295"/>
          </p:nvPr>
        </p:nvSpPr>
        <p:spPr>
          <a:xfrm>
            <a:off x="2209800"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N was used because it was the next available letter in “immune”.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87712433"/>
      </p:ext>
    </p:extLst>
  </p:cSld>
  <p:clrMapOvr>
    <a:masterClrMapping/>
  </p:clrMapOvr>
  <p:transition>
    <p:blinds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Title 1"/>
          <p:cNvSpPr>
            <a:spLocks noGrp="1"/>
          </p:cNvSpPr>
          <p:nvPr>
            <p:ph type="title" idx="4294967295"/>
          </p:nvPr>
        </p:nvSpPr>
        <p:spPr>
          <a:xfrm>
            <a:off x="21981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S antigen was so named, because the first person found with anti-S in their plasma lived in Sydney.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860228809"/>
      </p:ext>
    </p:extLst>
  </p:cSld>
  <p:clrMapOvr>
    <a:masterClrMapping/>
  </p:clrMapOvr>
  <p:transition>
    <p:blinds dir="vert"/>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U antigen was so named, because it was thought to be expressed universally.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59668743"/>
      </p:ext>
    </p:extLst>
  </p:cSld>
  <p:clrMapOvr>
    <a:masterClrMapping/>
  </p:clrMapOvr>
  <p:transition>
    <p:blinds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p:cNvSpPr>
          <p:nvPr>
            <p:ph type="title" idx="4294967295"/>
          </p:nvPr>
        </p:nvSpPr>
        <p:spPr>
          <a:xfrm>
            <a:off x="2230559"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H was used because it is a </a:t>
            </a:r>
            <a:r>
              <a:rPr lang="en-GB" altLang="en-US" b="1" dirty="0" err="1">
                <a:latin typeface="Verdana" panose="020B0604030504040204" pitchFamily="34" charset="0"/>
                <a:ea typeface="Verdana" panose="020B0604030504040204" pitchFamily="34" charset="0"/>
                <a:cs typeface="Verdana" panose="020B0604030504040204" pitchFamily="34" charset="0"/>
              </a:rPr>
              <a:t>heterogeneic</a:t>
            </a:r>
            <a:r>
              <a:rPr lang="en-GB" altLang="en-US" b="1" dirty="0">
                <a:latin typeface="Verdana" panose="020B0604030504040204" pitchFamily="34" charset="0"/>
                <a:ea typeface="Verdana" panose="020B0604030504040204" pitchFamily="34" charset="0"/>
                <a:cs typeface="Verdana" panose="020B0604030504040204" pitchFamily="34" charset="0"/>
              </a:rPr>
              <a:t>, basic or primary substance common to the great majority of red cells, irrespective of their ABO phenotype.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509835416"/>
      </p:ext>
    </p:extLst>
  </p:cSld>
  <p:clrMapOvr>
    <a:masterClrMapping/>
  </p:clrMapOvr>
  <p:transition>
    <p:blinds dir="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itle 1"/>
          <p:cNvSpPr>
            <a:spLocks noGrp="1"/>
          </p:cNvSpPr>
          <p:nvPr>
            <p:ph type="title" idx="4294967295"/>
          </p:nvPr>
        </p:nvSpPr>
        <p:spPr>
          <a:xfrm>
            <a:off x="2206879"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It was soon realised that there were </a:t>
            </a:r>
            <a:r>
              <a:rPr lang="en-GB" altLang="en-US" b="1" dirty="0" err="1">
                <a:latin typeface="Verdana" panose="020B0604030504040204" pitchFamily="34" charset="0"/>
                <a:ea typeface="Verdana" panose="020B0604030504040204" pitchFamily="34" charset="0"/>
                <a:cs typeface="Verdana" panose="020B0604030504040204" pitchFamily="34" charset="0"/>
              </a:rPr>
              <a:t>allelomorphs</a:t>
            </a:r>
            <a:r>
              <a:rPr lang="en-GB" altLang="en-US" b="1" dirty="0">
                <a:latin typeface="Verdana" panose="020B0604030504040204" pitchFamily="34" charset="0"/>
                <a:ea typeface="Verdana" panose="020B0604030504040204" pitchFamily="34" charset="0"/>
                <a:cs typeface="Verdana" panose="020B0604030504040204" pitchFamily="34" charset="0"/>
              </a:rPr>
              <a:t> to some antigens, and these began to be named with lower case letters, such as 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258885152"/>
      </p:ext>
    </p:extLst>
  </p:cSld>
  <p:clrMapOvr>
    <a:masterClrMapping/>
  </p:clrMapOvr>
  <p:transition>
    <p:blinds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itle 2"/>
          <p:cNvSpPr>
            <a:spLocks noGrp="1"/>
          </p:cNvSpPr>
          <p:nvPr>
            <p:ph type="title" idx="4294967295"/>
          </p:nvPr>
        </p:nvSpPr>
        <p:spPr>
          <a:xfrm>
            <a:off x="2215984" y="304800"/>
            <a:ext cx="7772400" cy="990600"/>
          </a:xfrm>
        </p:spPr>
        <p:txBody>
          <a:bodyPr vert="horz" lIns="91440" tIns="45720" rIns="91440" bIns="45720" rtlCol="0" anchor="ct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PLEASE NOTE:</a:t>
            </a:r>
          </a:p>
        </p:txBody>
      </p:sp>
      <p:sp>
        <p:nvSpPr>
          <p:cNvPr id="15363" name="Content Placeholder 3"/>
          <p:cNvSpPr>
            <a:spLocks noGrp="1"/>
          </p:cNvSpPr>
          <p:nvPr>
            <p:ph idx="4294967295"/>
          </p:nvPr>
        </p:nvSpPr>
        <p:spPr>
          <a:xfrm>
            <a:off x="2191411" y="2116214"/>
            <a:ext cx="7772400" cy="2897187"/>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Antigens are </a:t>
            </a:r>
            <a:r>
              <a:rPr lang="en-GB" altLang="en-US" b="1" dirty="0" err="1">
                <a:solidFill>
                  <a:srgbClr val="33CC33"/>
                </a:solidFill>
                <a:latin typeface="Verdana" panose="020B0604030504040204" pitchFamily="34" charset="0"/>
                <a:ea typeface="Verdana" panose="020B0604030504040204" pitchFamily="34" charset="0"/>
                <a:cs typeface="Verdana" panose="020B0604030504040204" pitchFamily="34" charset="0"/>
              </a:rPr>
              <a:t>allelomorphic</a:t>
            </a:r>
            <a:r>
              <a:rPr lang="en-GB" altLang="en-US" b="1" dirty="0">
                <a:latin typeface="Verdana" panose="020B0604030504040204" pitchFamily="34" charset="0"/>
                <a:ea typeface="Verdana" panose="020B0604030504040204" pitchFamily="34" charset="0"/>
                <a:cs typeface="Verdana" panose="020B0604030504040204" pitchFamily="34" charset="0"/>
              </a:rPr>
              <a:t> or </a:t>
            </a:r>
            <a:r>
              <a:rPr lang="en-GB" altLang="en-US" b="1" dirty="0">
                <a:solidFill>
                  <a:srgbClr val="33CC33"/>
                </a:solidFill>
                <a:latin typeface="Verdana" panose="020B0604030504040204" pitchFamily="34" charset="0"/>
                <a:ea typeface="Verdana" panose="020B0604030504040204" pitchFamily="34" charset="0"/>
                <a:cs typeface="Verdana" panose="020B0604030504040204" pitchFamily="34" charset="0"/>
              </a:rPr>
              <a:t>antithetical</a:t>
            </a:r>
            <a:r>
              <a:rPr lang="en-GB" altLang="en-US" b="1" dirty="0">
                <a:latin typeface="Verdana" panose="020B0604030504040204" pitchFamily="34" charset="0"/>
                <a:ea typeface="Verdana" panose="020B0604030504040204" pitchFamily="34" charset="0"/>
                <a:cs typeface="Verdana" panose="020B0604030504040204" pitchFamily="34" charset="0"/>
              </a:rPr>
              <a:t>; not </a:t>
            </a:r>
            <a:r>
              <a:rPr lang="en-GB" altLang="en-US" b="1" dirty="0">
                <a:solidFill>
                  <a:srgbClr val="FF0000"/>
                </a:solidFill>
                <a:latin typeface="Verdana" panose="020B0604030504040204" pitchFamily="34" charset="0"/>
                <a:ea typeface="Verdana" panose="020B0604030504040204" pitchFamily="34" charset="0"/>
                <a:cs typeface="Verdana" panose="020B0604030504040204" pitchFamily="34" charset="0"/>
              </a:rPr>
              <a:t>allelic</a:t>
            </a:r>
            <a:r>
              <a:rPr lang="en-GB" altLang="en-US" b="1" dirty="0">
                <a:latin typeface="Verdana" panose="020B0604030504040204" pitchFamily="34" charset="0"/>
                <a:ea typeface="Verdana" panose="020B0604030504040204" pitchFamily="34" charset="0"/>
                <a:cs typeface="Verdana" panose="020B0604030504040204" pitchFamily="34" charset="0"/>
              </a:rPr>
              <a:t>.</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Genes are </a:t>
            </a:r>
            <a:r>
              <a:rPr lang="en-GB" altLang="en-US" b="1" dirty="0">
                <a:solidFill>
                  <a:srgbClr val="33CC33"/>
                </a:solidFill>
                <a:latin typeface="Verdana" panose="020B0604030504040204" pitchFamily="34" charset="0"/>
                <a:ea typeface="Verdana" panose="020B0604030504040204" pitchFamily="34" charset="0"/>
                <a:cs typeface="Verdana" panose="020B0604030504040204" pitchFamily="34" charset="0"/>
              </a:rPr>
              <a:t>allelic</a:t>
            </a:r>
            <a:r>
              <a:rPr lang="en-GB" altLang="en-US" b="1" dirty="0">
                <a:latin typeface="Verdana" panose="020B0604030504040204" pitchFamily="34" charset="0"/>
                <a:ea typeface="Verdana" panose="020B0604030504040204" pitchFamily="34" charset="0"/>
                <a:cs typeface="Verdana" panose="020B0604030504040204" pitchFamily="34" charset="0"/>
              </a:rPr>
              <a:t>; not </a:t>
            </a:r>
            <a:r>
              <a:rPr lang="en-GB" altLang="en-US" b="1" dirty="0" err="1">
                <a:solidFill>
                  <a:srgbClr val="FF0000"/>
                </a:solidFill>
                <a:latin typeface="Verdana" panose="020B0604030504040204" pitchFamily="34" charset="0"/>
                <a:ea typeface="Verdana" panose="020B0604030504040204" pitchFamily="34" charset="0"/>
                <a:cs typeface="Verdana" panose="020B0604030504040204" pitchFamily="34" charset="0"/>
              </a:rPr>
              <a:t>allelomorphic</a:t>
            </a:r>
            <a:r>
              <a:rPr lang="en-GB" altLang="en-US" b="1" dirty="0">
                <a:latin typeface="Verdana" panose="020B0604030504040204" pitchFamily="34" charset="0"/>
                <a:ea typeface="Verdana" panose="020B0604030504040204" pitchFamily="34" charset="0"/>
                <a:cs typeface="Verdana" panose="020B0604030504040204" pitchFamily="34" charset="0"/>
              </a:rPr>
              <a:t> or </a:t>
            </a:r>
            <a:r>
              <a:rPr lang="en-GB" altLang="en-US" b="1" dirty="0">
                <a:solidFill>
                  <a:srgbClr val="FF0000"/>
                </a:solidFill>
                <a:latin typeface="Verdana" panose="020B0604030504040204" pitchFamily="34" charset="0"/>
                <a:ea typeface="Verdana" panose="020B0604030504040204" pitchFamily="34" charset="0"/>
                <a:cs typeface="Verdana" panose="020B0604030504040204" pitchFamily="34" charset="0"/>
              </a:rPr>
              <a:t>antithetical</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134969546"/>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 calcmode="lin" valueType="num">
                                      <p:cBhvr additive="base">
                                        <p:cTn id="7" dur="500" fill="hold"/>
                                        <p:tgtEl>
                                          <p:spTgt spid="1536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53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5363">
                                            <p:txEl>
                                              <p:pRg st="2" end="2"/>
                                            </p:txEl>
                                          </p:spTgt>
                                        </p:tgtEl>
                                        <p:attrNameLst>
                                          <p:attrName>style.visibility</p:attrName>
                                        </p:attrNameLst>
                                      </p:cBhvr>
                                      <p:to>
                                        <p:strVal val="visible"/>
                                      </p:to>
                                    </p:set>
                                    <p:anim calcmode="lin" valueType="num">
                                      <p:cBhvr additive="base">
                                        <p:cTn id="13" dur="500" fill="hold"/>
                                        <p:tgtEl>
                                          <p:spTgt spid="15363">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536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p:cNvSpPr>
          <p:nvPr>
            <p:ph type="title" idx="4294967295"/>
          </p:nvPr>
        </p:nvSpPr>
        <p:spPr>
          <a:xfrm>
            <a:off x="2206879"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We soon ran out of single capital letters, and also shot ourselves in the foot at the same time!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02224620"/>
      </p:ext>
    </p:extLst>
  </p:cSld>
  <p:clrMapOvr>
    <a:masterClrMapping/>
  </p:clrMapOvr>
  <p:transition>
    <p:blinds dir="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p:cNvSpPr>
          <p:nvPr>
            <p:ph type="title" idx="4294967295"/>
          </p:nvPr>
        </p:nvSpPr>
        <p:spPr>
          <a:xfrm>
            <a:off x="2206879" y="304800"/>
            <a:ext cx="7772400" cy="990600"/>
          </a:xfrm>
        </p:spPr>
        <p:txBody>
          <a:bodyPr>
            <a:normAutofit fontScale="90000"/>
          </a:bodyPr>
          <a:lstStyle/>
          <a:p>
            <a:r>
              <a:rPr lang="en-GB" altLang="en-US" sz="34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19811" name="Rectangle 3"/>
          <p:cNvSpPr>
            <a:spLocks noGrp="1"/>
          </p:cNvSpPr>
          <p:nvPr>
            <p:ph type="body" idx="4294967295"/>
          </p:nvPr>
        </p:nvSpPr>
        <p:spPr>
          <a:xfrm>
            <a:off x="2215984" y="1521183"/>
            <a:ext cx="7772400" cy="4114800"/>
          </a:xfrm>
        </p:spPr>
        <p:txBody>
          <a:bodyPr/>
          <a:lstStyle/>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 </a:t>
            </a:r>
            <a:r>
              <a:rPr lang="en-GB" altLang="en-US" b="1" i="1" u="sng" dirty="0">
                <a:latin typeface="Verdana" panose="020B0604030504040204" pitchFamily="34" charset="0"/>
                <a:ea typeface="Verdana" panose="020B0604030504040204" pitchFamily="34" charset="0"/>
                <a:cs typeface="Verdana" panose="020B0604030504040204" pitchFamily="34" charset="0"/>
              </a:rPr>
              <a:t>brief</a:t>
            </a:r>
            <a:r>
              <a:rPr lang="en-GB" altLang="en-US" b="1" dirty="0">
                <a:latin typeface="Verdana" panose="020B0604030504040204" pitchFamily="34" charset="0"/>
                <a:ea typeface="Verdana" panose="020B0604030504040204" pitchFamily="34" charset="0"/>
                <a:cs typeface="Verdana" panose="020B0604030504040204" pitchFamily="34" charset="0"/>
              </a:rPr>
              <a:t> overview of the history of blood group antigen terminology.</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correct use of terminology for the indirect antiglobulin test.</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correct use of blood group antigen and antibody nomenclature.</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67615871"/>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19811">
                                            <p:txEl>
                                              <p:pRg st="0" end="0"/>
                                            </p:txEl>
                                          </p:spTgt>
                                        </p:tgtEl>
                                        <p:attrNameLst>
                                          <p:attrName>style.visibility</p:attrName>
                                        </p:attrNameLst>
                                      </p:cBhvr>
                                      <p:to>
                                        <p:strVal val="visible"/>
                                      </p:to>
                                    </p:set>
                                    <p:anim calcmode="lin" valueType="num">
                                      <p:cBhvr additive="base">
                                        <p:cTn id="7" dur="500" fill="hold"/>
                                        <p:tgtEl>
                                          <p:spTgt spid="11981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198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19811">
                                            <p:txEl>
                                              <p:pRg st="2" end="2"/>
                                            </p:txEl>
                                          </p:spTgt>
                                        </p:tgtEl>
                                        <p:attrNameLst>
                                          <p:attrName>style.visibility</p:attrName>
                                        </p:attrNameLst>
                                      </p:cBhvr>
                                      <p:to>
                                        <p:strVal val="visible"/>
                                      </p:to>
                                    </p:set>
                                    <p:anim calcmode="lin" valueType="num">
                                      <p:cBhvr additive="base">
                                        <p:cTn id="13" dur="500" fill="hold"/>
                                        <p:tgtEl>
                                          <p:spTgt spid="11981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198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19811">
                                            <p:txEl>
                                              <p:pRg st="4" end="4"/>
                                            </p:txEl>
                                          </p:spTgt>
                                        </p:tgtEl>
                                        <p:attrNameLst>
                                          <p:attrName>style.visibility</p:attrName>
                                        </p:attrNameLst>
                                      </p:cBhvr>
                                      <p:to>
                                        <p:strVal val="visible"/>
                                      </p:to>
                                    </p:set>
                                    <p:anim calcmode="lin" valueType="num">
                                      <p:cBhvr additive="base">
                                        <p:cTn id="19" dur="500" fill="hold"/>
                                        <p:tgtEl>
                                          <p:spTgt spid="119811">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1981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1"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p:cNvSpPr>
            <a:spLocks noGrp="1"/>
          </p:cNvSpPr>
          <p:nvPr>
            <p:ph type="title" idx="4294967295"/>
          </p:nvPr>
        </p:nvSpPr>
        <p:spPr>
          <a:xfrm>
            <a:off x="2191411"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By using both capital and lower case letters for allelic genes (</a:t>
            </a:r>
            <a:r>
              <a:rPr lang="en-GB" altLang="en-US" b="1" i="1" dirty="0">
                <a:latin typeface="Verdana" panose="020B0604030504040204" pitchFamily="34" charset="0"/>
                <a:ea typeface="Verdana" panose="020B0604030504040204" pitchFamily="34" charset="0"/>
                <a:cs typeface="Verdana" panose="020B0604030504040204" pitchFamily="34" charset="0"/>
              </a:rPr>
              <a:t>e.g.</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i="1" dirty="0">
                <a:latin typeface="Verdana" panose="020B0604030504040204" pitchFamily="34" charset="0"/>
                <a:ea typeface="Verdana" panose="020B0604030504040204" pitchFamily="34" charset="0"/>
                <a:cs typeface="Verdana" panose="020B0604030504040204" pitchFamily="34" charset="0"/>
              </a:rPr>
              <a:t>S</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i="1" dirty="0">
                <a:latin typeface="Verdana" panose="020B0604030504040204" pitchFamily="34" charset="0"/>
                <a:ea typeface="Verdana" panose="020B0604030504040204" pitchFamily="34" charset="0"/>
                <a:cs typeface="Verdana" panose="020B0604030504040204" pitchFamily="34" charset="0"/>
              </a:rPr>
              <a:t>s</a:t>
            </a:r>
            <a:r>
              <a:rPr lang="en-GB" altLang="en-US" b="1" dirty="0">
                <a:latin typeface="Verdana" panose="020B0604030504040204" pitchFamily="34" charset="0"/>
                <a:ea typeface="Verdana" panose="020B0604030504040204" pitchFamily="34" charset="0"/>
                <a:cs typeface="Verdana" panose="020B0604030504040204" pitchFamily="34" charset="0"/>
              </a:rPr>
              <a:t>), some people seem to think that the capitalised gene is dominant over the lower case gene, rather than them being            co-dominant!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700759997"/>
      </p:ext>
    </p:extLst>
  </p:cSld>
  <p:clrMapOvr>
    <a:masterClrMapping/>
  </p:clrMapOvr>
  <p:transition>
    <p:blinds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p:cNvSpPr>
          <p:nvPr>
            <p:ph type="title" idx="4294967295"/>
          </p:nvPr>
        </p:nvSpPr>
        <p:spPr>
          <a:xfrm>
            <a:off x="2209800"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Capital letters with a superscript were then used, but this has also brought about confusion.</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762663417"/>
      </p:ext>
    </p:extLst>
  </p:cSld>
  <p:clrMapOvr>
    <a:masterClrMapping/>
  </p:clrMapOvr>
  <p:transition>
    <p:blinds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Grp="1"/>
          </p:cNvSpPr>
          <p:nvPr>
            <p:ph type="title" idx="4294967295"/>
          </p:nvPr>
        </p:nvSpPr>
        <p:spPr>
          <a:xfrm>
            <a:off x="2209800"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Many people think that the superscript </a:t>
            </a:r>
            <a:r>
              <a:rPr lang="en-GB" altLang="en-US" b="1" baseline="30000" dirty="0">
                <a:latin typeface="Verdana" panose="020B0604030504040204" pitchFamily="34" charset="0"/>
                <a:ea typeface="Verdana" panose="020B0604030504040204" pitchFamily="34" charset="0"/>
                <a:cs typeface="Verdana" panose="020B0604030504040204" pitchFamily="34" charset="0"/>
              </a:rPr>
              <a:t>w</a:t>
            </a:r>
            <a:r>
              <a:rPr lang="en-GB" altLang="en-US" b="1" dirty="0">
                <a:latin typeface="Verdana" panose="020B0604030504040204" pitchFamily="34" charset="0"/>
                <a:ea typeface="Verdana" panose="020B0604030504040204" pitchFamily="34" charset="0"/>
                <a:cs typeface="Verdana" panose="020B0604030504040204" pitchFamily="34" charset="0"/>
              </a:rPr>
              <a:t> used in Rh nomenclature stands for “weak”.</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093931437"/>
      </p:ext>
    </p:extLst>
  </p:cSld>
  <p:clrMapOvr>
    <a:masterClrMapping/>
  </p:clrMapOvr>
  <p:transition>
    <p:blinds dir="vert"/>
  </p:transition>
</p:sld>
</file>

<file path=ppt/slides/slide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4386" name="Rectangle 2"/>
          <p:cNvSpPr>
            <a:spLocks noGrp="1"/>
          </p:cNvSpPr>
          <p:nvPr>
            <p:ph type="title" idx="4294967295"/>
          </p:nvPr>
        </p:nvSpPr>
        <p:spPr>
          <a:xfrm>
            <a:off x="2206879" y="304800"/>
            <a:ext cx="7772400" cy="990600"/>
          </a:xfrm>
        </p:spPr>
        <p:txBody>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It doesn’t!</a:t>
            </a:r>
          </a:p>
        </p:txBody>
      </p:sp>
      <p:sp>
        <p:nvSpPr>
          <p:cNvPr id="144387" name="Rectangle 3"/>
          <p:cNvSpPr>
            <a:spLocks noGrp="1"/>
          </p:cNvSpPr>
          <p:nvPr>
            <p:ph type="body" idx="4294967295"/>
          </p:nvPr>
        </p:nvSpPr>
        <p:spPr>
          <a:xfrm>
            <a:off x="2223520" y="1220884"/>
            <a:ext cx="7772400" cy="4114800"/>
          </a:xfrm>
        </p:spPr>
        <p:txBody>
          <a:bodyPr>
            <a:noAutofit/>
          </a:bodyPr>
          <a:lstStyle/>
          <a:p>
            <a:pPr>
              <a:buFont typeface="Wingdings" panose="05000000000000000000" pitchFamily="2" charset="2"/>
              <a:buChar char="§"/>
            </a:pPr>
            <a:r>
              <a:rPr lang="en-GB" altLang="en-US" sz="2400" b="1" dirty="0" err="1">
                <a:latin typeface="Verdana" panose="020B0604030504040204" pitchFamily="34" charset="0"/>
                <a:ea typeface="Verdana" panose="020B0604030504040204" pitchFamily="34" charset="0"/>
                <a:cs typeface="Verdana" panose="020B0604030504040204" pitchFamily="34" charset="0"/>
              </a:rPr>
              <a:t>C</a:t>
            </a:r>
            <a:r>
              <a:rPr lang="en-GB" altLang="en-US" sz="2400" b="1" baseline="30000" dirty="0" err="1">
                <a:latin typeface="Verdana" panose="020B0604030504040204" pitchFamily="34" charset="0"/>
                <a:ea typeface="Verdana" panose="020B0604030504040204" pitchFamily="34" charset="0"/>
                <a:cs typeface="Verdana" panose="020B0604030504040204" pitchFamily="34" charset="0"/>
              </a:rPr>
              <a:t>w</a:t>
            </a:r>
            <a:r>
              <a:rPr lang="en-GB" altLang="en-US" sz="2400" b="1" dirty="0">
                <a:latin typeface="Verdana" panose="020B0604030504040204" pitchFamily="34" charset="0"/>
                <a:ea typeface="Verdana" panose="020B0604030504040204" pitchFamily="34" charset="0"/>
                <a:cs typeface="Verdana" panose="020B0604030504040204" pitchFamily="34" charset="0"/>
              </a:rPr>
              <a:t> does not stand for C weak.  The “</a:t>
            </a:r>
            <a:r>
              <a:rPr lang="en-GB" altLang="en-US" sz="2400" b="1" baseline="30000" dirty="0">
                <a:latin typeface="Verdana" panose="020B0604030504040204" pitchFamily="34" charset="0"/>
                <a:ea typeface="Verdana" panose="020B0604030504040204" pitchFamily="34" charset="0"/>
                <a:cs typeface="Verdana" panose="020B0604030504040204" pitchFamily="34" charset="0"/>
              </a:rPr>
              <a:t>w</a:t>
            </a:r>
            <a:r>
              <a:rPr lang="en-GB" altLang="en-US" sz="2400" b="1" dirty="0">
                <a:latin typeface="Verdana" panose="020B0604030504040204" pitchFamily="34" charset="0"/>
                <a:ea typeface="Verdana" panose="020B0604030504040204" pitchFamily="34" charset="0"/>
                <a:cs typeface="Verdana" panose="020B0604030504040204" pitchFamily="34" charset="0"/>
              </a:rPr>
              <a:t>” stands for Willis, the first person to be found expressing the antigen.</a:t>
            </a:r>
          </a:p>
          <a:p>
            <a:pPr>
              <a:buFont typeface="Wingdings" panose="05000000000000000000" pitchFamily="2" charset="2"/>
              <a:buChar char="§"/>
            </a:pPr>
            <a:endParaRPr lang="en-GB" altLang="en-US" sz="2400"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sz="2400" b="1" dirty="0" err="1">
                <a:latin typeface="Verdana" panose="020B0604030504040204" pitchFamily="34" charset="0"/>
                <a:ea typeface="Verdana" panose="020B0604030504040204" pitchFamily="34" charset="0"/>
                <a:cs typeface="Verdana" panose="020B0604030504040204" pitchFamily="34" charset="0"/>
              </a:rPr>
              <a:t>E</a:t>
            </a:r>
            <a:r>
              <a:rPr lang="en-GB" altLang="en-US" sz="2400" b="1" baseline="30000" dirty="0" err="1">
                <a:latin typeface="Verdana" panose="020B0604030504040204" pitchFamily="34" charset="0"/>
                <a:ea typeface="Verdana" panose="020B0604030504040204" pitchFamily="34" charset="0"/>
                <a:cs typeface="Verdana" panose="020B0604030504040204" pitchFamily="34" charset="0"/>
              </a:rPr>
              <a:t>w</a:t>
            </a:r>
            <a:r>
              <a:rPr lang="en-GB" altLang="en-US" sz="2400" b="1" dirty="0">
                <a:latin typeface="Verdana" panose="020B0604030504040204" pitchFamily="34" charset="0"/>
                <a:ea typeface="Verdana" panose="020B0604030504040204" pitchFamily="34" charset="0"/>
                <a:cs typeface="Verdana" panose="020B0604030504040204" pitchFamily="34" charset="0"/>
              </a:rPr>
              <a:t> does not stand for E weak.  The “</a:t>
            </a:r>
            <a:r>
              <a:rPr lang="en-GB" altLang="en-US" sz="2400" b="1" baseline="30000" dirty="0">
                <a:latin typeface="Verdana" panose="020B0604030504040204" pitchFamily="34" charset="0"/>
                <a:ea typeface="Verdana" panose="020B0604030504040204" pitchFamily="34" charset="0"/>
                <a:cs typeface="Verdana" panose="020B0604030504040204" pitchFamily="34" charset="0"/>
              </a:rPr>
              <a:t>w</a:t>
            </a:r>
            <a:r>
              <a:rPr lang="en-GB" altLang="en-US" sz="2400" b="1" dirty="0">
                <a:latin typeface="Verdana" panose="020B0604030504040204" pitchFamily="34" charset="0"/>
                <a:ea typeface="Verdana" panose="020B0604030504040204" pitchFamily="34" charset="0"/>
                <a:cs typeface="Verdana" panose="020B0604030504040204" pitchFamily="34" charset="0"/>
              </a:rPr>
              <a:t>” is named after the family in which anti-</a:t>
            </a:r>
            <a:r>
              <a:rPr lang="en-GB" altLang="en-US" sz="2400" b="1" dirty="0" err="1">
                <a:latin typeface="Verdana" panose="020B0604030504040204" pitchFamily="34" charset="0"/>
                <a:ea typeface="Verdana" panose="020B0604030504040204" pitchFamily="34" charset="0"/>
                <a:cs typeface="Verdana" panose="020B0604030504040204" pitchFamily="34" charset="0"/>
              </a:rPr>
              <a:t>E</a:t>
            </a:r>
            <a:r>
              <a:rPr lang="en-GB" altLang="en-US" sz="2400" b="1" baseline="30000" dirty="0" err="1">
                <a:latin typeface="Verdana" panose="020B0604030504040204" pitchFamily="34" charset="0"/>
                <a:ea typeface="Verdana" panose="020B0604030504040204" pitchFamily="34" charset="0"/>
                <a:cs typeface="Verdana" panose="020B0604030504040204" pitchFamily="34" charset="0"/>
              </a:rPr>
              <a:t>w</a:t>
            </a:r>
            <a:r>
              <a:rPr lang="en-GB" altLang="en-US" sz="2400" b="1" dirty="0">
                <a:latin typeface="Verdana" panose="020B0604030504040204" pitchFamily="34" charset="0"/>
                <a:ea typeface="Verdana" panose="020B0604030504040204" pitchFamily="34" charset="0"/>
                <a:cs typeface="Verdana" panose="020B0604030504040204" pitchFamily="34" charset="0"/>
              </a:rPr>
              <a:t> caused severe HDFN.</a:t>
            </a:r>
          </a:p>
          <a:p>
            <a:pPr>
              <a:buFont typeface="Wingdings" panose="05000000000000000000" pitchFamily="2" charset="2"/>
              <a:buChar char="§"/>
            </a:pPr>
            <a:endParaRPr lang="en-GB" altLang="en-US" sz="2400"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sz="2400" b="1" dirty="0" err="1">
                <a:latin typeface="Verdana" panose="020B0604030504040204" pitchFamily="34" charset="0"/>
                <a:ea typeface="Verdana" panose="020B0604030504040204" pitchFamily="34" charset="0"/>
                <a:cs typeface="Verdana" panose="020B0604030504040204" pitchFamily="34" charset="0"/>
              </a:rPr>
              <a:t>D</a:t>
            </a:r>
            <a:r>
              <a:rPr lang="en-GB" altLang="en-US" sz="2400" b="1" baseline="30000" dirty="0" err="1">
                <a:latin typeface="Verdana" panose="020B0604030504040204" pitchFamily="34" charset="0"/>
                <a:ea typeface="Verdana" panose="020B0604030504040204" pitchFamily="34" charset="0"/>
                <a:cs typeface="Verdana" panose="020B0604030504040204" pitchFamily="34" charset="0"/>
              </a:rPr>
              <a:t>w</a:t>
            </a:r>
            <a:r>
              <a:rPr lang="en-GB" altLang="en-US" sz="2400" b="1" dirty="0">
                <a:latin typeface="Verdana" panose="020B0604030504040204" pitchFamily="34" charset="0"/>
                <a:ea typeface="Verdana" panose="020B0604030504040204" pitchFamily="34" charset="0"/>
                <a:cs typeface="Verdana" panose="020B0604030504040204" pitchFamily="34" charset="0"/>
              </a:rPr>
              <a:t> does not stand for D weak.  The “</a:t>
            </a:r>
            <a:r>
              <a:rPr lang="en-GB" altLang="en-US" sz="2400" b="1" baseline="30000" dirty="0">
                <a:latin typeface="Verdana" panose="020B0604030504040204" pitchFamily="34" charset="0"/>
                <a:ea typeface="Verdana" panose="020B0604030504040204" pitchFamily="34" charset="0"/>
                <a:cs typeface="Verdana" panose="020B0604030504040204" pitchFamily="34" charset="0"/>
              </a:rPr>
              <a:t>w</a:t>
            </a:r>
            <a:r>
              <a:rPr lang="en-GB" altLang="en-US" sz="2400" b="1" dirty="0">
                <a:latin typeface="Verdana" panose="020B0604030504040204" pitchFamily="34" charset="0"/>
                <a:ea typeface="Verdana" panose="020B0604030504040204" pitchFamily="34" charset="0"/>
                <a:cs typeface="Verdana" panose="020B0604030504040204" pitchFamily="34" charset="0"/>
              </a:rPr>
              <a:t>” stands for Weil, the first person to be found expressing the antigen.</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133958221"/>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44387">
                                            <p:txEl>
                                              <p:pRg st="0" end="0"/>
                                            </p:txEl>
                                          </p:spTgt>
                                        </p:tgtEl>
                                        <p:attrNameLst>
                                          <p:attrName>style.visibility</p:attrName>
                                        </p:attrNameLst>
                                      </p:cBhvr>
                                      <p:to>
                                        <p:strVal val="visible"/>
                                      </p:to>
                                    </p:set>
                                    <p:anim calcmode="lin" valueType="num">
                                      <p:cBhvr additive="base">
                                        <p:cTn id="7" dur="500" fill="hold"/>
                                        <p:tgtEl>
                                          <p:spTgt spid="14438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443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4387">
                                            <p:txEl>
                                              <p:pRg st="2" end="2"/>
                                            </p:txEl>
                                          </p:spTgt>
                                        </p:tgtEl>
                                        <p:attrNameLst>
                                          <p:attrName>style.visibility</p:attrName>
                                        </p:attrNameLst>
                                      </p:cBhvr>
                                      <p:to>
                                        <p:strVal val="visible"/>
                                      </p:to>
                                    </p:set>
                                    <p:anim calcmode="lin" valueType="num">
                                      <p:cBhvr additive="base">
                                        <p:cTn id="13" dur="500" fill="hold"/>
                                        <p:tgtEl>
                                          <p:spTgt spid="144387">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4438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44387">
                                            <p:txEl>
                                              <p:pRg st="4" end="4"/>
                                            </p:txEl>
                                          </p:spTgt>
                                        </p:tgtEl>
                                        <p:attrNameLst>
                                          <p:attrName>style.visibility</p:attrName>
                                        </p:attrNameLst>
                                      </p:cBhvr>
                                      <p:to>
                                        <p:strVal val="visible"/>
                                      </p:to>
                                    </p:set>
                                    <p:anim calcmode="lin" valueType="num">
                                      <p:cBhvr additive="base">
                                        <p:cTn id="19" dur="500" fill="hold"/>
                                        <p:tgtEl>
                                          <p:spTgt spid="144387">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4438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87" grpId="0" build="p"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p:cNvSpPr>
          <p:nvPr>
            <p:ph type="title" idx="4294967295"/>
          </p:nvPr>
        </p:nvSpPr>
        <p:spPr>
          <a:xfrm>
            <a:off x="2209800"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We tried a capital letter, followed by a lower case letter, with a superscript “a”, “b” or “c”.</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66926506"/>
      </p:ext>
    </p:extLst>
  </p:cSld>
  <p:clrMapOvr>
    <a:masterClrMapping/>
  </p:clrMapOvr>
  <p:transition>
    <p:blinds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p:cNvSpPr>
          <p:nvPr>
            <p:ph type="title" idx="4294967295"/>
          </p:nvPr>
        </p:nvSpPr>
        <p:spPr>
          <a:xfrm>
            <a:off x="2239888" y="2317225"/>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So </a:t>
            </a:r>
            <a:r>
              <a:rPr lang="en-GB" altLang="en-US" b="1" dirty="0" err="1">
                <a:latin typeface="Verdana" panose="020B0604030504040204" pitchFamily="34" charset="0"/>
                <a:ea typeface="Verdana" panose="020B0604030504040204" pitchFamily="34" charset="0"/>
                <a:cs typeface="Verdana" panose="020B0604030504040204" pitchFamily="34" charset="0"/>
              </a:rPr>
              <a:t>Kp</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for example, was called this because the “K” meant that it was part of the </a:t>
            </a:r>
            <a:r>
              <a:rPr lang="en-GB" altLang="en-US" b="1" dirty="0" err="1">
                <a:latin typeface="Verdana" panose="020B0604030504040204" pitchFamily="34" charset="0"/>
                <a:ea typeface="Verdana" panose="020B0604030504040204" pitchFamily="34" charset="0"/>
                <a:cs typeface="Verdana" panose="020B0604030504040204" pitchFamily="34" charset="0"/>
              </a:rPr>
              <a:t>Kell</a:t>
            </a:r>
            <a:r>
              <a:rPr lang="en-GB" altLang="en-US" b="1" dirty="0">
                <a:latin typeface="Verdana" panose="020B0604030504040204" pitchFamily="34" charset="0"/>
                <a:ea typeface="Verdana" panose="020B0604030504040204" pitchFamily="34" charset="0"/>
                <a:cs typeface="Verdana" panose="020B0604030504040204" pitchFamily="34" charset="0"/>
              </a:rPr>
              <a:t> blood group system, the p stood for Penny (the first letter of the antibody producer’s name) and the “</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as it was the first antigen of an antithetical triplet.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38261055"/>
      </p:ext>
    </p:extLst>
  </p:cSld>
  <p:clrMapOvr>
    <a:masterClrMapping/>
  </p:clrMapOvr>
  <p:transition>
    <p:blinds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p:cNvSpPr>
          <p:nvPr>
            <p:ph type="title" idx="4294967295"/>
          </p:nvPr>
        </p:nvSpPr>
        <p:spPr>
          <a:xfrm>
            <a:off x="2198184"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So why </a:t>
            </a:r>
            <a:r>
              <a:rPr lang="en-GB" altLang="en-US" b="1" dirty="0" err="1">
                <a:latin typeface="Verdana" panose="020B0604030504040204" pitchFamily="34" charset="0"/>
                <a:ea typeface="Verdana" panose="020B0604030504040204" pitchFamily="34" charset="0"/>
                <a:cs typeface="Verdana" panose="020B0604030504040204" pitchFamily="34" charset="0"/>
              </a:rPr>
              <a:t>Js</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dirty="0" err="1">
                <a:latin typeface="Verdana" panose="020B0604030504040204" pitchFamily="34" charset="0"/>
                <a:ea typeface="Verdana" panose="020B0604030504040204" pitchFamily="34" charset="0"/>
                <a:cs typeface="Verdana" panose="020B0604030504040204" pitchFamily="34" charset="0"/>
              </a:rPr>
              <a:t>Js</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instead of </a:t>
            </a:r>
            <a:r>
              <a:rPr lang="en-GB" altLang="en-US" b="1" dirty="0" err="1">
                <a:latin typeface="Verdana" panose="020B0604030504040204" pitchFamily="34" charset="0"/>
                <a:ea typeface="Verdana" panose="020B0604030504040204" pitchFamily="34" charset="0"/>
                <a:cs typeface="Verdana" panose="020B0604030504040204" pitchFamily="34" charset="0"/>
              </a:rPr>
              <a:t>Ks</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dirty="0" err="1">
                <a:latin typeface="Verdana" panose="020B0604030504040204" pitchFamily="34" charset="0"/>
                <a:ea typeface="Verdana" panose="020B0604030504040204" pitchFamily="34" charset="0"/>
                <a:cs typeface="Verdana" panose="020B0604030504040204" pitchFamily="34" charset="0"/>
              </a:rPr>
              <a:t>Ks</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746592925"/>
      </p:ext>
    </p:extLst>
  </p:cSld>
  <p:clrMapOvr>
    <a:masterClrMapping/>
  </p:clrMapOvr>
  <p:transition>
    <p:blinds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Grp="1"/>
          </p:cNvSpPr>
          <p:nvPr>
            <p:ph type="title" idx="4294967295"/>
          </p:nvPr>
        </p:nvSpPr>
        <p:spPr>
          <a:xfrm>
            <a:off x="2206879" y="2465388"/>
            <a:ext cx="7772400" cy="990600"/>
          </a:xfrm>
        </p:spPr>
        <p:txBody>
          <a:bodyPr>
            <a:noAutofit/>
          </a:bodyPr>
          <a:lstStyle/>
          <a:p>
            <a:pPr algn="ctr"/>
            <a:r>
              <a:rPr lang="en-GB" altLang="en-US" sz="3600" b="1" dirty="0">
                <a:latin typeface="Verdana" panose="020B0604030504040204" pitchFamily="34" charset="0"/>
                <a:ea typeface="Verdana" panose="020B0604030504040204" pitchFamily="34" charset="0"/>
                <a:cs typeface="Verdana" panose="020B0604030504040204" pitchFamily="34" charset="0"/>
              </a:rPr>
              <a:t>Well, because </a:t>
            </a:r>
            <a:r>
              <a:rPr lang="en-GB" altLang="en-US" sz="3600" b="1" dirty="0" err="1">
                <a:latin typeface="Verdana" panose="020B0604030504040204" pitchFamily="34" charset="0"/>
                <a:ea typeface="Verdana" panose="020B0604030504040204" pitchFamily="34" charset="0"/>
                <a:cs typeface="Verdana" panose="020B0604030504040204" pitchFamily="34" charset="0"/>
              </a:rPr>
              <a:t>Js</a:t>
            </a:r>
            <a:r>
              <a:rPr lang="en-GB" altLang="en-US" sz="3600"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sz="3600" b="1" dirty="0">
                <a:latin typeface="Verdana" panose="020B0604030504040204" pitchFamily="34" charset="0"/>
                <a:ea typeface="Verdana" panose="020B0604030504040204" pitchFamily="34" charset="0"/>
                <a:cs typeface="Verdana" panose="020B0604030504040204" pitchFamily="34" charset="0"/>
              </a:rPr>
              <a:t> was described in 1958 and named after John Sutter, the first person to produce the antibody (</a:t>
            </a:r>
            <a:r>
              <a:rPr lang="en-GB" altLang="en-US" sz="3600" b="1" dirty="0" err="1">
                <a:latin typeface="Verdana" panose="020B0604030504040204" pitchFamily="34" charset="0"/>
                <a:ea typeface="Verdana" panose="020B0604030504040204" pitchFamily="34" charset="0"/>
                <a:cs typeface="Verdana" panose="020B0604030504040204" pitchFamily="34" charset="0"/>
              </a:rPr>
              <a:t>Js</a:t>
            </a:r>
            <a:r>
              <a:rPr lang="en-GB" altLang="en-US" sz="3600"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sz="3600" b="1" dirty="0">
                <a:latin typeface="Verdana" panose="020B0604030504040204" pitchFamily="34" charset="0"/>
                <a:ea typeface="Verdana" panose="020B0604030504040204" pitchFamily="34" charset="0"/>
                <a:cs typeface="Verdana" panose="020B0604030504040204" pitchFamily="34" charset="0"/>
              </a:rPr>
              <a:t> in 1963), but was only shown to be part of the </a:t>
            </a:r>
            <a:r>
              <a:rPr lang="en-GB" altLang="en-US" sz="3600" b="1" dirty="0" err="1">
                <a:latin typeface="Verdana" panose="020B0604030504040204" pitchFamily="34" charset="0"/>
                <a:ea typeface="Verdana" panose="020B0604030504040204" pitchFamily="34" charset="0"/>
                <a:cs typeface="Verdana" panose="020B0604030504040204" pitchFamily="34" charset="0"/>
              </a:rPr>
              <a:t>Kell</a:t>
            </a:r>
            <a:r>
              <a:rPr lang="en-GB" altLang="en-US" sz="3600" b="1" dirty="0">
                <a:latin typeface="Verdana" panose="020B0604030504040204" pitchFamily="34" charset="0"/>
                <a:ea typeface="Verdana" panose="020B0604030504040204" pitchFamily="34" charset="0"/>
                <a:cs typeface="Verdana" panose="020B0604030504040204" pitchFamily="34" charset="0"/>
              </a:rPr>
              <a:t> Blood Group System in 1965, by which time it was too late to change the symbols!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756871746"/>
      </p:ext>
    </p:extLst>
  </p:cSld>
  <p:clrMapOvr>
    <a:masterClrMapping/>
  </p:clrMapOvr>
  <p:transition>
    <p:blinds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p:cNvSpPr>
          <p:nvPr>
            <p:ph type="title" idx="4294967295"/>
          </p:nvPr>
        </p:nvSpPr>
        <p:spPr>
          <a:xfrm>
            <a:off x="2230559"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By the 1970’s, we had started to use a letter to denote the blood group system and a number to denote the antigen within the system.</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308962220"/>
      </p:ext>
    </p:extLst>
  </p:cSld>
  <p:clrMapOvr>
    <a:masterClrMapping/>
  </p:clrMapOvr>
  <p:transition>
    <p:blinds dir="vert"/>
  </p:transition>
</p:sld>
</file>

<file path=ppt/slides/slide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1554" name="Rectangle 2"/>
          <p:cNvSpPr>
            <a:spLocks noGrp="1"/>
          </p:cNvSpPr>
          <p:nvPr>
            <p:ph type="title" idx="4294967295"/>
          </p:nvPr>
        </p:nvSpPr>
        <p:spPr>
          <a:xfrm>
            <a:off x="2206879"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So, for example, we have Fy3, Fy4, Fy5 and Fy6.</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140980588"/>
      </p:ext>
    </p:extLst>
  </p:cSld>
  <p:clrMapOvr>
    <a:masterClrMapping/>
  </p:clrMapOvr>
  <p:transition>
    <p:blinds dir="ver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p:cNvSpPr>
          <p:nvPr>
            <p:ph type="title" idx="4294967295"/>
          </p:nvPr>
        </p:nvSpPr>
        <p:spPr>
          <a:xfrm>
            <a:off x="2223520" y="304800"/>
            <a:ext cx="7772400" cy="990600"/>
          </a:xfrm>
        </p:spPr>
        <p:txBody>
          <a:bodyPr>
            <a:normAutofit fontScale="90000"/>
          </a:bodyPr>
          <a:lstStyle/>
          <a:p>
            <a:r>
              <a:rPr lang="en-GB" altLang="en-US" sz="34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20835" name="Rectangle 3"/>
          <p:cNvSpPr>
            <a:spLocks noGrp="1"/>
          </p:cNvSpPr>
          <p:nvPr>
            <p:ph type="body" idx="4294967295"/>
          </p:nvPr>
        </p:nvSpPr>
        <p:spPr>
          <a:xfrm>
            <a:off x="2209800" y="1530425"/>
            <a:ext cx="7772400" cy="4114800"/>
          </a:xfrm>
        </p:spPr>
        <p:txBody>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correct use of heterozygous, homozygous and hemizygous.</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correct Blood Group System terminology.</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correct terminology for titres.</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760614646"/>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0835">
                                            <p:txEl>
                                              <p:pRg st="0" end="0"/>
                                            </p:txEl>
                                          </p:spTgt>
                                        </p:tgtEl>
                                        <p:attrNameLst>
                                          <p:attrName>style.visibility</p:attrName>
                                        </p:attrNameLst>
                                      </p:cBhvr>
                                      <p:to>
                                        <p:strVal val="visible"/>
                                      </p:to>
                                    </p:set>
                                    <p:anim calcmode="lin" valueType="num">
                                      <p:cBhvr additive="base">
                                        <p:cTn id="7" dur="500" fill="hold"/>
                                        <p:tgtEl>
                                          <p:spTgt spid="12083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08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0835">
                                            <p:txEl>
                                              <p:pRg st="2" end="2"/>
                                            </p:txEl>
                                          </p:spTgt>
                                        </p:tgtEl>
                                        <p:attrNameLst>
                                          <p:attrName>style.visibility</p:attrName>
                                        </p:attrNameLst>
                                      </p:cBhvr>
                                      <p:to>
                                        <p:strVal val="visible"/>
                                      </p:to>
                                    </p:set>
                                    <p:anim calcmode="lin" valueType="num">
                                      <p:cBhvr additive="base">
                                        <p:cTn id="13" dur="500" fill="hold"/>
                                        <p:tgtEl>
                                          <p:spTgt spid="120835">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08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0835">
                                            <p:txEl>
                                              <p:pRg st="4" end="4"/>
                                            </p:txEl>
                                          </p:spTgt>
                                        </p:tgtEl>
                                        <p:attrNameLst>
                                          <p:attrName>style.visibility</p:attrName>
                                        </p:attrNameLst>
                                      </p:cBhvr>
                                      <p:to>
                                        <p:strVal val="visible"/>
                                      </p:to>
                                    </p:set>
                                    <p:anim calcmode="lin" valueType="num">
                                      <p:cBhvr additive="base">
                                        <p:cTn id="19" dur="500" fill="hold"/>
                                        <p:tgtEl>
                                          <p:spTgt spid="120835">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208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835"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p:cNvSpPr>
          <p:nvPr>
            <p:ph type="title" idx="4294967295"/>
          </p:nvPr>
        </p:nvSpPr>
        <p:spPr>
          <a:xfrm>
            <a:off x="2215984"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Except that we don’t, as Fy4 has been retired!</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859021164"/>
      </p:ext>
    </p:extLst>
  </p:cSld>
  <p:clrMapOvr>
    <a:masterClrMapping/>
  </p:clrMapOvr>
  <p:transition>
    <p:blinds dir="vert"/>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p:cNvSpPr>
          <p:nvPr>
            <p:ph type="title" idx="4294967295"/>
          </p:nvPr>
        </p:nvSpPr>
        <p:spPr>
          <a:xfrm>
            <a:off x="2206879"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Then we went back to naming the antigen after the surname of the person who made the first antibody.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23919964"/>
      </p:ext>
    </p:extLst>
  </p:cSld>
  <p:clrMapOvr>
    <a:masterClrMapping/>
  </p:clrMapOvr>
  <p:transition>
    <p:blinds dir="vert"/>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p:cNvSpPr>
          <p:nvPr>
            <p:ph type="title" idx="4294967295"/>
          </p:nvPr>
        </p:nvSpPr>
        <p:spPr>
          <a:xfrm>
            <a:off x="2209800" y="2465388"/>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So, of course, KEL25 became VLAN, and its antithetical antigen, KEL28 became VONG!</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900567365"/>
      </p:ext>
    </p:extLst>
  </p:cSld>
  <p:clrMapOvr>
    <a:masterClrMapping/>
  </p:clrMapOvr>
  <p:transition>
    <p:blinds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p:cNvSpPr>
            <a:spLocks noGrp="1"/>
          </p:cNvSpPr>
          <p:nvPr>
            <p:ph type="title" idx="4294967295"/>
          </p:nvPr>
        </p:nvSpPr>
        <p:spPr>
          <a:xfrm>
            <a:off x="2198184" y="2465388"/>
            <a:ext cx="7772400" cy="990600"/>
          </a:xfrm>
        </p:spPr>
        <p:txBody>
          <a:bodyPr>
            <a:noAutofit/>
          </a:bodyPr>
          <a:lstStyle/>
          <a:p>
            <a:pPr algn="ctr"/>
            <a:r>
              <a:rPr lang="en-GB" altLang="en-US" sz="3800" b="1" dirty="0">
                <a:latin typeface="Verdana" panose="020B0604030504040204" pitchFamily="34" charset="0"/>
                <a:ea typeface="Verdana" panose="020B0604030504040204" pitchFamily="34" charset="0"/>
                <a:cs typeface="Verdana" panose="020B0604030504040204" pitchFamily="34" charset="0"/>
              </a:rPr>
              <a:t>Now, certainly within the </a:t>
            </a:r>
            <a:r>
              <a:rPr lang="en-GB" altLang="en-US" sz="3800" b="1" dirty="0" err="1">
                <a:latin typeface="Verdana" panose="020B0604030504040204" pitchFamily="34" charset="0"/>
                <a:ea typeface="Verdana" panose="020B0604030504040204" pitchFamily="34" charset="0"/>
                <a:cs typeface="Verdana" panose="020B0604030504040204" pitchFamily="34" charset="0"/>
              </a:rPr>
              <a:t>Kell</a:t>
            </a:r>
            <a:r>
              <a:rPr lang="en-GB" altLang="en-US" sz="3800" b="1" dirty="0">
                <a:latin typeface="Verdana" panose="020B0604030504040204" pitchFamily="34" charset="0"/>
                <a:ea typeface="Verdana" panose="020B0604030504040204" pitchFamily="34" charset="0"/>
                <a:cs typeface="Verdana" panose="020B0604030504040204" pitchFamily="34" charset="0"/>
              </a:rPr>
              <a:t> Blood Group System, we have a combination of things like KANT, with the K for the system and ANT from the </a:t>
            </a:r>
            <a:r>
              <a:rPr lang="en-GB" altLang="en-US" sz="3800" b="1" dirty="0" err="1">
                <a:latin typeface="Verdana" panose="020B0604030504040204" pitchFamily="34" charset="0"/>
                <a:ea typeface="Verdana" panose="020B0604030504040204" pitchFamily="34" charset="0"/>
                <a:cs typeface="Verdana" panose="020B0604030504040204" pitchFamily="34" charset="0"/>
              </a:rPr>
              <a:t>proband’s</a:t>
            </a:r>
            <a:r>
              <a:rPr lang="en-GB" altLang="en-US" sz="3800" b="1" dirty="0">
                <a:latin typeface="Verdana" panose="020B0604030504040204" pitchFamily="34" charset="0"/>
                <a:ea typeface="Verdana" panose="020B0604030504040204" pitchFamily="34" charset="0"/>
                <a:cs typeface="Verdana" panose="020B0604030504040204" pitchFamily="34" charset="0"/>
              </a:rPr>
              <a:t> name, and KELP, with KE for the system and LP to denote the change from Leucine to </a:t>
            </a:r>
            <a:r>
              <a:rPr lang="en-GB" altLang="en-US" sz="3800" b="1" dirty="0" err="1">
                <a:latin typeface="Verdana" panose="020B0604030504040204" pitchFamily="34" charset="0"/>
                <a:ea typeface="Verdana" panose="020B0604030504040204" pitchFamily="34" charset="0"/>
                <a:cs typeface="Verdana" panose="020B0604030504040204" pitchFamily="34" charset="0"/>
              </a:rPr>
              <a:t>Phenylalaine</a:t>
            </a:r>
            <a:r>
              <a:rPr lang="en-GB" altLang="en-US" sz="38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033888150"/>
      </p:ext>
    </p:extLst>
  </p:cSld>
  <p:clrMapOvr>
    <a:masterClrMapping/>
  </p:clrMapOvr>
  <p:transition>
    <p:blinds dir="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p:cNvSpPr>
            <a:spLocks noGrp="1"/>
          </p:cNvSpPr>
          <p:nvPr>
            <p:ph type="title" idx="4294967295"/>
          </p:nvPr>
        </p:nvSpPr>
        <p:spPr>
          <a:xfrm>
            <a:off x="2209800" y="2356331"/>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Incidentally, k should not be called </a:t>
            </a:r>
            <a:r>
              <a:rPr lang="en-GB" altLang="en-US" b="1" dirty="0" err="1">
                <a:latin typeface="Verdana" panose="020B0604030504040204" pitchFamily="34" charset="0"/>
                <a:ea typeface="Verdana" panose="020B0604030504040204" pitchFamily="34" charset="0"/>
                <a:cs typeface="Verdana" panose="020B0604030504040204" pitchFamily="34" charset="0"/>
              </a:rPr>
              <a:t>Cellano</a:t>
            </a:r>
            <a:r>
              <a:rPr lang="en-GB" altLang="en-US" b="1" dirty="0">
                <a:latin typeface="Verdana" panose="020B0604030504040204" pitchFamily="34" charset="0"/>
                <a:ea typeface="Verdana" panose="020B0604030504040204" pitchFamily="34" charset="0"/>
                <a:cs typeface="Verdana" panose="020B0604030504040204" pitchFamily="34" charset="0"/>
              </a:rPr>
              <a:t>.  Not only is this slovenly, but the actual name of the </a:t>
            </a:r>
            <a:r>
              <a:rPr lang="en-GB" altLang="en-US" b="1" dirty="0" err="1">
                <a:latin typeface="Verdana" panose="020B0604030504040204" pitchFamily="34" charset="0"/>
                <a:ea typeface="Verdana" panose="020B0604030504040204" pitchFamily="34" charset="0"/>
                <a:cs typeface="Verdana" panose="020B0604030504040204" pitchFamily="34" charset="0"/>
              </a:rPr>
              <a:t>proband</a:t>
            </a:r>
            <a:r>
              <a:rPr lang="en-GB" altLang="en-US" b="1" dirty="0">
                <a:latin typeface="Verdana" panose="020B0604030504040204" pitchFamily="34" charset="0"/>
                <a:ea typeface="Verdana" panose="020B0604030504040204" pitchFamily="34" charset="0"/>
                <a:cs typeface="Verdana" panose="020B0604030504040204" pitchFamily="34" charset="0"/>
              </a:rPr>
              <a:t> was </a:t>
            </a:r>
            <a:r>
              <a:rPr lang="en-GB" altLang="en-US" b="1" dirty="0" err="1">
                <a:latin typeface="Verdana" panose="020B0604030504040204" pitchFamily="34" charset="0"/>
                <a:ea typeface="Verdana" panose="020B0604030504040204" pitchFamily="34" charset="0"/>
                <a:cs typeface="Verdana" panose="020B0604030504040204" pitchFamily="34" charset="0"/>
              </a:rPr>
              <a:t>Nocella</a:t>
            </a:r>
            <a:r>
              <a:rPr lang="en-GB" altLang="en-US" b="1" dirty="0">
                <a:latin typeface="Verdana" panose="020B0604030504040204" pitchFamily="34" charset="0"/>
                <a:ea typeface="Verdana" panose="020B0604030504040204" pitchFamily="34" charset="0"/>
                <a:cs typeface="Verdana" panose="020B0604030504040204" pitchFamily="34" charset="0"/>
              </a:rPr>
              <a:t>!</a:t>
            </a:r>
            <a:br>
              <a:rPr lang="en-GB" altLang="en-US" b="1" dirty="0">
                <a:latin typeface="Verdana" panose="020B0604030504040204" pitchFamily="34" charset="0"/>
                <a:ea typeface="Verdana" panose="020B0604030504040204" pitchFamily="34" charset="0"/>
                <a:cs typeface="Verdana" panose="020B0604030504040204" pitchFamily="34" charset="0"/>
              </a:rPr>
            </a:br>
            <a:r>
              <a:rPr lang="en-GB" altLang="en-US" b="1" dirty="0">
                <a:latin typeface="Verdana" panose="020B0604030504040204" pitchFamily="34" charset="0"/>
                <a:ea typeface="Verdana" panose="020B0604030504040204" pitchFamily="34" charset="0"/>
                <a:cs typeface="Verdana" panose="020B0604030504040204" pitchFamily="34" charset="0"/>
              </a:rPr>
              <a:t>Ku was so called, as the u stood for universal.</a:t>
            </a:r>
            <a:br>
              <a:rPr lang="en-GB" altLang="en-US" b="1" dirty="0">
                <a:latin typeface="Verdana" panose="020B0604030504040204" pitchFamily="34" charset="0"/>
                <a:ea typeface="Verdana" panose="020B0604030504040204" pitchFamily="34" charset="0"/>
                <a:cs typeface="Verdana" panose="020B0604030504040204" pitchFamily="34" charset="0"/>
              </a:rPr>
            </a:br>
            <a:r>
              <a:rPr lang="en-GB" altLang="en-US" b="1" dirty="0">
                <a:latin typeface="Verdana" panose="020B0604030504040204" pitchFamily="34" charset="0"/>
                <a:ea typeface="Verdana" panose="020B0604030504040204" pitchFamily="34" charset="0"/>
                <a:cs typeface="Verdana" panose="020B0604030504040204" pitchFamily="34" charset="0"/>
              </a:rPr>
              <a:t>Km was so called to denote its association with McLeod.</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83900491"/>
      </p:ext>
    </p:extLst>
  </p:cSld>
  <p:clrMapOvr>
    <a:masterClrMapping/>
  </p:clrMapOvr>
  <p:transition>
    <p:blinds dir="vert"/>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p:cNvSpPr>
            <a:spLocks noGrp="1"/>
          </p:cNvSpPr>
          <p:nvPr>
            <p:ph type="title" idx="4294967295"/>
          </p:nvPr>
        </p:nvSpPr>
        <p:spPr>
          <a:xfrm>
            <a:off x="2215984" y="2465388"/>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Turning to the blood group system names, Lutheran should actually be </a:t>
            </a:r>
            <a:r>
              <a:rPr lang="en-GB" altLang="en-US" sz="4000" b="1" dirty="0" err="1">
                <a:latin typeface="Verdana" panose="020B0604030504040204" pitchFamily="34" charset="0"/>
                <a:ea typeface="Verdana" panose="020B0604030504040204" pitchFamily="34" charset="0"/>
                <a:cs typeface="Verdana" panose="020B0604030504040204" pitchFamily="34" charset="0"/>
              </a:rPr>
              <a:t>Lutteran</a:t>
            </a:r>
            <a:r>
              <a:rPr lang="en-GB" altLang="en-US" sz="4000" b="1" dirty="0">
                <a:latin typeface="Verdana" panose="020B0604030504040204" pitchFamily="34" charset="0"/>
                <a:ea typeface="Verdana" panose="020B0604030504040204" pitchFamily="34" charset="0"/>
                <a:cs typeface="Verdana" panose="020B0604030504040204" pitchFamily="34" charset="0"/>
              </a:rPr>
              <a:t>, and Colton should actually be </a:t>
            </a:r>
            <a:r>
              <a:rPr lang="en-GB" altLang="en-US" sz="4000" b="1" dirty="0" err="1">
                <a:latin typeface="Verdana" panose="020B0604030504040204" pitchFamily="34" charset="0"/>
                <a:ea typeface="Verdana" panose="020B0604030504040204" pitchFamily="34" charset="0"/>
                <a:cs typeface="Verdana" panose="020B0604030504040204" pitchFamily="34" charset="0"/>
              </a:rPr>
              <a:t>Calton</a:t>
            </a:r>
            <a:r>
              <a:rPr lang="en-GB" altLang="en-US" sz="4000" b="1" dirty="0">
                <a:latin typeface="Verdana" panose="020B0604030504040204" pitchFamily="34" charset="0"/>
                <a:ea typeface="Verdana" panose="020B0604030504040204" pitchFamily="34" charset="0"/>
                <a:cs typeface="Verdana" panose="020B0604030504040204" pitchFamily="34" charset="0"/>
              </a:rPr>
              <a:t>, but, in each case, the reader could not read the doctor’s writing!</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071677631"/>
      </p:ext>
    </p:extLst>
  </p:cSld>
  <p:clrMapOvr>
    <a:masterClrMapping/>
  </p:clrMapOvr>
  <p:transition>
    <p:blinds dir="vert"/>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p:cNvSpPr>
          <p:nvPr>
            <p:ph type="title" idx="4294967295"/>
          </p:nvPr>
        </p:nvSpPr>
        <p:spPr>
          <a:xfrm>
            <a:off x="2209800"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a:t>
            </a:r>
            <a:r>
              <a:rPr lang="en-GB" altLang="en-US" b="1" dirty="0" err="1">
                <a:latin typeface="Verdana" panose="020B0604030504040204" pitchFamily="34" charset="0"/>
                <a:ea typeface="Verdana" panose="020B0604030504040204" pitchFamily="34" charset="0"/>
                <a:cs typeface="Verdana" panose="020B0604030504040204" pitchFamily="34" charset="0"/>
              </a:rPr>
              <a:t>Kell</a:t>
            </a:r>
            <a:r>
              <a:rPr lang="en-GB" altLang="en-US" b="1" dirty="0">
                <a:latin typeface="Verdana" panose="020B0604030504040204" pitchFamily="34" charset="0"/>
                <a:ea typeface="Verdana" panose="020B0604030504040204" pitchFamily="34" charset="0"/>
                <a:cs typeface="Verdana" panose="020B0604030504040204" pitchFamily="34" charset="0"/>
              </a:rPr>
              <a:t> Blood Group System should really be the </a:t>
            </a:r>
            <a:r>
              <a:rPr lang="en-GB" altLang="en-US" b="1" dirty="0" err="1">
                <a:latin typeface="Verdana" panose="020B0604030504040204" pitchFamily="34" charset="0"/>
                <a:ea typeface="Verdana" panose="020B0604030504040204" pitchFamily="34" charset="0"/>
                <a:cs typeface="Verdana" panose="020B0604030504040204" pitchFamily="34" charset="0"/>
              </a:rPr>
              <a:t>Levay</a:t>
            </a:r>
            <a:r>
              <a:rPr lang="en-GB" altLang="en-US" b="1" dirty="0">
                <a:latin typeface="Verdana" panose="020B0604030504040204" pitchFamily="34" charset="0"/>
                <a:ea typeface="Verdana" panose="020B0604030504040204" pitchFamily="34" charset="0"/>
                <a:cs typeface="Verdana" panose="020B0604030504040204" pitchFamily="34" charset="0"/>
              </a:rPr>
              <a:t> Blood Group System, as K was described in 1946, whilst </a:t>
            </a:r>
            <a:r>
              <a:rPr lang="en-GB" altLang="en-US" b="1" dirty="0" err="1">
                <a:latin typeface="Verdana" panose="020B0604030504040204" pitchFamily="34" charset="0"/>
                <a:ea typeface="Verdana" panose="020B0604030504040204" pitchFamily="34" charset="0"/>
                <a:cs typeface="Verdana" panose="020B0604030504040204" pitchFamily="34" charset="0"/>
              </a:rPr>
              <a:t>Levay</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dirty="0" err="1">
                <a:latin typeface="Verdana" panose="020B0604030504040204" pitchFamily="34" charset="0"/>
                <a:ea typeface="Verdana" panose="020B0604030504040204" pitchFamily="34" charset="0"/>
                <a:cs typeface="Verdana" panose="020B0604030504040204" pitchFamily="34" charset="0"/>
              </a:rPr>
              <a:t>Kp</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c</a:t>
            </a:r>
            <a:r>
              <a:rPr lang="en-GB" altLang="en-US" b="1" dirty="0">
                <a:latin typeface="Verdana" panose="020B0604030504040204" pitchFamily="34" charset="0"/>
                <a:ea typeface="Verdana" panose="020B0604030504040204" pitchFamily="34" charset="0"/>
                <a:cs typeface="Verdana" panose="020B0604030504040204" pitchFamily="34" charset="0"/>
              </a:rPr>
              <a:t>) was described in 1945, although it only joined the system in 1979.</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28220490"/>
      </p:ext>
    </p:extLst>
  </p:cSld>
  <p:clrMapOvr>
    <a:masterClrMapping/>
  </p:clrMapOvr>
  <p:transition>
    <p:blinds dir="vert"/>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p:cNvSpPr>
          <p:nvPr>
            <p:ph type="title" idx="4294967295"/>
          </p:nvPr>
        </p:nvSpPr>
        <p:spPr>
          <a:xfrm>
            <a:off x="2247188" y="2465388"/>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Diego Blood Group System should be called the Wright Blood Group System.  Anti-</a:t>
            </a:r>
            <a:r>
              <a:rPr lang="en-GB" altLang="en-US" b="1" dirty="0" err="1">
                <a:latin typeface="Verdana" panose="020B0604030504040204" pitchFamily="34" charset="0"/>
                <a:ea typeface="Verdana" panose="020B0604030504040204" pitchFamily="34" charset="0"/>
                <a:cs typeface="Verdana" panose="020B0604030504040204" pitchFamily="34" charset="0"/>
              </a:rPr>
              <a:t>Di</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was described in 1955, but     anti-</a:t>
            </a:r>
            <a:r>
              <a:rPr lang="en-GB" altLang="en-US" b="1" dirty="0" err="1">
                <a:latin typeface="Verdana" panose="020B0604030504040204" pitchFamily="34" charset="0"/>
                <a:ea typeface="Verdana" panose="020B0604030504040204" pitchFamily="34" charset="0"/>
                <a:cs typeface="Verdana" panose="020B0604030504040204" pitchFamily="34" charset="0"/>
              </a:rPr>
              <a:t>Wr</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(Di3) was described in 1953, but joined the system in 1995.</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743504789"/>
      </p:ext>
    </p:extLst>
  </p:cSld>
  <p:clrMapOvr>
    <a:masterClrMapping/>
  </p:clrMapOvr>
  <p:transition>
    <p:blinds dir="vert"/>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Title 3"/>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So, in a way, we have made a rod for our own back, but…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120142585"/>
      </p:ext>
    </p:extLst>
  </p:cSld>
  <p:clrMapOvr>
    <a:masterClrMapping/>
  </p:clrMapOvr>
  <p:transition>
    <p:blinds dir="vert"/>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this does </a:t>
            </a:r>
            <a:r>
              <a:rPr lang="en-GB" altLang="en-US" b="1" i="1" u="sng" dirty="0">
                <a:effectLst>
                  <a:outerShdw blurRad="38100" dist="38100" dir="2700000" algn="tl">
                    <a:srgbClr val="C0C0C0"/>
                  </a:outerShdw>
                </a:effectLst>
                <a:latin typeface="Verdana" panose="020B0604030504040204" pitchFamily="34" charset="0"/>
                <a:ea typeface="Verdana" panose="020B0604030504040204" pitchFamily="34" charset="0"/>
                <a:cs typeface="Verdana" panose="020B0604030504040204" pitchFamily="34" charset="0"/>
              </a:rPr>
              <a:t>NOT</a:t>
            </a:r>
            <a:r>
              <a:rPr lang="en-GB" altLang="en-US" b="1" dirty="0">
                <a:latin typeface="Verdana" panose="020B0604030504040204" pitchFamily="34" charset="0"/>
                <a:ea typeface="Verdana" panose="020B0604030504040204" pitchFamily="34" charset="0"/>
                <a:cs typeface="Verdana" panose="020B0604030504040204" pitchFamily="34" charset="0"/>
              </a:rPr>
              <a:t> mean that we are correct to be “sloppy” with nomenclature. </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80645552"/>
      </p:ext>
    </p:extLst>
  </p:cSld>
  <p:clrMapOvr>
    <a:masterClrMapping/>
  </p:clrMapOvr>
  <p:transition>
    <p:blinds dir="vert"/>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p:cNvSpPr>
          <p:nvPr>
            <p:ph type="title" idx="4294967295"/>
          </p:nvPr>
        </p:nvSpPr>
        <p:spPr>
          <a:xfrm>
            <a:off x="2198184" y="304800"/>
            <a:ext cx="7772400" cy="990600"/>
          </a:xfrm>
        </p:spPr>
        <p:txBody>
          <a:bodyPr>
            <a:normAutofit fontScale="90000"/>
          </a:bodyPr>
          <a:lstStyle/>
          <a:p>
            <a:r>
              <a:rPr lang="en-GB" altLang="en-US" sz="34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21859" name="Rectangle 3"/>
          <p:cNvSpPr>
            <a:spLocks noGrp="1"/>
          </p:cNvSpPr>
          <p:nvPr>
            <p:ph type="body" idx="4294967295"/>
          </p:nvPr>
        </p:nvSpPr>
        <p:spPr>
          <a:xfrm>
            <a:off x="2215984" y="1513658"/>
            <a:ext cx="7772400" cy="4114800"/>
          </a:xfrm>
        </p:spPr>
        <p:txBody>
          <a:bodyPr/>
          <a:lstStyle/>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correct use of the terms allelic, antithetical and </a:t>
            </a:r>
            <a:r>
              <a:rPr lang="en-GB" altLang="en-US" b="1" dirty="0" err="1">
                <a:latin typeface="Verdana" panose="020B0604030504040204" pitchFamily="34" charset="0"/>
                <a:ea typeface="Verdana" panose="020B0604030504040204" pitchFamily="34" charset="0"/>
                <a:cs typeface="Verdana" panose="020B0604030504040204" pitchFamily="34" charset="0"/>
              </a:rPr>
              <a:t>allelomorphic</a:t>
            </a:r>
            <a:r>
              <a:rPr lang="en-GB" altLang="en-US" b="1" dirty="0">
                <a:latin typeface="Verdana" panose="020B0604030504040204" pitchFamily="34" charset="0"/>
                <a:ea typeface="Verdana" panose="020B0604030504040204" pitchFamily="34" charset="0"/>
                <a:cs typeface="Verdana" panose="020B0604030504040204" pitchFamily="34" charset="0"/>
              </a:rPr>
              <a:t>.</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difference between a phenotype and a genotype.</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51501626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1859">
                                            <p:txEl>
                                              <p:pRg st="0" end="0"/>
                                            </p:txEl>
                                          </p:spTgt>
                                        </p:tgtEl>
                                        <p:attrNameLst>
                                          <p:attrName>style.visibility</p:attrName>
                                        </p:attrNameLst>
                                      </p:cBhvr>
                                      <p:to>
                                        <p:strVal val="visible"/>
                                      </p:to>
                                    </p:set>
                                    <p:anim calcmode="lin" valueType="num">
                                      <p:cBhvr additive="base">
                                        <p:cTn id="7" dur="500" fill="hold"/>
                                        <p:tgtEl>
                                          <p:spTgt spid="12185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18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1859">
                                            <p:txEl>
                                              <p:pRg st="2" end="2"/>
                                            </p:txEl>
                                          </p:spTgt>
                                        </p:tgtEl>
                                        <p:attrNameLst>
                                          <p:attrName>style.visibility</p:attrName>
                                        </p:attrNameLst>
                                      </p:cBhvr>
                                      <p:to>
                                        <p:strVal val="visible"/>
                                      </p:to>
                                    </p:set>
                                    <p:anim calcmode="lin" valueType="num">
                                      <p:cBhvr additive="base">
                                        <p:cTn id="13" dur="500" fill="hold"/>
                                        <p:tgtEl>
                                          <p:spTgt spid="121859">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185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Title 1"/>
          <p:cNvSpPr>
            <a:spLocks noGrp="1"/>
          </p:cNvSpPr>
          <p:nvPr>
            <p:ph type="title" idx="4294967295"/>
          </p:nvPr>
        </p:nvSpPr>
        <p:spPr>
          <a:xfrm>
            <a:off x="21981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Blood Group Systems must be referred to by their full </a:t>
            </a:r>
            <a:r>
              <a:rPr lang="en-GB" altLang="en-US" b="1" i="1" dirty="0">
                <a:latin typeface="Verdana" panose="020B0604030504040204" pitchFamily="34" charset="0"/>
                <a:ea typeface="Verdana" panose="020B0604030504040204" pitchFamily="34" charset="0"/>
                <a:cs typeface="Verdana" panose="020B0604030504040204" pitchFamily="34" charset="0"/>
              </a:rPr>
              <a:t>ISBT</a:t>
            </a:r>
            <a:r>
              <a:rPr lang="en-GB" altLang="en-US" b="1" dirty="0">
                <a:latin typeface="Verdana" panose="020B0604030504040204" pitchFamily="34" charset="0"/>
                <a:ea typeface="Verdana" panose="020B0604030504040204" pitchFamily="34" charset="0"/>
                <a:cs typeface="Verdana" panose="020B0604030504040204" pitchFamily="34" charset="0"/>
              </a:rPr>
              <a:t> name (for example, Duffy, Rh, </a:t>
            </a:r>
            <a:r>
              <a:rPr lang="en-GB" altLang="en-US" b="1" dirty="0" err="1">
                <a:latin typeface="Verdana" panose="020B0604030504040204" pitchFamily="34" charset="0"/>
                <a:ea typeface="Verdana" panose="020B0604030504040204" pitchFamily="34" charset="0"/>
                <a:cs typeface="Verdana" panose="020B0604030504040204" pitchFamily="34" charset="0"/>
              </a:rPr>
              <a:t>Kell</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i="1" dirty="0">
                <a:latin typeface="Verdana" panose="020B0604030504040204" pitchFamily="34" charset="0"/>
                <a:ea typeface="Verdana" panose="020B0604030504040204" pitchFamily="34" charset="0"/>
                <a:cs typeface="Verdana" panose="020B0604030504040204" pitchFamily="34" charset="0"/>
              </a:rPr>
              <a:t>etc</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63044225"/>
      </p:ext>
    </p:extLst>
  </p:cSld>
  <p:clrMapOvr>
    <a:masterClrMapping/>
  </p:clrMapOvr>
  <p:transition>
    <p:blinds dir="vert"/>
  </p:transition>
</p:sld>
</file>

<file path=ppt/slides/slide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2223520" y="2465388"/>
            <a:ext cx="7772400" cy="990600"/>
          </a:xfrm>
        </p:spPr>
        <p:txBody>
          <a:bodyPr vert="horz" lIns="91440" tIns="45720" rIns="91440" bIns="45720" rtlCol="0" anchor="ctr">
            <a:noAutofit/>
          </a:bodyPr>
          <a:lstStyle/>
          <a:p>
            <a:pPr algn="ctr"/>
            <a:r>
              <a:rPr lang="en-GB" altLang="en-US" b="1" i="1" u="sng" dirty="0">
                <a:solidFill>
                  <a:srgbClr val="FF0000"/>
                </a:solidFill>
                <a:effectLst>
                  <a:outerShdw blurRad="38100" dist="38100" dir="2700000" algn="tl">
                    <a:srgbClr val="C0C0C0"/>
                  </a:outerShdw>
                </a:effectLst>
                <a:latin typeface="Verdana" panose="020B0604030504040204" pitchFamily="34" charset="0"/>
                <a:ea typeface="Verdana" panose="020B0604030504040204" pitchFamily="34" charset="0"/>
                <a:cs typeface="Verdana" panose="020B0604030504040204" pitchFamily="34" charset="0"/>
              </a:rPr>
              <a:t>And please note;</a:t>
            </a:r>
            <a:r>
              <a:rPr lang="en-GB" altLang="en-US" b="1" dirty="0">
                <a:solidFill>
                  <a:srgbClr val="FF0000"/>
                </a:solidFill>
                <a:latin typeface="Verdana" panose="020B0604030504040204" pitchFamily="34" charset="0"/>
                <a:ea typeface="Verdana" panose="020B0604030504040204" pitchFamily="34" charset="0"/>
                <a:cs typeface="Verdana" panose="020B0604030504040204" pitchFamily="34" charset="0"/>
              </a:rPr>
              <a:t>  </a:t>
            </a:r>
            <a:r>
              <a:rPr lang="en-GB" altLang="en-US" b="1" dirty="0">
                <a:latin typeface="Verdana" panose="020B0604030504040204" pitchFamily="34" charset="0"/>
                <a:ea typeface="Verdana" panose="020B0604030504040204" pitchFamily="34" charset="0"/>
                <a:cs typeface="Verdana" panose="020B0604030504040204" pitchFamily="34" charset="0"/>
              </a:rPr>
              <a:t>It is the Rh Blood Group System, </a:t>
            </a:r>
            <a:r>
              <a:rPr lang="en-GB" altLang="en-US" b="1" i="1" u="sng" dirty="0">
                <a:solidFill>
                  <a:srgbClr val="FF0000"/>
                </a:solidFill>
                <a:effectLst>
                  <a:outerShdw blurRad="38100" dist="38100" dir="2700000" algn="tl">
                    <a:srgbClr val="C0C0C0"/>
                  </a:outerShdw>
                </a:effectLst>
                <a:latin typeface="Verdana" panose="020B0604030504040204" pitchFamily="34" charset="0"/>
                <a:ea typeface="Verdana" panose="020B0604030504040204" pitchFamily="34" charset="0"/>
                <a:cs typeface="Verdana" panose="020B0604030504040204" pitchFamily="34" charset="0"/>
              </a:rPr>
              <a:t>NOT</a:t>
            </a:r>
            <a:r>
              <a:rPr lang="en-GB" altLang="en-US" b="1" dirty="0">
                <a:latin typeface="Verdana" panose="020B0604030504040204" pitchFamily="34" charset="0"/>
                <a:ea typeface="Verdana" panose="020B0604030504040204" pitchFamily="34" charset="0"/>
                <a:cs typeface="Verdana" panose="020B0604030504040204" pitchFamily="34" charset="0"/>
              </a:rPr>
              <a:t> the Rhesus or rhesus Blood Group System.</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30141618"/>
      </p:ext>
    </p:extLst>
  </p:cSld>
  <p:clrMapOvr>
    <a:masterClrMapping/>
  </p:clrMapOvr>
  <p:transition>
    <p:blinds dir="vert"/>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90" name="Picture 2" descr="File:Rhesos krater Antikensammlung Berlin 1984.39 n2.jpg">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4457" y="348664"/>
            <a:ext cx="6573837" cy="3792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891" name="TextBox 5"/>
          <p:cNvSpPr txBox="1">
            <a:spLocks noChangeArrowheads="1"/>
          </p:cNvSpPr>
          <p:nvPr/>
        </p:nvSpPr>
        <p:spPr bwMode="auto">
          <a:xfrm>
            <a:off x="3503614" y="1268414"/>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65892" name="TextBox 6"/>
          <p:cNvSpPr txBox="1">
            <a:spLocks noChangeArrowheads="1"/>
          </p:cNvSpPr>
          <p:nvPr/>
        </p:nvSpPr>
        <p:spPr bwMode="auto">
          <a:xfrm>
            <a:off x="3644901" y="1420814"/>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8" name="TextBox 7"/>
          <p:cNvSpPr txBox="1"/>
          <p:nvPr/>
        </p:nvSpPr>
        <p:spPr>
          <a:xfrm>
            <a:off x="1952878" y="4426844"/>
            <a:ext cx="8286243" cy="954107"/>
          </a:xfrm>
          <a:prstGeom prst="rect">
            <a:avLst/>
          </a:prstGeom>
          <a:noFill/>
        </p:spPr>
        <p:txBody>
          <a:bodyPr wrap="none">
            <a:spAutoFit/>
          </a:bodyPr>
          <a:lstStyle/>
          <a:p>
            <a:pPr algn="ctr" eaLnBrk="0" hangingPunct="0">
              <a:defRPr/>
            </a:pPr>
            <a:r>
              <a:rPr lang="en-GB" sz="2800" b="1" dirty="0">
                <a:latin typeface="Verdana" panose="020B0604030504040204" pitchFamily="34" charset="0"/>
                <a:ea typeface="Verdana" panose="020B0604030504040204" pitchFamily="34" charset="0"/>
                <a:cs typeface="Verdana" panose="020B0604030504040204" pitchFamily="34" charset="0"/>
              </a:rPr>
              <a:t>Rhesus was a King of Thrace (seen here</a:t>
            </a:r>
          </a:p>
          <a:p>
            <a:pPr algn="ctr" eaLnBrk="0" hangingPunct="0">
              <a:defRPr/>
            </a:pPr>
            <a:r>
              <a:rPr lang="en-GB" sz="2800" b="1" dirty="0">
                <a:latin typeface="Verdana" panose="020B0604030504040204" pitchFamily="34" charset="0"/>
                <a:ea typeface="Verdana" panose="020B0604030504040204" pitchFamily="34" charset="0"/>
                <a:cs typeface="Verdana" panose="020B0604030504040204" pitchFamily="34" charset="0"/>
              </a:rPr>
              <a:t>being murdered in his bed).</a:t>
            </a:r>
          </a:p>
        </p:txBody>
      </p:sp>
      <p:grpSp>
        <p:nvGrpSpPr>
          <p:cNvPr id="6" name="Group 5"/>
          <p:cNvGrpSpPr/>
          <p:nvPr/>
        </p:nvGrpSpPr>
        <p:grpSpPr>
          <a:xfrm>
            <a:off x="0" y="5607698"/>
            <a:ext cx="12192000" cy="1250302"/>
            <a:chOff x="0" y="5607698"/>
            <a:chExt cx="12192000" cy="1250302"/>
          </a:xfrm>
        </p:grpSpPr>
        <p:sp>
          <p:nvSpPr>
            <p:cNvPr id="7" name="Rectangle 6"/>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9" name="Oval 8"/>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0" name="Group 7"/>
            <p:cNvGrpSpPr>
              <a:grpSpLocks noChangeAspect="1"/>
            </p:cNvGrpSpPr>
            <p:nvPr/>
          </p:nvGrpSpPr>
          <p:grpSpPr bwMode="auto">
            <a:xfrm>
              <a:off x="1446003" y="6071153"/>
              <a:ext cx="463617" cy="516607"/>
              <a:chOff x="2839" y="1944"/>
              <a:chExt cx="596" cy="664"/>
            </a:xfrm>
          </p:grpSpPr>
          <p:sp>
            <p:nvSpPr>
              <p:cNvPr id="282"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8"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4" name="AutoShape 20"/>
              <p:cNvCxnSpPr>
                <a:cxnSpLocks noChangeAspect="1" noChangeShapeType="1"/>
                <a:stCxn id="293" idx="3"/>
                <a:endCxn id="29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1"/>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2"/>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3"/>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4"/>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5"/>
              <p:cNvCxnSpPr>
                <a:cxnSpLocks noChangeAspect="1" noChangeShapeType="1"/>
                <a:stCxn id="287" idx="3"/>
                <a:endCxn id="28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6"/>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7"/>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8"/>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31"/>
              <p:cNvCxnSpPr>
                <a:cxnSpLocks noChangeAspect="1" noChangeShapeType="1"/>
                <a:stCxn id="287" idx="1"/>
                <a:endCxn id="28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6"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1" name="Group 397"/>
            <p:cNvGrpSpPr>
              <a:grpSpLocks noChangeAspect="1"/>
            </p:cNvGrpSpPr>
            <p:nvPr/>
          </p:nvGrpSpPr>
          <p:grpSpPr bwMode="auto">
            <a:xfrm>
              <a:off x="1982621" y="5735053"/>
              <a:ext cx="1024036" cy="1019723"/>
              <a:chOff x="3600" y="1632"/>
              <a:chExt cx="1594" cy="1587"/>
            </a:xfrm>
          </p:grpSpPr>
          <p:sp>
            <p:nvSpPr>
              <p:cNvPr id="12"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7"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9" name="AutoShape 143"/>
              <p:cNvCxnSpPr>
                <a:cxnSpLocks noChangeAspect="1" noChangeShapeType="1"/>
                <a:stCxn id="36" idx="0"/>
                <a:endCxn id="33"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2"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8" name="AutoShape 152"/>
              <p:cNvCxnSpPr>
                <a:cxnSpLocks noChangeAspect="1" noChangeShapeType="1"/>
                <a:stCxn id="37" idx="3"/>
                <a:endCxn id="37"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3"/>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4"/>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5"/>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6"/>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7"/>
              <p:cNvCxnSpPr>
                <a:cxnSpLocks noChangeAspect="1" noChangeShapeType="1"/>
                <a:stCxn id="31" idx="3"/>
                <a:endCxn id="31"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8"/>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9"/>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0"/>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63"/>
              <p:cNvCxnSpPr>
                <a:cxnSpLocks noChangeAspect="1" noChangeShapeType="1"/>
                <a:stCxn id="31" idx="1"/>
                <a:endCxn id="31"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7" name="AutoShape 191"/>
              <p:cNvCxnSpPr>
                <a:cxnSpLocks noChangeAspect="1" noChangeShapeType="1"/>
                <a:stCxn id="86" idx="0"/>
                <a:endCxn id="82"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1"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8" name="AutoShape 202"/>
              <p:cNvCxnSpPr>
                <a:cxnSpLocks noChangeAspect="1" noChangeShapeType="1"/>
                <a:stCxn id="87" idx="3"/>
                <a:endCxn id="87"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3"/>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4"/>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5"/>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6"/>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7"/>
              <p:cNvCxnSpPr>
                <a:cxnSpLocks noChangeAspect="1" noChangeShapeType="1"/>
                <a:stCxn id="80" idx="3"/>
                <a:endCxn id="80"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8"/>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9"/>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0"/>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13"/>
              <p:cNvCxnSpPr>
                <a:cxnSpLocks noChangeAspect="1" noChangeShapeType="1"/>
                <a:stCxn id="80" idx="1"/>
                <a:endCxn id="80"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0"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5"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6"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7" name="AutoShape 241"/>
              <p:cNvCxnSpPr>
                <a:cxnSpLocks noChangeAspect="1" noChangeShapeType="1"/>
                <a:stCxn id="136" idx="0"/>
                <a:endCxn id="132"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8"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1"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8" name="AutoShape 252"/>
              <p:cNvCxnSpPr>
                <a:cxnSpLocks noChangeAspect="1" noChangeShapeType="1"/>
                <a:stCxn id="137" idx="3"/>
                <a:endCxn id="137"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3"/>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4"/>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5"/>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6"/>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7"/>
              <p:cNvCxnSpPr>
                <a:cxnSpLocks noChangeAspect="1" noChangeShapeType="1"/>
                <a:stCxn id="130" idx="3"/>
                <a:endCxn id="130"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8"/>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9"/>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0"/>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63"/>
              <p:cNvCxnSpPr>
                <a:cxnSpLocks noChangeAspect="1" noChangeShapeType="1"/>
                <a:stCxn id="130" idx="1"/>
                <a:endCxn id="130"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0"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5"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6"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7" name="AutoShape 291"/>
              <p:cNvCxnSpPr>
                <a:cxnSpLocks noChangeAspect="1" noChangeShapeType="1"/>
                <a:stCxn id="186" idx="0"/>
                <a:endCxn id="182"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8"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1"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8" name="AutoShape 302"/>
              <p:cNvCxnSpPr>
                <a:cxnSpLocks noChangeAspect="1" noChangeShapeType="1"/>
                <a:stCxn id="187" idx="3"/>
                <a:endCxn id="187"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3"/>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4"/>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5"/>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6"/>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7"/>
              <p:cNvCxnSpPr>
                <a:cxnSpLocks noChangeAspect="1" noChangeShapeType="1"/>
                <a:stCxn id="180" idx="3"/>
                <a:endCxn id="180"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8"/>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9"/>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0"/>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13"/>
              <p:cNvCxnSpPr>
                <a:cxnSpLocks noChangeAspect="1" noChangeShapeType="1"/>
                <a:stCxn id="180" idx="1"/>
                <a:endCxn id="180"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0"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5"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6"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7" name="AutoShape 341"/>
              <p:cNvCxnSpPr>
                <a:cxnSpLocks noChangeAspect="1" noChangeShapeType="1"/>
                <a:stCxn id="236" idx="0"/>
                <a:endCxn id="232"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8"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1"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8" name="AutoShape 352"/>
              <p:cNvCxnSpPr>
                <a:cxnSpLocks noChangeAspect="1" noChangeShapeType="1"/>
                <a:stCxn id="237" idx="3"/>
                <a:endCxn id="237"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3"/>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4"/>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5"/>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6"/>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7"/>
              <p:cNvCxnSpPr>
                <a:cxnSpLocks noChangeAspect="1" noChangeShapeType="1"/>
                <a:stCxn id="230" idx="3"/>
                <a:endCxn id="230"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8"/>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9"/>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0"/>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63"/>
              <p:cNvCxnSpPr>
                <a:cxnSpLocks noChangeAspect="1" noChangeShapeType="1"/>
                <a:stCxn id="230" idx="1"/>
                <a:endCxn id="230"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0"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5"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6"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7"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8"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9"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0"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1"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807615117"/>
      </p:ext>
    </p:extLst>
  </p:cSld>
  <p:clrMapOvr>
    <a:masterClrMapping/>
  </p:clrMapOvr>
  <p:transition>
    <p:blinds dir="vert"/>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4" name="Picture 2" descr="http://www.boncherry.com/blog/wp-content/uploads/2010/09/monkey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32212" y="488413"/>
            <a:ext cx="4727575" cy="384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1011113" y="4557037"/>
            <a:ext cx="10169772" cy="954107"/>
          </a:xfrm>
          <a:prstGeom prst="rect">
            <a:avLst/>
          </a:prstGeom>
          <a:noFill/>
        </p:spPr>
        <p:txBody>
          <a:bodyPr wrap="none">
            <a:spAutoFit/>
          </a:bodyPr>
          <a:lstStyle/>
          <a:p>
            <a:pPr marL="0" lvl="2" algn="ctr" eaLnBrk="0" hangingPunct="0">
              <a:defRPr/>
            </a:pPr>
            <a:r>
              <a:rPr lang="en-GB" sz="2800" b="1" dirty="0">
                <a:latin typeface="Verdana" panose="020B0604030504040204" pitchFamily="34" charset="0"/>
                <a:ea typeface="Verdana" panose="020B0604030504040204" pitchFamily="34" charset="0"/>
                <a:cs typeface="Verdana" panose="020B0604030504040204" pitchFamily="34" charset="0"/>
              </a:rPr>
              <a:t>rhesus is a monkey (</a:t>
            </a:r>
            <a:r>
              <a:rPr lang="en-GB" sz="2800" b="1" i="1" dirty="0" err="1">
                <a:latin typeface="Verdana" panose="020B0604030504040204" pitchFamily="34" charset="0"/>
                <a:ea typeface="Verdana" panose="020B0604030504040204" pitchFamily="34" charset="0"/>
                <a:cs typeface="Verdana" panose="020B0604030504040204" pitchFamily="34" charset="0"/>
              </a:rPr>
              <a:t>Macaca</a:t>
            </a:r>
            <a:r>
              <a:rPr lang="en-GB" sz="2800" b="1" i="1" dirty="0">
                <a:latin typeface="Verdana" panose="020B0604030504040204" pitchFamily="34" charset="0"/>
                <a:ea typeface="Verdana" panose="020B0604030504040204" pitchFamily="34" charset="0"/>
                <a:cs typeface="Verdana" panose="020B0604030504040204" pitchFamily="34" charset="0"/>
              </a:rPr>
              <a:t> </a:t>
            </a:r>
            <a:r>
              <a:rPr lang="en-GB" sz="2800" b="1" i="1" dirty="0" err="1">
                <a:latin typeface="Verdana" panose="020B0604030504040204" pitchFamily="34" charset="0"/>
                <a:ea typeface="Verdana" panose="020B0604030504040204" pitchFamily="34" charset="0"/>
                <a:cs typeface="Verdana" panose="020B0604030504040204" pitchFamily="34" charset="0"/>
              </a:rPr>
              <a:t>mulatta</a:t>
            </a:r>
            <a:r>
              <a:rPr lang="en-GB" sz="2800" b="1" dirty="0">
                <a:latin typeface="Verdana" panose="020B0604030504040204" pitchFamily="34" charset="0"/>
                <a:ea typeface="Verdana" panose="020B0604030504040204" pitchFamily="34" charset="0"/>
                <a:cs typeface="Verdana" panose="020B0604030504040204" pitchFamily="34" charset="0"/>
              </a:rPr>
              <a:t>), often used</a:t>
            </a:r>
          </a:p>
          <a:p>
            <a:pPr marL="0" lvl="2" algn="ctr" eaLnBrk="0" hangingPunct="0">
              <a:defRPr/>
            </a:pPr>
            <a:r>
              <a:rPr lang="en-GB" sz="2800" b="1" dirty="0">
                <a:latin typeface="Verdana" panose="020B0604030504040204" pitchFamily="34" charset="0"/>
                <a:ea typeface="Verdana" panose="020B0604030504040204" pitchFamily="34" charset="0"/>
                <a:cs typeface="Verdana" panose="020B0604030504040204" pitchFamily="34" charset="0"/>
              </a:rPr>
              <a:t>in research.</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629315925"/>
      </p:ext>
    </p:extLst>
  </p:cSld>
  <p:clrMapOvr>
    <a:masterClrMapping/>
  </p:clrMapOvr>
  <p:transition>
    <p:blinds dir="vert"/>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Title 1"/>
          <p:cNvSpPr>
            <a:spLocks noGrp="1"/>
          </p:cNvSpPr>
          <p:nvPr>
            <p:ph type="title" idx="4294967295"/>
          </p:nvPr>
        </p:nvSpPr>
        <p:spPr>
          <a:xfrm>
            <a:off x="21981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Neither of them worked (directly) in Blood Transfusion!</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33115748"/>
      </p:ext>
    </p:extLst>
  </p:cSld>
  <p:clrMapOvr>
    <a:masterClrMapping/>
  </p:clrMapOvr>
  <p:transition>
    <p:blinds dir="vert"/>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Antigens, on the other hand, and antibodies, come to that, do not use the full Blood Group System name.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541745751"/>
      </p:ext>
    </p:extLst>
  </p:cSld>
  <p:clrMapOvr>
    <a:masterClrMapping/>
  </p:clrMapOvr>
  <p:transition>
    <p:blinds dir="vert"/>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Title 1"/>
          <p:cNvSpPr>
            <a:spLocks noGrp="1"/>
          </p:cNvSpPr>
          <p:nvPr>
            <p:ph type="title" idx="4294967295"/>
          </p:nvPr>
        </p:nvSpPr>
        <p:spPr>
          <a:xfrm>
            <a:off x="21981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antigen </a:t>
            </a:r>
            <a:r>
              <a:rPr lang="en-GB" altLang="en-US" b="1" dirty="0" err="1">
                <a:latin typeface="Verdana" panose="020B0604030504040204" pitchFamily="34" charset="0"/>
                <a:ea typeface="Verdana" panose="020B0604030504040204" pitchFamily="34" charset="0"/>
                <a:cs typeface="Verdana" panose="020B0604030504040204" pitchFamily="34" charset="0"/>
              </a:rPr>
              <a:t>Fy</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for example, should be referred to as </a:t>
            </a:r>
            <a:r>
              <a:rPr lang="en-GB" altLang="en-US" b="1" dirty="0" err="1">
                <a:latin typeface="Verdana" panose="020B0604030504040204" pitchFamily="34" charset="0"/>
                <a:ea typeface="Verdana" panose="020B0604030504040204" pitchFamily="34" charset="0"/>
                <a:cs typeface="Verdana" panose="020B0604030504040204" pitchFamily="34" charset="0"/>
              </a:rPr>
              <a:t>Fy</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not as Duffy eh.</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983561425"/>
      </p:ext>
    </p:extLst>
  </p:cSld>
  <p:clrMapOvr>
    <a:masterClrMapping/>
  </p:clrMapOvr>
  <p:transition>
    <p:blinds dir="vert"/>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Title 1"/>
          <p:cNvSpPr>
            <a:spLocks noGrp="1"/>
          </p:cNvSpPr>
          <p:nvPr>
            <p:ph type="title" idx="4294967295"/>
          </p:nvPr>
        </p:nvSpPr>
        <p:spPr>
          <a:xfrm>
            <a:off x="2206879"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antibody anti-</a:t>
            </a:r>
            <a:r>
              <a:rPr lang="en-GB" altLang="en-US" b="1" dirty="0" err="1">
                <a:latin typeface="Verdana" panose="020B0604030504040204" pitchFamily="34" charset="0"/>
                <a:ea typeface="Verdana" panose="020B0604030504040204" pitchFamily="34" charset="0"/>
                <a:cs typeface="Verdana" panose="020B0604030504040204" pitchFamily="34" charset="0"/>
              </a:rPr>
              <a:t>Fy</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for example, should be referred to as anti-</a:t>
            </a:r>
            <a:r>
              <a:rPr lang="en-GB" altLang="en-US" b="1" dirty="0" err="1">
                <a:latin typeface="Verdana" panose="020B0604030504040204" pitchFamily="34" charset="0"/>
                <a:ea typeface="Verdana" panose="020B0604030504040204" pitchFamily="34" charset="0"/>
                <a:cs typeface="Verdana" panose="020B0604030504040204" pitchFamily="34" charset="0"/>
              </a:rPr>
              <a:t>Fy</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not as anti-Duffy eh.</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398824158"/>
      </p:ext>
    </p:extLst>
  </p:cSld>
  <p:clrMapOvr>
    <a:masterClrMapping/>
  </p:clrMapOvr>
  <p:transition>
    <p:blinds dir="vert"/>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Title 1"/>
          <p:cNvSpPr>
            <a:spLocks noGrp="1"/>
          </p:cNvSpPr>
          <p:nvPr>
            <p:ph type="title" idx="4294967295"/>
          </p:nvPr>
        </p:nvSpPr>
        <p:spPr>
          <a:xfrm>
            <a:off x="2191411" y="2465388"/>
            <a:ext cx="7772400" cy="990600"/>
          </a:xfrm>
        </p:spPr>
        <p:txBody>
          <a:bodyPr vert="horz" lIns="91440" tIns="45720" rIns="91440" bIns="45720" rtlCol="0" anchor="ctr">
            <a:noAutofit/>
          </a:bodyPr>
          <a:lstStyle/>
          <a:p>
            <a:pPr algn="ctr"/>
            <a:r>
              <a:rPr lang="en-GB" altLang="en-US" sz="3600" b="1" dirty="0">
                <a:latin typeface="Verdana" panose="020B0604030504040204" pitchFamily="34" charset="0"/>
                <a:ea typeface="Verdana" panose="020B0604030504040204" pitchFamily="34" charset="0"/>
                <a:cs typeface="Verdana" panose="020B0604030504040204" pitchFamily="34" charset="0"/>
              </a:rPr>
              <a:t>When someone says that an individual is </a:t>
            </a:r>
            <a:r>
              <a:rPr lang="en-GB" altLang="en-US" sz="3600" b="1" dirty="0" err="1">
                <a:latin typeface="Verdana" panose="020B0604030504040204" pitchFamily="34" charset="0"/>
                <a:ea typeface="Verdana" panose="020B0604030504040204" pitchFamily="34" charset="0"/>
                <a:cs typeface="Verdana" panose="020B0604030504040204" pitchFamily="34" charset="0"/>
              </a:rPr>
              <a:t>Kell</a:t>
            </a:r>
            <a:r>
              <a:rPr lang="en-GB" altLang="en-US" sz="3600" b="1" dirty="0">
                <a:latin typeface="Verdana" panose="020B0604030504040204" pitchFamily="34" charset="0"/>
                <a:ea typeface="Verdana" panose="020B0604030504040204" pitchFamily="34" charset="0"/>
                <a:cs typeface="Verdana" panose="020B0604030504040204" pitchFamily="34" charset="0"/>
              </a:rPr>
              <a:t> negative (whilst trying to convey that they are K negative), what they are actually saying is that they lack all the antigens of the </a:t>
            </a:r>
            <a:r>
              <a:rPr lang="en-GB" altLang="en-US" sz="3600" b="1" dirty="0" err="1">
                <a:latin typeface="Verdana" panose="020B0604030504040204" pitchFamily="34" charset="0"/>
                <a:ea typeface="Verdana" panose="020B0604030504040204" pitchFamily="34" charset="0"/>
                <a:cs typeface="Verdana" panose="020B0604030504040204" pitchFamily="34" charset="0"/>
              </a:rPr>
              <a:t>Kell</a:t>
            </a:r>
            <a:r>
              <a:rPr lang="en-GB" altLang="en-US" sz="3600" b="1" dirty="0">
                <a:latin typeface="Verdana" panose="020B0604030504040204" pitchFamily="34" charset="0"/>
                <a:ea typeface="Verdana" panose="020B0604030504040204" pitchFamily="34" charset="0"/>
                <a:cs typeface="Verdana" panose="020B0604030504040204" pitchFamily="34" charset="0"/>
              </a:rPr>
              <a:t> Blood Group System and are, in fact, of the very rare type </a:t>
            </a:r>
            <a:r>
              <a:rPr lang="en-GB" altLang="en-US" sz="3600" b="1" dirty="0" err="1">
                <a:latin typeface="Verdana" panose="020B0604030504040204" pitchFamily="34" charset="0"/>
                <a:ea typeface="Verdana" panose="020B0604030504040204" pitchFamily="34" charset="0"/>
                <a:cs typeface="Verdana" panose="020B0604030504040204" pitchFamily="34" charset="0"/>
              </a:rPr>
              <a:t>K</a:t>
            </a:r>
            <a:r>
              <a:rPr lang="en-GB" altLang="en-US" sz="3600" b="1" baseline="-25000" dirty="0" err="1">
                <a:latin typeface="Verdana" panose="020B0604030504040204" pitchFamily="34" charset="0"/>
                <a:ea typeface="Verdana" panose="020B0604030504040204" pitchFamily="34" charset="0"/>
                <a:cs typeface="Verdana" panose="020B0604030504040204" pitchFamily="34" charset="0"/>
              </a:rPr>
              <a:t>o</a:t>
            </a:r>
            <a:r>
              <a:rPr lang="en-GB" altLang="en-US" sz="36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4049104"/>
      </p:ext>
    </p:extLst>
  </p:cSld>
  <p:clrMapOvr>
    <a:masterClrMapping/>
  </p:clrMapOvr>
  <p:transition>
    <p:blinds dir="vert"/>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Title 4"/>
          <p:cNvSpPr>
            <a:spLocks noGrp="1"/>
          </p:cNvSpPr>
          <p:nvPr>
            <p:ph type="title" idx="4294967295"/>
          </p:nvPr>
        </p:nvSpPr>
        <p:spPr>
          <a:xfrm>
            <a:off x="2206879" y="2465388"/>
            <a:ext cx="7772400" cy="990600"/>
          </a:xfrm>
        </p:spPr>
        <p:txBody>
          <a:bodyPr vert="horz" lIns="91440" tIns="45720" rIns="91440" bIns="45720" rtlCol="0" anchor="ct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When a lady is pregnant, and has an alloantibody in her plasma, we will often titrate the antibody to ascertain whether or not the antibody is likely to affect the baby.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161616866"/>
      </p:ext>
    </p:extLst>
  </p:cSld>
  <p:clrMapOvr>
    <a:masterClrMapping/>
  </p:clrMapOvr>
  <p:transition>
    <p:blinds dir="vert"/>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p:cNvSpPr>
          <p:nvPr>
            <p:ph type="body" idx="4294967295"/>
          </p:nvPr>
        </p:nvSpPr>
        <p:spPr>
          <a:xfrm>
            <a:off x="2206879" y="1011276"/>
            <a:ext cx="7772400" cy="3928981"/>
          </a:xfrm>
        </p:spPr>
        <p:txBody>
          <a:bodyPr>
            <a:normAutofit lnSpcReduction="10000"/>
          </a:bodyPr>
          <a:lstStyle/>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Shoot the General on no account; shoot the flag.</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Shoot the General; on no account shoot the flag.</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What do these statements actually mean (see the end of lecture for the answer)?</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75912728"/>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5954">
                                            <p:txEl>
                                              <p:pRg st="0" end="0"/>
                                            </p:txEl>
                                          </p:spTgt>
                                        </p:tgtEl>
                                        <p:attrNameLst>
                                          <p:attrName>style.visibility</p:attrName>
                                        </p:attrNameLst>
                                      </p:cBhvr>
                                      <p:to>
                                        <p:strVal val="visible"/>
                                      </p:to>
                                    </p:set>
                                    <p:anim calcmode="lin" valueType="num">
                                      <p:cBhvr additive="base">
                                        <p:cTn id="7" dur="500" fill="hold"/>
                                        <p:tgtEl>
                                          <p:spTgt spid="12595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59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5954">
                                            <p:txEl>
                                              <p:pRg st="2" end="2"/>
                                            </p:txEl>
                                          </p:spTgt>
                                        </p:tgtEl>
                                        <p:attrNameLst>
                                          <p:attrName>style.visibility</p:attrName>
                                        </p:attrNameLst>
                                      </p:cBhvr>
                                      <p:to>
                                        <p:strVal val="visible"/>
                                      </p:to>
                                    </p:set>
                                    <p:anim calcmode="lin" valueType="num">
                                      <p:cBhvr additive="base">
                                        <p:cTn id="13" dur="500" fill="hold"/>
                                        <p:tgtEl>
                                          <p:spTgt spid="125954">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595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5954">
                                            <p:txEl>
                                              <p:pRg st="4" end="4"/>
                                            </p:txEl>
                                          </p:spTgt>
                                        </p:tgtEl>
                                        <p:attrNameLst>
                                          <p:attrName>style.visibility</p:attrName>
                                        </p:attrNameLst>
                                      </p:cBhvr>
                                      <p:to>
                                        <p:strVal val="visible"/>
                                      </p:to>
                                    </p:set>
                                    <p:anim calcmode="lin" valueType="num">
                                      <p:cBhvr additive="base">
                                        <p:cTn id="19" dur="500" fill="hold"/>
                                        <p:tgtEl>
                                          <p:spTgt spid="125954">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25954">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4"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Title 1"/>
          <p:cNvSpPr>
            <a:spLocks noGrp="1"/>
          </p:cNvSpPr>
          <p:nvPr>
            <p:ph type="title" idx="4294967295"/>
          </p:nvPr>
        </p:nvSpPr>
        <p:spPr>
          <a:xfrm>
            <a:off x="2206879"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answer is often given as something like 1 in 32.</a:t>
            </a:r>
            <a:br>
              <a:rPr lang="en-GB" altLang="en-US" b="1" dirty="0">
                <a:latin typeface="Verdana" panose="020B0604030504040204" pitchFamily="34" charset="0"/>
                <a:ea typeface="Verdana" panose="020B0604030504040204" pitchFamily="34" charset="0"/>
                <a:cs typeface="Verdana" panose="020B0604030504040204" pitchFamily="34" charset="0"/>
              </a:rPr>
            </a:br>
            <a:br>
              <a:rPr lang="en-GB" altLang="en-US" b="1" dirty="0">
                <a:latin typeface="Verdana" panose="020B0604030504040204" pitchFamily="34" charset="0"/>
                <a:ea typeface="Verdana" panose="020B0604030504040204" pitchFamily="34" charset="0"/>
                <a:cs typeface="Verdana" panose="020B0604030504040204" pitchFamily="34" charset="0"/>
              </a:rPr>
            </a:br>
            <a:r>
              <a:rPr lang="en-GB" altLang="en-US" b="1" dirty="0">
                <a:latin typeface="Verdana" panose="020B0604030504040204" pitchFamily="34" charset="0"/>
                <a:ea typeface="Verdana" panose="020B0604030504040204" pitchFamily="34" charset="0"/>
                <a:cs typeface="Verdana" panose="020B0604030504040204" pitchFamily="34" charset="0"/>
              </a:rPr>
              <a:t>This is </a:t>
            </a:r>
            <a:r>
              <a:rPr lang="en-GB" altLang="en-US" b="1" i="1" u="sng" dirty="0">
                <a:effectLst>
                  <a:outerShdw blurRad="38100" dist="38100" dir="2700000" algn="tl">
                    <a:srgbClr val="C0C0C0"/>
                  </a:outerShdw>
                </a:effectLst>
                <a:latin typeface="Verdana" panose="020B0604030504040204" pitchFamily="34" charset="0"/>
                <a:ea typeface="Verdana" panose="020B0604030504040204" pitchFamily="34" charset="0"/>
                <a:cs typeface="Verdana" panose="020B0604030504040204" pitchFamily="34" charset="0"/>
              </a:rPr>
              <a:t>NOT</a:t>
            </a:r>
            <a:r>
              <a:rPr lang="en-GB" altLang="en-US" b="1" dirty="0">
                <a:latin typeface="Verdana" panose="020B0604030504040204" pitchFamily="34" charset="0"/>
                <a:ea typeface="Verdana" panose="020B0604030504040204" pitchFamily="34" charset="0"/>
                <a:cs typeface="Verdana" panose="020B0604030504040204" pitchFamily="34" charset="0"/>
              </a:rPr>
              <a:t> a titre; this is a dilution.</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821324952"/>
      </p:ext>
    </p:extLst>
  </p:cSld>
  <p:clrMapOvr>
    <a:masterClrMapping/>
  </p:clrMapOvr>
  <p:transition>
    <p:blinds dir="vert"/>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titre is the reciprocal of the dilution (in this case 32).</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865276960"/>
      </p:ext>
    </p:extLst>
  </p:cSld>
  <p:clrMapOvr>
    <a:masterClrMapping/>
  </p:clrMapOvr>
  <p:transition>
    <p:blinds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Title 1"/>
          <p:cNvSpPr>
            <a:spLocks noGrp="1"/>
          </p:cNvSpPr>
          <p:nvPr>
            <p:ph type="title" idx="4294967295"/>
          </p:nvPr>
        </p:nvSpPr>
        <p:spPr>
          <a:xfrm>
            <a:off x="2206879" y="2458504"/>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As the antibody is IgG, we often perform this by using the       Coombs Test.</a:t>
            </a:r>
          </a:p>
        </p:txBody>
      </p:sp>
      <p:cxnSp>
        <p:nvCxnSpPr>
          <p:cNvPr id="4" name="Straight Connector 3"/>
          <p:cNvCxnSpPr>
            <a:cxnSpLocks noChangeShapeType="1"/>
          </p:cNvCxnSpPr>
          <p:nvPr/>
        </p:nvCxnSpPr>
        <p:spPr bwMode="auto">
          <a:xfrm>
            <a:off x="3959604" y="3850547"/>
            <a:ext cx="4026715" cy="8389"/>
          </a:xfrm>
          <a:prstGeom prst="line">
            <a:avLst/>
          </a:prstGeom>
          <a:noFill/>
          <a:ln w="76200" algn="ctr">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 name="Group 4"/>
          <p:cNvGrpSpPr/>
          <p:nvPr/>
        </p:nvGrpSpPr>
        <p:grpSpPr>
          <a:xfrm>
            <a:off x="0" y="5607698"/>
            <a:ext cx="12192000" cy="1250302"/>
            <a:chOff x="0" y="5607698"/>
            <a:chExt cx="12192000" cy="1250302"/>
          </a:xfrm>
        </p:grpSpPr>
        <p:sp>
          <p:nvSpPr>
            <p:cNvPr id="6" name="Rectangle 5"/>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7" name="Oval 6"/>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8" name="Group 7"/>
            <p:cNvGrpSpPr>
              <a:grpSpLocks noChangeAspect="1"/>
            </p:cNvGrpSpPr>
            <p:nvPr/>
          </p:nvGrpSpPr>
          <p:grpSpPr bwMode="auto">
            <a:xfrm>
              <a:off x="1446003" y="6071153"/>
              <a:ext cx="463617" cy="516607"/>
              <a:chOff x="2839" y="1944"/>
              <a:chExt cx="596" cy="664"/>
            </a:xfrm>
          </p:grpSpPr>
          <p:sp>
            <p:nvSpPr>
              <p:cNvPr id="280"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6"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2" name="AutoShape 20"/>
              <p:cNvCxnSpPr>
                <a:cxnSpLocks noChangeAspect="1" noChangeShapeType="1"/>
                <a:stCxn id="291" idx="3"/>
                <a:endCxn id="29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1"/>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2"/>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3"/>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4"/>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5"/>
              <p:cNvCxnSpPr>
                <a:cxnSpLocks noChangeAspect="1" noChangeShapeType="1"/>
                <a:stCxn id="285" idx="3"/>
                <a:endCxn id="28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6"/>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7"/>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8"/>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31"/>
              <p:cNvCxnSpPr>
                <a:cxnSpLocks noChangeAspect="1" noChangeShapeType="1"/>
                <a:stCxn id="285" idx="1"/>
                <a:endCxn id="28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4"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7"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9" name="Group 397"/>
            <p:cNvGrpSpPr>
              <a:grpSpLocks noChangeAspect="1"/>
            </p:cNvGrpSpPr>
            <p:nvPr/>
          </p:nvGrpSpPr>
          <p:grpSpPr bwMode="auto">
            <a:xfrm>
              <a:off x="1982621" y="5735053"/>
              <a:ext cx="1024036" cy="1019723"/>
              <a:chOff x="3600" y="1632"/>
              <a:chExt cx="1594" cy="1587"/>
            </a:xfrm>
          </p:grpSpPr>
          <p:sp>
            <p:nvSpPr>
              <p:cNvPr id="10"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5"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7" name="AutoShape 143"/>
              <p:cNvCxnSpPr>
                <a:cxnSpLocks noChangeAspect="1" noChangeShapeType="1"/>
                <a:stCxn id="34" idx="0"/>
                <a:endCxn id="31"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0"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6" name="AutoShape 152"/>
              <p:cNvCxnSpPr>
                <a:cxnSpLocks noChangeAspect="1" noChangeShapeType="1"/>
                <a:stCxn id="35" idx="3"/>
                <a:endCxn id="35"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3"/>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4"/>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5"/>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6"/>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7"/>
              <p:cNvCxnSpPr>
                <a:cxnSpLocks noChangeAspect="1" noChangeShapeType="1"/>
                <a:stCxn id="29" idx="3"/>
                <a:endCxn id="29"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8"/>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9"/>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0"/>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63"/>
              <p:cNvCxnSpPr>
                <a:cxnSpLocks noChangeAspect="1" noChangeShapeType="1"/>
                <a:stCxn id="29" idx="1"/>
                <a:endCxn id="29"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8"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5" name="AutoShape 191"/>
              <p:cNvCxnSpPr>
                <a:cxnSpLocks noChangeAspect="1" noChangeShapeType="1"/>
                <a:stCxn id="84" idx="0"/>
                <a:endCxn id="80"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9"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6" name="AutoShape 202"/>
              <p:cNvCxnSpPr>
                <a:cxnSpLocks noChangeAspect="1" noChangeShapeType="1"/>
                <a:stCxn id="85" idx="3"/>
                <a:endCxn id="85"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3"/>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4"/>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5"/>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6"/>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7"/>
              <p:cNvCxnSpPr>
                <a:cxnSpLocks noChangeAspect="1" noChangeShapeType="1"/>
                <a:stCxn id="78" idx="3"/>
                <a:endCxn id="78"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8"/>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9"/>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0"/>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13"/>
              <p:cNvCxnSpPr>
                <a:cxnSpLocks noChangeAspect="1" noChangeShapeType="1"/>
                <a:stCxn id="78" idx="1"/>
                <a:endCxn id="78"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4"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5" name="AutoShape 241"/>
              <p:cNvCxnSpPr>
                <a:cxnSpLocks noChangeAspect="1" noChangeShapeType="1"/>
                <a:stCxn id="134" idx="0"/>
                <a:endCxn id="130"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6"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9"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6" name="AutoShape 252"/>
              <p:cNvCxnSpPr>
                <a:cxnSpLocks noChangeAspect="1" noChangeShapeType="1"/>
                <a:stCxn id="135" idx="3"/>
                <a:endCxn id="135"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3"/>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4"/>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5"/>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6"/>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7"/>
              <p:cNvCxnSpPr>
                <a:cxnSpLocks noChangeAspect="1" noChangeShapeType="1"/>
                <a:stCxn id="128" idx="3"/>
                <a:endCxn id="128"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8"/>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9"/>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0"/>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63"/>
              <p:cNvCxnSpPr>
                <a:cxnSpLocks noChangeAspect="1" noChangeShapeType="1"/>
                <a:stCxn id="128" idx="1"/>
                <a:endCxn id="128"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8"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4"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5" name="AutoShape 291"/>
              <p:cNvCxnSpPr>
                <a:cxnSpLocks noChangeAspect="1" noChangeShapeType="1"/>
                <a:stCxn id="184" idx="0"/>
                <a:endCxn id="180"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6"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9"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6" name="AutoShape 302"/>
              <p:cNvCxnSpPr>
                <a:cxnSpLocks noChangeAspect="1" noChangeShapeType="1"/>
                <a:stCxn id="185" idx="3"/>
                <a:endCxn id="185"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3"/>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4"/>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5"/>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6"/>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7"/>
              <p:cNvCxnSpPr>
                <a:cxnSpLocks noChangeAspect="1" noChangeShapeType="1"/>
                <a:stCxn id="178" idx="3"/>
                <a:endCxn id="178"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8"/>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9"/>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0"/>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13"/>
              <p:cNvCxnSpPr>
                <a:cxnSpLocks noChangeAspect="1" noChangeShapeType="1"/>
                <a:stCxn id="178" idx="1"/>
                <a:endCxn id="178"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8"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4"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5" name="AutoShape 341"/>
              <p:cNvCxnSpPr>
                <a:cxnSpLocks noChangeAspect="1" noChangeShapeType="1"/>
                <a:stCxn id="234" idx="0"/>
                <a:endCxn id="230"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6"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9"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6" name="AutoShape 352"/>
              <p:cNvCxnSpPr>
                <a:cxnSpLocks noChangeAspect="1" noChangeShapeType="1"/>
                <a:stCxn id="235" idx="3"/>
                <a:endCxn id="235"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3"/>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4"/>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5"/>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6"/>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7"/>
              <p:cNvCxnSpPr>
                <a:cxnSpLocks noChangeAspect="1" noChangeShapeType="1"/>
                <a:stCxn id="228" idx="3"/>
                <a:endCxn id="228"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8"/>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9"/>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0"/>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63"/>
              <p:cNvCxnSpPr>
                <a:cxnSpLocks noChangeAspect="1" noChangeShapeType="1"/>
                <a:stCxn id="228" idx="1"/>
                <a:endCxn id="228"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8"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4"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6"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9"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045750033"/>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223520" y="650146"/>
            <a:ext cx="7772400" cy="9906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In 1945, Coombs, </a:t>
            </a:r>
            <a:r>
              <a:rPr lang="en-GB" altLang="en-US" b="1" dirty="0" err="1">
                <a:latin typeface="Verdana" panose="020B0604030504040204" pitchFamily="34" charset="0"/>
                <a:ea typeface="Verdana" panose="020B0604030504040204" pitchFamily="34" charset="0"/>
                <a:cs typeface="Verdana" panose="020B0604030504040204" pitchFamily="34" charset="0"/>
              </a:rPr>
              <a:t>Mourant</a:t>
            </a:r>
            <a:r>
              <a:rPr lang="en-GB" altLang="en-US" b="1" dirty="0">
                <a:latin typeface="Verdana" panose="020B0604030504040204" pitchFamily="34" charset="0"/>
                <a:ea typeface="Verdana" panose="020B0604030504040204" pitchFamily="34" charset="0"/>
                <a:cs typeface="Verdana" panose="020B0604030504040204" pitchFamily="34" charset="0"/>
              </a:rPr>
              <a:t> and Race described the Indirect Antiglobulin Test (IAT).</a:t>
            </a:r>
          </a:p>
        </p:txBody>
      </p:sp>
      <p:grpSp>
        <p:nvGrpSpPr>
          <p:cNvPr id="200712" name="Group 8"/>
          <p:cNvGrpSpPr>
            <a:grpSpLocks/>
          </p:cNvGrpSpPr>
          <p:nvPr/>
        </p:nvGrpSpPr>
        <p:grpSpPr bwMode="auto">
          <a:xfrm>
            <a:off x="1796815" y="2273277"/>
            <a:ext cx="8686800" cy="3090862"/>
            <a:chOff x="240" y="1833"/>
            <a:chExt cx="5929" cy="1947"/>
          </a:xfrm>
        </p:grpSpPr>
        <p:pic>
          <p:nvPicPr>
            <p:cNvPr id="177156" name="Picture 3" descr="C:\Documents and Settings\Malcolm Needs\My Documents\My Pictures\Picture\Picture 001.jpg"/>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1488" y="2160"/>
              <a:ext cx="2784" cy="1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57" name="Picture 4" descr="C:\Documents and Settings\Malcolm Needs\My Documents\My Pictures\Picture\4.jpg"/>
            <p:cNvPicPr>
              <a:picLocks noChangeAspect="1" noChangeArrowheads="1"/>
            </p:cNvPicPr>
            <p:nvPr/>
          </p:nvPicPr>
          <p:blipFill>
            <a:blip r:embed="rId4">
              <a:extLst>
                <a:ext uri="{28A0092B-C50C-407E-A947-70E740481C1C}">
                  <a14:useLocalDpi xmlns:a14="http://schemas.microsoft.com/office/drawing/2010/main" val="0"/>
                </a:ext>
              </a:extLst>
            </a:blip>
            <a:srcRect r="65326"/>
            <a:stretch>
              <a:fillRect/>
            </a:stretch>
          </p:blipFill>
          <p:spPr bwMode="auto">
            <a:xfrm>
              <a:off x="5121" y="2400"/>
              <a:ext cx="1048" cy="1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58" name="Picture 5" descr="C:\Documents and Settings\Malcolm Needs\My Documents\My Pictures\Coombs\Coombs.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0" y="2352"/>
              <a:ext cx="1100" cy="1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59" name="Text Box 6"/>
            <p:cNvSpPr txBox="1">
              <a:spLocks noChangeArrowheads="1"/>
            </p:cNvSpPr>
            <p:nvPr/>
          </p:nvSpPr>
          <p:spPr bwMode="auto">
            <a:xfrm>
              <a:off x="1932" y="1833"/>
              <a:ext cx="3257"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800" b="1" i="1" dirty="0">
                  <a:latin typeface="Verdana" panose="020B0604030504040204" pitchFamily="34" charset="0"/>
                  <a:ea typeface="Verdana" panose="020B0604030504040204" pitchFamily="34" charset="0"/>
                  <a:cs typeface="Verdana" panose="020B0604030504040204" pitchFamily="34" charset="0"/>
                </a:rPr>
                <a:t>Lancet</a:t>
              </a:r>
              <a:r>
                <a:rPr lang="en-GB" altLang="en-US" sz="2800" b="1" dirty="0">
                  <a:latin typeface="Verdana" panose="020B0604030504040204" pitchFamily="34" charset="0"/>
                  <a:ea typeface="Verdana" panose="020B0604030504040204" pitchFamily="34" charset="0"/>
                  <a:cs typeface="Verdana" panose="020B0604030504040204" pitchFamily="34" charset="0"/>
                </a:rPr>
                <a:t> 1945; ii: 15-16.</a:t>
              </a:r>
            </a:p>
          </p:txBody>
        </p:sp>
        <p:pic>
          <p:nvPicPr>
            <p:cNvPr id="177160" name="Picture 7" descr="George + large group dtd July 1985 pic scan copy"/>
            <p:cNvPicPr>
              <a:picLocks noChangeAspect="1" noChangeArrowheads="1"/>
            </p:cNvPicPr>
            <p:nvPr/>
          </p:nvPicPr>
          <p:blipFill>
            <a:blip r:embed="rId6">
              <a:extLst>
                <a:ext uri="{28A0092B-C50C-407E-A947-70E740481C1C}">
                  <a14:useLocalDpi xmlns:a14="http://schemas.microsoft.com/office/drawing/2010/main" val="0"/>
                </a:ext>
              </a:extLst>
            </a:blip>
            <a:srcRect l="55725" t="22617" r="32666" b="35182"/>
            <a:stretch>
              <a:fillRect/>
            </a:stretch>
          </p:blipFill>
          <p:spPr bwMode="auto">
            <a:xfrm>
              <a:off x="4224" y="2400"/>
              <a:ext cx="803" cy="1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 name="Group 8"/>
          <p:cNvGrpSpPr/>
          <p:nvPr/>
        </p:nvGrpSpPr>
        <p:grpSpPr>
          <a:xfrm>
            <a:off x="0" y="5607698"/>
            <a:ext cx="12192000" cy="1250302"/>
            <a:chOff x="0" y="5607698"/>
            <a:chExt cx="12192000" cy="1250302"/>
          </a:xfrm>
        </p:grpSpPr>
        <p:sp>
          <p:nvSpPr>
            <p:cNvPr id="10" name="Rectangle 9"/>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1" name="Oval 10"/>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2" name="Group 7"/>
            <p:cNvGrpSpPr>
              <a:grpSpLocks noChangeAspect="1"/>
            </p:cNvGrpSpPr>
            <p:nvPr/>
          </p:nvGrpSpPr>
          <p:grpSpPr bwMode="auto">
            <a:xfrm>
              <a:off x="1446003" y="6071153"/>
              <a:ext cx="463617" cy="516607"/>
              <a:chOff x="2839" y="1944"/>
              <a:chExt cx="596" cy="664"/>
            </a:xfrm>
          </p:grpSpPr>
          <p:sp>
            <p:nvSpPr>
              <p:cNvPr id="284"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0"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6" name="AutoShape 20"/>
              <p:cNvCxnSpPr>
                <a:cxnSpLocks noChangeAspect="1" noChangeShapeType="1"/>
                <a:stCxn id="295" idx="3"/>
                <a:endCxn id="29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1"/>
              <p:cNvCxnSpPr>
                <a:cxnSpLocks noChangeAspect="1" noChangeShapeType="1"/>
                <a:stCxn id="295" idx="1"/>
                <a:endCxn id="2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2"/>
              <p:cNvCxnSpPr>
                <a:cxnSpLocks noChangeAspect="1" noChangeShapeType="1"/>
                <a:stCxn id="295" idx="1"/>
                <a:endCxn id="2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3"/>
              <p:cNvCxnSpPr>
                <a:cxnSpLocks noChangeAspect="1" noChangeShapeType="1"/>
                <a:stCxn id="295" idx="1"/>
                <a:endCxn id="2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4"/>
              <p:cNvCxnSpPr>
                <a:cxnSpLocks noChangeAspect="1" noChangeShapeType="1"/>
                <a:stCxn id="295" idx="1"/>
                <a:endCxn id="2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5"/>
              <p:cNvCxnSpPr>
                <a:cxnSpLocks noChangeAspect="1" noChangeShapeType="1"/>
                <a:stCxn id="289" idx="3"/>
                <a:endCxn id="28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6"/>
              <p:cNvCxnSpPr>
                <a:cxnSpLocks noChangeAspect="1" noChangeShapeType="1"/>
                <a:stCxn id="295" idx="1"/>
                <a:endCxn id="2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7"/>
              <p:cNvCxnSpPr>
                <a:cxnSpLocks noChangeAspect="1" noChangeShapeType="1"/>
                <a:stCxn id="295" idx="1"/>
                <a:endCxn id="2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28"/>
              <p:cNvCxnSpPr>
                <a:cxnSpLocks noChangeAspect="1" noChangeShapeType="1"/>
                <a:stCxn id="295" idx="1"/>
                <a:endCxn id="2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31"/>
              <p:cNvCxnSpPr>
                <a:cxnSpLocks noChangeAspect="1" noChangeShapeType="1"/>
                <a:stCxn id="289" idx="1"/>
                <a:endCxn id="28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8"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3" name="Group 397"/>
            <p:cNvGrpSpPr>
              <a:grpSpLocks noChangeAspect="1"/>
            </p:cNvGrpSpPr>
            <p:nvPr/>
          </p:nvGrpSpPr>
          <p:grpSpPr bwMode="auto">
            <a:xfrm>
              <a:off x="1982621" y="5735053"/>
              <a:ext cx="1024036" cy="1019723"/>
              <a:chOff x="3600" y="1632"/>
              <a:chExt cx="1594" cy="1587"/>
            </a:xfrm>
          </p:grpSpPr>
          <p:sp>
            <p:nvSpPr>
              <p:cNvPr id="14"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9"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1" name="AutoShape 143"/>
              <p:cNvCxnSpPr>
                <a:cxnSpLocks noChangeAspect="1" noChangeShapeType="1"/>
                <a:stCxn id="38" idx="0"/>
                <a:endCxn id="35"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4"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0" name="AutoShape 152"/>
              <p:cNvCxnSpPr>
                <a:cxnSpLocks noChangeAspect="1" noChangeShapeType="1"/>
                <a:stCxn id="39" idx="3"/>
                <a:endCxn id="39"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3"/>
              <p:cNvCxnSpPr>
                <a:cxnSpLocks noChangeAspect="1" noChangeShapeType="1"/>
                <a:stCxn id="39" idx="1"/>
                <a:endCxn id="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4"/>
              <p:cNvCxnSpPr>
                <a:cxnSpLocks noChangeAspect="1" noChangeShapeType="1"/>
                <a:stCxn id="39" idx="1"/>
                <a:endCxn id="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5"/>
              <p:cNvCxnSpPr>
                <a:cxnSpLocks noChangeAspect="1" noChangeShapeType="1"/>
                <a:stCxn id="39" idx="1"/>
                <a:endCxn id="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6"/>
              <p:cNvCxnSpPr>
                <a:cxnSpLocks noChangeAspect="1" noChangeShapeType="1"/>
                <a:stCxn id="39" idx="1"/>
                <a:endCxn id="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7"/>
              <p:cNvCxnSpPr>
                <a:cxnSpLocks noChangeAspect="1" noChangeShapeType="1"/>
                <a:stCxn id="33" idx="3"/>
                <a:endCxn id="33"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58"/>
              <p:cNvCxnSpPr>
                <a:cxnSpLocks noChangeAspect="1" noChangeShapeType="1"/>
                <a:stCxn id="39" idx="1"/>
                <a:endCxn id="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59"/>
              <p:cNvCxnSpPr>
                <a:cxnSpLocks noChangeAspect="1" noChangeShapeType="1"/>
                <a:stCxn id="39" idx="1"/>
                <a:endCxn id="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60"/>
              <p:cNvCxnSpPr>
                <a:cxnSpLocks noChangeAspect="1" noChangeShapeType="1"/>
                <a:stCxn id="39" idx="1"/>
                <a:endCxn id="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AutoShape 163"/>
              <p:cNvCxnSpPr>
                <a:cxnSpLocks noChangeAspect="1" noChangeShapeType="1"/>
                <a:stCxn id="33" idx="1"/>
                <a:endCxn id="33"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7"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8"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9" name="AutoShape 191"/>
              <p:cNvCxnSpPr>
                <a:cxnSpLocks noChangeAspect="1" noChangeShapeType="1"/>
                <a:stCxn id="88" idx="0"/>
                <a:endCxn id="84"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0"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3"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90" name="AutoShape 202"/>
              <p:cNvCxnSpPr>
                <a:cxnSpLocks noChangeAspect="1" noChangeShapeType="1"/>
                <a:stCxn id="89" idx="3"/>
                <a:endCxn id="89"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3"/>
              <p:cNvCxnSpPr>
                <a:cxnSpLocks noChangeAspect="1" noChangeShapeType="1"/>
                <a:stCxn id="89" idx="1"/>
                <a:endCxn id="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4"/>
              <p:cNvCxnSpPr>
                <a:cxnSpLocks noChangeAspect="1" noChangeShapeType="1"/>
                <a:stCxn id="89" idx="1"/>
                <a:endCxn id="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5"/>
              <p:cNvCxnSpPr>
                <a:cxnSpLocks noChangeAspect="1" noChangeShapeType="1"/>
                <a:stCxn id="89" idx="1"/>
                <a:endCxn id="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6"/>
              <p:cNvCxnSpPr>
                <a:cxnSpLocks noChangeAspect="1" noChangeShapeType="1"/>
                <a:stCxn id="89" idx="1"/>
                <a:endCxn id="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7"/>
              <p:cNvCxnSpPr>
                <a:cxnSpLocks noChangeAspect="1" noChangeShapeType="1"/>
                <a:stCxn id="82" idx="3"/>
                <a:endCxn id="82"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08"/>
              <p:cNvCxnSpPr>
                <a:cxnSpLocks noChangeAspect="1" noChangeShapeType="1"/>
                <a:stCxn id="89" idx="1"/>
                <a:endCxn id="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09"/>
              <p:cNvCxnSpPr>
                <a:cxnSpLocks noChangeAspect="1" noChangeShapeType="1"/>
                <a:stCxn id="89" idx="1"/>
                <a:endCxn id="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10"/>
              <p:cNvCxnSpPr>
                <a:cxnSpLocks noChangeAspect="1" noChangeShapeType="1"/>
                <a:stCxn id="89" idx="1"/>
                <a:endCxn id="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AutoShape 213"/>
              <p:cNvCxnSpPr>
                <a:cxnSpLocks noChangeAspect="1" noChangeShapeType="1"/>
                <a:stCxn id="82" idx="1"/>
                <a:endCxn id="82"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2"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7"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8"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9" name="AutoShape 241"/>
              <p:cNvCxnSpPr>
                <a:cxnSpLocks noChangeAspect="1" noChangeShapeType="1"/>
                <a:stCxn id="138" idx="0"/>
                <a:endCxn id="134"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0"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3"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9"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40" name="AutoShape 252"/>
              <p:cNvCxnSpPr>
                <a:cxnSpLocks noChangeAspect="1" noChangeShapeType="1"/>
                <a:stCxn id="139" idx="3"/>
                <a:endCxn id="139"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3"/>
              <p:cNvCxnSpPr>
                <a:cxnSpLocks noChangeAspect="1" noChangeShapeType="1"/>
                <a:stCxn id="139" idx="1"/>
                <a:endCxn id="1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4"/>
              <p:cNvCxnSpPr>
                <a:cxnSpLocks noChangeAspect="1" noChangeShapeType="1"/>
                <a:stCxn id="139" idx="1"/>
                <a:endCxn id="1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5"/>
              <p:cNvCxnSpPr>
                <a:cxnSpLocks noChangeAspect="1" noChangeShapeType="1"/>
                <a:stCxn id="139" idx="1"/>
                <a:endCxn id="1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6"/>
              <p:cNvCxnSpPr>
                <a:cxnSpLocks noChangeAspect="1" noChangeShapeType="1"/>
                <a:stCxn id="139" idx="1"/>
                <a:endCxn id="1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7"/>
              <p:cNvCxnSpPr>
                <a:cxnSpLocks noChangeAspect="1" noChangeShapeType="1"/>
                <a:stCxn id="132" idx="3"/>
                <a:endCxn id="132"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58"/>
              <p:cNvCxnSpPr>
                <a:cxnSpLocks noChangeAspect="1" noChangeShapeType="1"/>
                <a:stCxn id="139" idx="1"/>
                <a:endCxn id="1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59"/>
              <p:cNvCxnSpPr>
                <a:cxnSpLocks noChangeAspect="1" noChangeShapeType="1"/>
                <a:stCxn id="139" idx="1"/>
                <a:endCxn id="1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60"/>
              <p:cNvCxnSpPr>
                <a:cxnSpLocks noChangeAspect="1" noChangeShapeType="1"/>
                <a:stCxn id="139" idx="1"/>
                <a:endCxn id="1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AutoShape 263"/>
              <p:cNvCxnSpPr>
                <a:cxnSpLocks noChangeAspect="1" noChangeShapeType="1"/>
                <a:stCxn id="132" idx="1"/>
                <a:endCxn id="132"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2"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6"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7"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8"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9" name="AutoShape 291"/>
              <p:cNvCxnSpPr>
                <a:cxnSpLocks noChangeAspect="1" noChangeShapeType="1"/>
                <a:stCxn id="188" idx="0"/>
                <a:endCxn id="184"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0"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3"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9"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90" name="AutoShape 302"/>
              <p:cNvCxnSpPr>
                <a:cxnSpLocks noChangeAspect="1" noChangeShapeType="1"/>
                <a:stCxn id="189" idx="3"/>
                <a:endCxn id="189"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3"/>
              <p:cNvCxnSpPr>
                <a:cxnSpLocks noChangeAspect="1" noChangeShapeType="1"/>
                <a:stCxn id="189" idx="1"/>
                <a:endCxn id="1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4"/>
              <p:cNvCxnSpPr>
                <a:cxnSpLocks noChangeAspect="1" noChangeShapeType="1"/>
                <a:stCxn id="189" idx="1"/>
                <a:endCxn id="1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5"/>
              <p:cNvCxnSpPr>
                <a:cxnSpLocks noChangeAspect="1" noChangeShapeType="1"/>
                <a:stCxn id="189" idx="1"/>
                <a:endCxn id="1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6"/>
              <p:cNvCxnSpPr>
                <a:cxnSpLocks noChangeAspect="1" noChangeShapeType="1"/>
                <a:stCxn id="189" idx="1"/>
                <a:endCxn id="1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7"/>
              <p:cNvCxnSpPr>
                <a:cxnSpLocks noChangeAspect="1" noChangeShapeType="1"/>
                <a:stCxn id="182" idx="3"/>
                <a:endCxn id="182"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08"/>
              <p:cNvCxnSpPr>
                <a:cxnSpLocks noChangeAspect="1" noChangeShapeType="1"/>
                <a:stCxn id="189" idx="1"/>
                <a:endCxn id="1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09"/>
              <p:cNvCxnSpPr>
                <a:cxnSpLocks noChangeAspect="1" noChangeShapeType="1"/>
                <a:stCxn id="189" idx="1"/>
                <a:endCxn id="1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10"/>
              <p:cNvCxnSpPr>
                <a:cxnSpLocks noChangeAspect="1" noChangeShapeType="1"/>
                <a:stCxn id="189" idx="1"/>
                <a:endCxn id="1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AutoShape 313"/>
              <p:cNvCxnSpPr>
                <a:cxnSpLocks noChangeAspect="1" noChangeShapeType="1"/>
                <a:stCxn id="182" idx="1"/>
                <a:endCxn id="182"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2"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7"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8"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9" name="AutoShape 341"/>
              <p:cNvCxnSpPr>
                <a:cxnSpLocks noChangeAspect="1" noChangeShapeType="1"/>
                <a:stCxn id="238" idx="0"/>
                <a:endCxn id="234"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0"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3"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9"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40" name="AutoShape 352"/>
              <p:cNvCxnSpPr>
                <a:cxnSpLocks noChangeAspect="1" noChangeShapeType="1"/>
                <a:stCxn id="239" idx="3"/>
                <a:endCxn id="239"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3"/>
              <p:cNvCxnSpPr>
                <a:cxnSpLocks noChangeAspect="1" noChangeShapeType="1"/>
                <a:stCxn id="239" idx="1"/>
                <a:endCxn id="2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4"/>
              <p:cNvCxnSpPr>
                <a:cxnSpLocks noChangeAspect="1" noChangeShapeType="1"/>
                <a:stCxn id="239" idx="1"/>
                <a:endCxn id="2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5"/>
              <p:cNvCxnSpPr>
                <a:cxnSpLocks noChangeAspect="1" noChangeShapeType="1"/>
                <a:stCxn id="239" idx="1"/>
                <a:endCxn id="2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6"/>
              <p:cNvCxnSpPr>
                <a:cxnSpLocks noChangeAspect="1" noChangeShapeType="1"/>
                <a:stCxn id="239" idx="1"/>
                <a:endCxn id="2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7"/>
              <p:cNvCxnSpPr>
                <a:cxnSpLocks noChangeAspect="1" noChangeShapeType="1"/>
                <a:stCxn id="232" idx="3"/>
                <a:endCxn id="232"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58"/>
              <p:cNvCxnSpPr>
                <a:cxnSpLocks noChangeAspect="1" noChangeShapeType="1"/>
                <a:stCxn id="239" idx="1"/>
                <a:endCxn id="2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59"/>
              <p:cNvCxnSpPr>
                <a:cxnSpLocks noChangeAspect="1" noChangeShapeType="1"/>
                <a:stCxn id="239" idx="1"/>
                <a:endCxn id="2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60"/>
              <p:cNvCxnSpPr>
                <a:cxnSpLocks noChangeAspect="1" noChangeShapeType="1"/>
                <a:stCxn id="239" idx="1"/>
                <a:endCxn id="2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1" name="AutoShape 363"/>
              <p:cNvCxnSpPr>
                <a:cxnSpLocks noChangeAspect="1" noChangeShapeType="1"/>
                <a:stCxn id="232" idx="1"/>
                <a:endCxn id="232"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2"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6"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6"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7"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8"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9"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0"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1"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2"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3"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26455146"/>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200712"/>
                                        </p:tgtEl>
                                        <p:attrNameLst>
                                          <p:attrName>style.visibility</p:attrName>
                                        </p:attrNameLst>
                                      </p:cBhvr>
                                      <p:to>
                                        <p:strVal val="visible"/>
                                      </p:to>
                                    </p:set>
                                    <p:animEffect transition="in" filter="box(out)">
                                      <p:cBhvr>
                                        <p:cTn id="7" dur="500"/>
                                        <p:tgtEl>
                                          <p:spTgt spid="200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2758" name="Group 6"/>
          <p:cNvGrpSpPr>
            <a:grpSpLocks/>
          </p:cNvGrpSpPr>
          <p:nvPr/>
        </p:nvGrpSpPr>
        <p:grpSpPr bwMode="auto">
          <a:xfrm>
            <a:off x="1866849" y="1442980"/>
            <a:ext cx="8456613" cy="3967163"/>
            <a:chOff x="234" y="1152"/>
            <a:chExt cx="5771" cy="2499"/>
          </a:xfrm>
        </p:grpSpPr>
        <p:grpSp>
          <p:nvGrpSpPr>
            <p:cNvPr id="179203" name="Group 2"/>
            <p:cNvGrpSpPr>
              <a:grpSpLocks/>
            </p:cNvGrpSpPr>
            <p:nvPr/>
          </p:nvGrpSpPr>
          <p:grpSpPr bwMode="auto">
            <a:xfrm>
              <a:off x="234" y="1152"/>
              <a:ext cx="5771" cy="2064"/>
              <a:chOff x="384" y="1152"/>
              <a:chExt cx="5771" cy="2064"/>
            </a:xfrm>
          </p:grpSpPr>
          <p:pic>
            <p:nvPicPr>
              <p:cNvPr id="179204" name="Picture 3" descr="C:\Documents and Settings\Malcolm Needs\My Documents\My Pictures\Picture\Picture.jpg"/>
              <p:cNvPicPr>
                <a:picLocks noChangeAspect="1" noChangeArrowheads="1"/>
              </p:cNvPicPr>
              <p:nvPr/>
            </p:nvPicPr>
            <p:blipFill>
              <a:blip r:embed="rId3">
                <a:lum bright="16000" contrast="-20000"/>
                <a:extLst>
                  <a:ext uri="{28A0092B-C50C-407E-A947-70E740481C1C}">
                    <a14:useLocalDpi xmlns:a14="http://schemas.microsoft.com/office/drawing/2010/main" val="0"/>
                  </a:ext>
                </a:extLst>
              </a:blip>
              <a:srcRect l="7315" r="7315"/>
              <a:stretch>
                <a:fillRect/>
              </a:stretch>
            </p:blipFill>
            <p:spPr bwMode="auto">
              <a:xfrm>
                <a:off x="1728" y="1152"/>
                <a:ext cx="4427" cy="2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05" name="Picture 4" descr="C:\Documents and Settings\Malcolm Needs\My Documents\My Pictures\moreschiportr.gif"/>
              <p:cNvPicPr>
                <a:picLocks noChangeAspect="1" noChangeArrowheads="1"/>
              </p:cNvPicPr>
              <p:nvPr/>
            </p:nvPicPr>
            <p:blipFill>
              <a:blip r:embed="rId4">
                <a:lum bright="6000"/>
                <a:extLst>
                  <a:ext uri="{28A0092B-C50C-407E-A947-70E740481C1C}">
                    <a14:useLocalDpi xmlns:a14="http://schemas.microsoft.com/office/drawing/2010/main" val="0"/>
                  </a:ext>
                </a:extLst>
              </a:blip>
              <a:srcRect/>
              <a:stretch>
                <a:fillRect/>
              </a:stretch>
            </p:blipFill>
            <p:spPr bwMode="auto">
              <a:xfrm>
                <a:off x="384" y="1152"/>
                <a:ext cx="1423" cy="2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9206" name="Text Box 5"/>
            <p:cNvSpPr txBox="1">
              <a:spLocks noChangeArrowheads="1"/>
            </p:cNvSpPr>
            <p:nvPr/>
          </p:nvSpPr>
          <p:spPr bwMode="auto">
            <a:xfrm>
              <a:off x="1973" y="3360"/>
              <a:ext cx="308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2400" b="1" i="1" dirty="0" err="1">
                  <a:latin typeface="Verdana" panose="020B0604030504040204" pitchFamily="34" charset="0"/>
                  <a:ea typeface="Verdana" panose="020B0604030504040204" pitchFamily="34" charset="0"/>
                  <a:cs typeface="Verdana" panose="020B0604030504040204" pitchFamily="34" charset="0"/>
                </a:rPr>
                <a:t>Zbl</a:t>
              </a:r>
              <a:r>
                <a:rPr lang="en-GB" altLang="en-US" sz="2400" b="1" i="1" dirty="0">
                  <a:latin typeface="Verdana" panose="020B0604030504040204" pitchFamily="34" charset="0"/>
                  <a:ea typeface="Verdana" panose="020B0604030504040204" pitchFamily="34" charset="0"/>
                  <a:cs typeface="Verdana" panose="020B0604030504040204" pitchFamily="34" charset="0"/>
                </a:rPr>
                <a:t> </a:t>
              </a:r>
              <a:r>
                <a:rPr lang="en-GB" altLang="en-US" sz="2400" b="1" i="1" dirty="0" err="1">
                  <a:latin typeface="Verdana" panose="020B0604030504040204" pitchFamily="34" charset="0"/>
                  <a:ea typeface="Verdana" panose="020B0604030504040204" pitchFamily="34" charset="0"/>
                  <a:cs typeface="Verdana" panose="020B0604030504040204" pitchFamily="34" charset="0"/>
                </a:rPr>
                <a:t>Bakt</a:t>
              </a:r>
              <a:r>
                <a:rPr lang="en-GB" altLang="en-US" sz="2400" b="1" dirty="0">
                  <a:latin typeface="Verdana" panose="020B0604030504040204" pitchFamily="34" charset="0"/>
                  <a:ea typeface="Verdana" panose="020B0604030504040204" pitchFamily="34" charset="0"/>
                  <a:cs typeface="Verdana" panose="020B0604030504040204" pitchFamily="34" charset="0"/>
                </a:rPr>
                <a:t> 1908; 46: 49-51</a:t>
              </a:r>
            </a:p>
          </p:txBody>
        </p:sp>
      </p:grpSp>
      <p:sp>
        <p:nvSpPr>
          <p:cNvPr id="179207" name="Text Box 7"/>
          <p:cNvSpPr txBox="1">
            <a:spLocks noChangeArrowheads="1"/>
          </p:cNvSpPr>
          <p:nvPr/>
        </p:nvSpPr>
        <p:spPr bwMode="auto">
          <a:xfrm>
            <a:off x="868447" y="392062"/>
            <a:ext cx="10455106"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..but the principle of the test had already been described in</a:t>
            </a:r>
          </a:p>
          <a:p>
            <a:pPr algn="ct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1908 by </a:t>
            </a:r>
            <a:r>
              <a:rPr lang="en-GB" altLang="en-US" sz="2400" b="1" dirty="0" err="1">
                <a:latin typeface="Verdana" panose="020B0604030504040204" pitchFamily="34" charset="0"/>
                <a:ea typeface="Verdana" panose="020B0604030504040204" pitchFamily="34" charset="0"/>
                <a:cs typeface="Verdana" panose="020B0604030504040204" pitchFamily="34" charset="0"/>
              </a:rPr>
              <a:t>Moreschi</a:t>
            </a:r>
            <a:r>
              <a:rPr lang="en-GB" altLang="en-US" sz="2400" b="1" dirty="0">
                <a:latin typeface="Verdana" panose="020B0604030504040204" pitchFamily="34" charset="0"/>
                <a:ea typeface="Verdana" panose="020B0604030504040204" pitchFamily="34" charset="0"/>
                <a:cs typeface="Verdana" panose="020B0604030504040204" pitchFamily="34" charset="0"/>
              </a:rPr>
              <a:t>, with his work on ricin.</a:t>
            </a:r>
          </a:p>
        </p:txBody>
      </p:sp>
      <p:grpSp>
        <p:nvGrpSpPr>
          <p:cNvPr id="8" name="Group 7"/>
          <p:cNvGrpSpPr/>
          <p:nvPr/>
        </p:nvGrpSpPr>
        <p:grpSpPr>
          <a:xfrm>
            <a:off x="0" y="5607698"/>
            <a:ext cx="12192000" cy="1250302"/>
            <a:chOff x="0" y="5607698"/>
            <a:chExt cx="12192000" cy="1250302"/>
          </a:xfrm>
        </p:grpSpPr>
        <p:sp>
          <p:nvSpPr>
            <p:cNvPr id="9" name="Rectangle 8"/>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0" name="Oval 9"/>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1" name="Group 7"/>
            <p:cNvGrpSpPr>
              <a:grpSpLocks noChangeAspect="1"/>
            </p:cNvGrpSpPr>
            <p:nvPr/>
          </p:nvGrpSpPr>
          <p:grpSpPr bwMode="auto">
            <a:xfrm>
              <a:off x="1446003" y="6071153"/>
              <a:ext cx="463617" cy="516607"/>
              <a:chOff x="2839" y="1944"/>
              <a:chExt cx="596" cy="664"/>
            </a:xfrm>
          </p:grpSpPr>
          <p:sp>
            <p:nvSpPr>
              <p:cNvPr id="283"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9"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5" name="AutoShape 20"/>
              <p:cNvCxnSpPr>
                <a:cxnSpLocks noChangeAspect="1" noChangeShapeType="1"/>
                <a:stCxn id="294" idx="3"/>
                <a:endCxn id="29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1"/>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2"/>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3"/>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4"/>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5"/>
              <p:cNvCxnSpPr>
                <a:cxnSpLocks noChangeAspect="1" noChangeShapeType="1"/>
                <a:stCxn id="288" idx="3"/>
                <a:endCxn id="28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6"/>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7"/>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8"/>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31"/>
              <p:cNvCxnSpPr>
                <a:cxnSpLocks noChangeAspect="1" noChangeShapeType="1"/>
                <a:stCxn id="288" idx="1"/>
                <a:endCxn id="28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7"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2" name="Group 397"/>
            <p:cNvGrpSpPr>
              <a:grpSpLocks noChangeAspect="1"/>
            </p:cNvGrpSpPr>
            <p:nvPr/>
          </p:nvGrpSpPr>
          <p:grpSpPr bwMode="auto">
            <a:xfrm>
              <a:off x="1982621" y="5735053"/>
              <a:ext cx="1024036" cy="1019723"/>
              <a:chOff x="3600" y="1632"/>
              <a:chExt cx="1594" cy="1587"/>
            </a:xfrm>
          </p:grpSpPr>
          <p:sp>
            <p:nvSpPr>
              <p:cNvPr id="13"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8"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0" name="AutoShape 143"/>
              <p:cNvCxnSpPr>
                <a:cxnSpLocks noChangeAspect="1" noChangeShapeType="1"/>
                <a:stCxn id="37" idx="0"/>
                <a:endCxn id="34"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3"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9" name="AutoShape 152"/>
              <p:cNvCxnSpPr>
                <a:cxnSpLocks noChangeAspect="1" noChangeShapeType="1"/>
                <a:stCxn id="38" idx="3"/>
                <a:endCxn id="38"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3"/>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4"/>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5"/>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6"/>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7"/>
              <p:cNvCxnSpPr>
                <a:cxnSpLocks noChangeAspect="1" noChangeShapeType="1"/>
                <a:stCxn id="32" idx="3"/>
                <a:endCxn id="32"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8"/>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59"/>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60"/>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AutoShape 163"/>
              <p:cNvCxnSpPr>
                <a:cxnSpLocks noChangeAspect="1" noChangeShapeType="1"/>
                <a:stCxn id="32" idx="1"/>
                <a:endCxn id="32"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7"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8" name="AutoShape 191"/>
              <p:cNvCxnSpPr>
                <a:cxnSpLocks noChangeAspect="1" noChangeShapeType="1"/>
                <a:stCxn id="87" idx="0"/>
                <a:endCxn id="83"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2"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9" name="AutoShape 202"/>
              <p:cNvCxnSpPr>
                <a:cxnSpLocks noChangeAspect="1" noChangeShapeType="1"/>
                <a:stCxn id="88" idx="3"/>
                <a:endCxn id="88"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3"/>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4"/>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5"/>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6"/>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7"/>
              <p:cNvCxnSpPr>
                <a:cxnSpLocks noChangeAspect="1" noChangeShapeType="1"/>
                <a:stCxn id="81" idx="3"/>
                <a:endCxn id="81"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8"/>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09"/>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10"/>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213"/>
              <p:cNvCxnSpPr>
                <a:cxnSpLocks noChangeAspect="1" noChangeShapeType="1"/>
                <a:stCxn id="81" idx="1"/>
                <a:endCxn id="81"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1"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6"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7"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8" name="AutoShape 241"/>
              <p:cNvCxnSpPr>
                <a:cxnSpLocks noChangeAspect="1" noChangeShapeType="1"/>
                <a:stCxn id="137" idx="0"/>
                <a:endCxn id="133"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9"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2"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9" name="AutoShape 252"/>
              <p:cNvCxnSpPr>
                <a:cxnSpLocks noChangeAspect="1" noChangeShapeType="1"/>
                <a:stCxn id="138" idx="3"/>
                <a:endCxn id="138"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3"/>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4"/>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5"/>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6"/>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7"/>
              <p:cNvCxnSpPr>
                <a:cxnSpLocks noChangeAspect="1" noChangeShapeType="1"/>
                <a:stCxn id="131" idx="3"/>
                <a:endCxn id="131"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8"/>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59"/>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60"/>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63"/>
              <p:cNvCxnSpPr>
                <a:cxnSpLocks noChangeAspect="1" noChangeShapeType="1"/>
                <a:stCxn id="131" idx="1"/>
                <a:endCxn id="131"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1"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6"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7"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8" name="AutoShape 291"/>
              <p:cNvCxnSpPr>
                <a:cxnSpLocks noChangeAspect="1" noChangeShapeType="1"/>
                <a:stCxn id="187" idx="0"/>
                <a:endCxn id="183"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9"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2"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9" name="AutoShape 302"/>
              <p:cNvCxnSpPr>
                <a:cxnSpLocks noChangeAspect="1" noChangeShapeType="1"/>
                <a:stCxn id="188" idx="3"/>
                <a:endCxn id="188"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3"/>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4"/>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5"/>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6"/>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7"/>
              <p:cNvCxnSpPr>
                <a:cxnSpLocks noChangeAspect="1" noChangeShapeType="1"/>
                <a:stCxn id="181" idx="3"/>
                <a:endCxn id="181"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8"/>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09"/>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10"/>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313"/>
              <p:cNvCxnSpPr>
                <a:cxnSpLocks noChangeAspect="1" noChangeShapeType="1"/>
                <a:stCxn id="181" idx="1"/>
                <a:endCxn id="181"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1"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6"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7"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8" name="AutoShape 341"/>
              <p:cNvCxnSpPr>
                <a:cxnSpLocks noChangeAspect="1" noChangeShapeType="1"/>
                <a:stCxn id="237" idx="0"/>
                <a:endCxn id="233"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9"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2"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9" name="AutoShape 352"/>
              <p:cNvCxnSpPr>
                <a:cxnSpLocks noChangeAspect="1" noChangeShapeType="1"/>
                <a:stCxn id="238" idx="3"/>
                <a:endCxn id="238"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3"/>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4"/>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5"/>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6"/>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7"/>
              <p:cNvCxnSpPr>
                <a:cxnSpLocks noChangeAspect="1" noChangeShapeType="1"/>
                <a:stCxn id="231" idx="3"/>
                <a:endCxn id="231"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8"/>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59"/>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60"/>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63"/>
              <p:cNvCxnSpPr>
                <a:cxnSpLocks noChangeAspect="1" noChangeShapeType="1"/>
                <a:stCxn id="231" idx="1"/>
                <a:endCxn id="231"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1"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6"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7"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8"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9"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0"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1"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2"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82598962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202758"/>
                                        </p:tgtEl>
                                        <p:attrNameLst>
                                          <p:attrName>style.visibility</p:attrName>
                                        </p:attrNameLst>
                                      </p:cBhvr>
                                      <p:to>
                                        <p:strVal val="visible"/>
                                      </p:to>
                                    </p:set>
                                    <p:animEffect transition="in" filter="box(out)">
                                      <p:cBhvr>
                                        <p:cTn id="7" dur="500"/>
                                        <p:tgtEl>
                                          <p:spTgt spid="2027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itle 1"/>
          <p:cNvSpPr>
            <a:spLocks noGrp="1"/>
          </p:cNvSpPr>
          <p:nvPr>
            <p:ph type="title" idx="4294967295"/>
          </p:nvPr>
        </p:nvSpPr>
        <p:spPr>
          <a:xfrm>
            <a:off x="21981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To perform the tests, whenever possible, we use heterozygous red cells.</a:t>
            </a:r>
          </a:p>
        </p:txBody>
      </p:sp>
      <p:cxnSp>
        <p:nvCxnSpPr>
          <p:cNvPr id="4" name="Straight Connector 3"/>
          <p:cNvCxnSpPr>
            <a:cxnSpLocks noChangeShapeType="1"/>
          </p:cNvCxnSpPr>
          <p:nvPr/>
        </p:nvCxnSpPr>
        <p:spPr bwMode="auto">
          <a:xfrm>
            <a:off x="4001549" y="3280095"/>
            <a:ext cx="4235741" cy="10603"/>
          </a:xfrm>
          <a:prstGeom prst="line">
            <a:avLst/>
          </a:prstGeom>
          <a:noFill/>
          <a:ln w="76200" algn="ctr">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 name="Group 4"/>
          <p:cNvGrpSpPr/>
          <p:nvPr/>
        </p:nvGrpSpPr>
        <p:grpSpPr>
          <a:xfrm>
            <a:off x="0" y="5607698"/>
            <a:ext cx="12192000" cy="1250302"/>
            <a:chOff x="0" y="5607698"/>
            <a:chExt cx="12192000" cy="1250302"/>
          </a:xfrm>
        </p:grpSpPr>
        <p:sp>
          <p:nvSpPr>
            <p:cNvPr id="6" name="Rectangle 5"/>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7" name="Oval 6"/>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8" name="Group 7"/>
            <p:cNvGrpSpPr>
              <a:grpSpLocks noChangeAspect="1"/>
            </p:cNvGrpSpPr>
            <p:nvPr/>
          </p:nvGrpSpPr>
          <p:grpSpPr bwMode="auto">
            <a:xfrm>
              <a:off x="1446003" y="6071153"/>
              <a:ext cx="463617" cy="516607"/>
              <a:chOff x="2839" y="1944"/>
              <a:chExt cx="596" cy="664"/>
            </a:xfrm>
          </p:grpSpPr>
          <p:sp>
            <p:nvSpPr>
              <p:cNvPr id="280"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6"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2" name="AutoShape 20"/>
              <p:cNvCxnSpPr>
                <a:cxnSpLocks noChangeAspect="1" noChangeShapeType="1"/>
                <a:stCxn id="291" idx="3"/>
                <a:endCxn id="29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1"/>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2"/>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3"/>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4"/>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5"/>
              <p:cNvCxnSpPr>
                <a:cxnSpLocks noChangeAspect="1" noChangeShapeType="1"/>
                <a:stCxn id="285" idx="3"/>
                <a:endCxn id="28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6"/>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7"/>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8"/>
              <p:cNvCxnSpPr>
                <a:cxnSpLocks noChangeAspect="1" noChangeShapeType="1"/>
                <a:stCxn id="291" idx="1"/>
                <a:endCxn id="29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31"/>
              <p:cNvCxnSpPr>
                <a:cxnSpLocks noChangeAspect="1" noChangeShapeType="1"/>
                <a:stCxn id="285" idx="1"/>
                <a:endCxn id="28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4"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7"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9" name="Group 397"/>
            <p:cNvGrpSpPr>
              <a:grpSpLocks noChangeAspect="1"/>
            </p:cNvGrpSpPr>
            <p:nvPr/>
          </p:nvGrpSpPr>
          <p:grpSpPr bwMode="auto">
            <a:xfrm>
              <a:off x="1982621" y="5735053"/>
              <a:ext cx="1024036" cy="1019723"/>
              <a:chOff x="3600" y="1632"/>
              <a:chExt cx="1594" cy="1587"/>
            </a:xfrm>
          </p:grpSpPr>
          <p:sp>
            <p:nvSpPr>
              <p:cNvPr id="10"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5"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7" name="AutoShape 143"/>
              <p:cNvCxnSpPr>
                <a:cxnSpLocks noChangeAspect="1" noChangeShapeType="1"/>
                <a:stCxn id="34" idx="0"/>
                <a:endCxn id="31"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0"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6" name="AutoShape 152"/>
              <p:cNvCxnSpPr>
                <a:cxnSpLocks noChangeAspect="1" noChangeShapeType="1"/>
                <a:stCxn id="35" idx="3"/>
                <a:endCxn id="35"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3"/>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4"/>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5"/>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6"/>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7"/>
              <p:cNvCxnSpPr>
                <a:cxnSpLocks noChangeAspect="1" noChangeShapeType="1"/>
                <a:stCxn id="29" idx="3"/>
                <a:endCxn id="29"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8"/>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9"/>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0"/>
              <p:cNvCxnSpPr>
                <a:cxnSpLocks noChangeAspect="1" noChangeShapeType="1"/>
                <a:stCxn id="35" idx="1"/>
                <a:endCxn id="3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63"/>
              <p:cNvCxnSpPr>
                <a:cxnSpLocks noChangeAspect="1" noChangeShapeType="1"/>
                <a:stCxn id="29" idx="1"/>
                <a:endCxn id="29"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8"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5" name="AutoShape 191"/>
              <p:cNvCxnSpPr>
                <a:cxnSpLocks noChangeAspect="1" noChangeShapeType="1"/>
                <a:stCxn id="84" idx="0"/>
                <a:endCxn id="80"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9"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6" name="AutoShape 202"/>
              <p:cNvCxnSpPr>
                <a:cxnSpLocks noChangeAspect="1" noChangeShapeType="1"/>
                <a:stCxn id="85" idx="3"/>
                <a:endCxn id="85"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3"/>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4"/>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5"/>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6"/>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7"/>
              <p:cNvCxnSpPr>
                <a:cxnSpLocks noChangeAspect="1" noChangeShapeType="1"/>
                <a:stCxn id="78" idx="3"/>
                <a:endCxn id="78"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8"/>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9"/>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0"/>
              <p:cNvCxnSpPr>
                <a:cxnSpLocks noChangeAspect="1" noChangeShapeType="1"/>
                <a:stCxn id="85" idx="1"/>
                <a:endCxn id="8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13"/>
              <p:cNvCxnSpPr>
                <a:cxnSpLocks noChangeAspect="1" noChangeShapeType="1"/>
                <a:stCxn id="78" idx="1"/>
                <a:endCxn id="78"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4"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5" name="AutoShape 241"/>
              <p:cNvCxnSpPr>
                <a:cxnSpLocks noChangeAspect="1" noChangeShapeType="1"/>
                <a:stCxn id="134" idx="0"/>
                <a:endCxn id="130"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6"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9"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6" name="AutoShape 252"/>
              <p:cNvCxnSpPr>
                <a:cxnSpLocks noChangeAspect="1" noChangeShapeType="1"/>
                <a:stCxn id="135" idx="3"/>
                <a:endCxn id="135"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3"/>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4"/>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5"/>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6"/>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7"/>
              <p:cNvCxnSpPr>
                <a:cxnSpLocks noChangeAspect="1" noChangeShapeType="1"/>
                <a:stCxn id="128" idx="3"/>
                <a:endCxn id="128"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8"/>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9"/>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0"/>
              <p:cNvCxnSpPr>
                <a:cxnSpLocks noChangeAspect="1" noChangeShapeType="1"/>
                <a:stCxn id="135" idx="1"/>
                <a:endCxn id="13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63"/>
              <p:cNvCxnSpPr>
                <a:cxnSpLocks noChangeAspect="1" noChangeShapeType="1"/>
                <a:stCxn id="128" idx="1"/>
                <a:endCxn id="128"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8"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4"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5" name="AutoShape 291"/>
              <p:cNvCxnSpPr>
                <a:cxnSpLocks noChangeAspect="1" noChangeShapeType="1"/>
                <a:stCxn id="184" idx="0"/>
                <a:endCxn id="180"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6"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9"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6" name="AutoShape 302"/>
              <p:cNvCxnSpPr>
                <a:cxnSpLocks noChangeAspect="1" noChangeShapeType="1"/>
                <a:stCxn id="185" idx="3"/>
                <a:endCxn id="185"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3"/>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4"/>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5"/>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6"/>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7"/>
              <p:cNvCxnSpPr>
                <a:cxnSpLocks noChangeAspect="1" noChangeShapeType="1"/>
                <a:stCxn id="178" idx="3"/>
                <a:endCxn id="178"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8"/>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9"/>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0"/>
              <p:cNvCxnSpPr>
                <a:cxnSpLocks noChangeAspect="1" noChangeShapeType="1"/>
                <a:stCxn id="185" idx="1"/>
                <a:endCxn id="18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13"/>
              <p:cNvCxnSpPr>
                <a:cxnSpLocks noChangeAspect="1" noChangeShapeType="1"/>
                <a:stCxn id="178" idx="1"/>
                <a:endCxn id="178"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8"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4"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5" name="AutoShape 341"/>
              <p:cNvCxnSpPr>
                <a:cxnSpLocks noChangeAspect="1" noChangeShapeType="1"/>
                <a:stCxn id="234" idx="0"/>
                <a:endCxn id="230"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6"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9"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6" name="AutoShape 352"/>
              <p:cNvCxnSpPr>
                <a:cxnSpLocks noChangeAspect="1" noChangeShapeType="1"/>
                <a:stCxn id="235" idx="3"/>
                <a:endCxn id="235"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3"/>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4"/>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5"/>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6"/>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7"/>
              <p:cNvCxnSpPr>
                <a:cxnSpLocks noChangeAspect="1" noChangeShapeType="1"/>
                <a:stCxn id="228" idx="3"/>
                <a:endCxn id="228"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8"/>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9"/>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0"/>
              <p:cNvCxnSpPr>
                <a:cxnSpLocks noChangeAspect="1" noChangeShapeType="1"/>
                <a:stCxn id="235" idx="1"/>
                <a:endCxn id="23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63"/>
              <p:cNvCxnSpPr>
                <a:cxnSpLocks noChangeAspect="1" noChangeShapeType="1"/>
                <a:stCxn id="228" idx="1"/>
                <a:endCxn id="228"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8"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4"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6"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9"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272845638"/>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Title 1"/>
          <p:cNvSpPr>
            <a:spLocks noGrp="1"/>
          </p:cNvSpPr>
          <p:nvPr>
            <p:ph type="title" idx="4294967295"/>
          </p:nvPr>
        </p:nvSpPr>
        <p:spPr>
          <a:xfrm>
            <a:off x="2198184" y="2465388"/>
            <a:ext cx="7772400" cy="990600"/>
          </a:xfrm>
        </p:spPr>
        <p:txBody>
          <a:bodyPr vert="horz" lIns="91440" tIns="45720" rIns="91440" bIns="45720" rtlCol="0" anchor="ct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Neither red cells, nor red cell antigens can be either heterozygous or homozygous; only genes can be heterozygous or homozygous (or, in some cases, hemizygous).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75780211"/>
      </p:ext>
    </p:extLst>
  </p:cSld>
  <p:clrMapOvr>
    <a:masterClrMapping/>
  </p:clrMapOvr>
  <p:transition>
    <p:blinds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Title 1"/>
          <p:cNvSpPr>
            <a:spLocks noGrp="1"/>
          </p:cNvSpPr>
          <p:nvPr>
            <p:ph type="title" idx="4294967295"/>
          </p:nvPr>
        </p:nvSpPr>
        <p:spPr>
          <a:xfrm>
            <a:off x="2239888"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Blood group antigens are not inherited; genes are inherited.</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691938490"/>
      </p:ext>
    </p:extLst>
  </p:cSld>
  <p:clrMapOvr>
    <a:masterClrMapping/>
  </p:clrMapOvr>
  <p:transition>
    <p:blinds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Title 1"/>
          <p:cNvSpPr>
            <a:spLocks noGrp="1"/>
          </p:cNvSpPr>
          <p:nvPr>
            <p:ph type="title" idx="4294967295"/>
          </p:nvPr>
        </p:nvSpPr>
        <p:spPr>
          <a:xfrm>
            <a:off x="22159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If someone says “</a:t>
            </a:r>
            <a:r>
              <a:rPr lang="en-GB" altLang="en-US" b="1" i="1" dirty="0">
                <a:latin typeface="Verdana" panose="020B0604030504040204" pitchFamily="34" charset="0"/>
                <a:ea typeface="Verdana" panose="020B0604030504040204" pitchFamily="34" charset="0"/>
                <a:cs typeface="Verdana" panose="020B0604030504040204" pitchFamily="34" charset="0"/>
              </a:rPr>
              <a:t>I inherited blood group A from my Dad</a:t>
            </a:r>
            <a:r>
              <a:rPr lang="en-GB" altLang="en-US" b="1" dirty="0">
                <a:latin typeface="Verdana" panose="020B0604030504040204" pitchFamily="34" charset="0"/>
                <a:ea typeface="Verdana" panose="020B0604030504040204" pitchFamily="34" charset="0"/>
                <a:cs typeface="Verdana" panose="020B0604030504040204" pitchFamily="34" charset="0"/>
              </a:rPr>
              <a:t>”, they are talking nonsense.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061997809"/>
      </p:ext>
    </p:extLst>
  </p:cSld>
  <p:clrMapOvr>
    <a:masterClrMapping/>
  </p:clrMapOvr>
  <p:transition>
    <p:blinds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What they inherited from their Dad was a gene that produces the enzyme </a:t>
            </a:r>
            <a:r>
              <a:rPr lang="en-GB" altLang="en-US" b="1" i="1" dirty="0">
                <a:latin typeface="Verdana" panose="020B0604030504040204" pitchFamily="34" charset="0"/>
                <a:ea typeface="Verdana" panose="020B0604030504040204" pitchFamily="34" charset="0"/>
                <a:cs typeface="Verdana" panose="020B0604030504040204" pitchFamily="34" charset="0"/>
              </a:rPr>
              <a:t>N</a:t>
            </a:r>
            <a:r>
              <a:rPr lang="en-GB" altLang="en-US" b="1" dirty="0">
                <a:latin typeface="Verdana" panose="020B0604030504040204" pitchFamily="34" charset="0"/>
                <a:ea typeface="Verdana" panose="020B0604030504040204" pitchFamily="34" charset="0"/>
                <a:cs typeface="Verdana" panose="020B0604030504040204" pitchFamily="34" charset="0"/>
              </a:rPr>
              <a:t>-acetyl-</a:t>
            </a:r>
            <a:r>
              <a:rPr lang="en-GB" altLang="en-US" sz="3600" b="1" dirty="0">
                <a:latin typeface="Verdana" panose="020B0604030504040204" pitchFamily="34" charset="0"/>
                <a:ea typeface="Verdana" panose="020B0604030504040204" pitchFamily="34" charset="0"/>
                <a:cs typeface="Verdana" panose="020B0604030504040204" pitchFamily="34" charset="0"/>
              </a:rPr>
              <a:t>D</a:t>
            </a:r>
            <a:r>
              <a:rPr lang="en-GB" altLang="en-US" b="1" dirty="0">
                <a:latin typeface="Verdana" panose="020B0604030504040204" pitchFamily="34" charset="0"/>
                <a:ea typeface="Verdana" panose="020B0604030504040204" pitchFamily="34" charset="0"/>
                <a:cs typeface="Verdana" panose="020B0604030504040204" pitchFamily="34" charset="0"/>
              </a:rPr>
              <a:t>-</a:t>
            </a:r>
            <a:r>
              <a:rPr lang="en-GB" altLang="en-US" b="1" dirty="0" err="1">
                <a:latin typeface="Verdana" panose="020B0604030504040204" pitchFamily="34" charset="0"/>
                <a:ea typeface="Verdana" panose="020B0604030504040204" pitchFamily="34" charset="0"/>
                <a:cs typeface="Verdana" panose="020B0604030504040204" pitchFamily="34" charset="0"/>
              </a:rPr>
              <a:t>galactosaminyl</a:t>
            </a:r>
            <a:r>
              <a:rPr lang="en-GB" altLang="en-US" b="1" dirty="0">
                <a:latin typeface="Verdana" panose="020B0604030504040204" pitchFamily="34" charset="0"/>
                <a:ea typeface="Verdana" panose="020B0604030504040204" pitchFamily="34" charset="0"/>
                <a:cs typeface="Verdana" panose="020B0604030504040204" pitchFamily="34" charset="0"/>
              </a:rPr>
              <a:t> transferase.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802798899"/>
      </p:ext>
    </p:extLst>
  </p:cSld>
  <p:clrMapOvr>
    <a:masterClrMapping/>
  </p:clrMapOvr>
  <p:transition>
    <p:blinds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itle 3"/>
          <p:cNvSpPr>
            <a:spLocks noGrp="1"/>
          </p:cNvSpPr>
          <p:nvPr>
            <p:ph type="title" idx="4294967295"/>
          </p:nvPr>
        </p:nvSpPr>
        <p:spPr>
          <a:xfrm>
            <a:off x="2206879"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Accuracy in what you are trying to convey is essential for others to fully understand your meaning.</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42541905"/>
      </p:ext>
    </p:extLst>
  </p:cSld>
  <p:clrMapOvr>
    <a:masterClrMapping/>
  </p:clrMapOvr>
  <p:transition>
    <p:blinds dir="vert"/>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Title 1"/>
          <p:cNvSpPr>
            <a:spLocks noGrp="1"/>
          </p:cNvSpPr>
          <p:nvPr>
            <p:ph type="title" idx="4294967295"/>
          </p:nvPr>
        </p:nvSpPr>
        <p:spPr>
          <a:xfrm>
            <a:off x="222352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It is this enzyme that transfers from the uridine diphosphate-</a:t>
            </a:r>
            <a:r>
              <a:rPr lang="en-GB" altLang="en-US" b="1" i="1" dirty="0">
                <a:latin typeface="Verdana" panose="020B0604030504040204" pitchFamily="34" charset="0"/>
                <a:ea typeface="Verdana" panose="020B0604030504040204" pitchFamily="34" charset="0"/>
                <a:cs typeface="Verdana" panose="020B0604030504040204" pitchFamily="34" charset="0"/>
              </a:rPr>
              <a:t>N</a:t>
            </a:r>
            <a:r>
              <a:rPr lang="en-GB" altLang="en-US" b="1" dirty="0">
                <a:latin typeface="Verdana" panose="020B0604030504040204" pitchFamily="34" charset="0"/>
                <a:ea typeface="Verdana" panose="020B0604030504040204" pitchFamily="34" charset="0"/>
                <a:cs typeface="Verdana" panose="020B0604030504040204" pitchFamily="34" charset="0"/>
              </a:rPr>
              <a:t>-acetyl-</a:t>
            </a:r>
            <a:r>
              <a:rPr lang="en-GB" altLang="en-US" sz="3600" b="1" dirty="0">
                <a:latin typeface="Verdana" panose="020B0604030504040204" pitchFamily="34" charset="0"/>
                <a:ea typeface="Verdana" panose="020B0604030504040204" pitchFamily="34" charset="0"/>
                <a:cs typeface="Verdana" panose="020B0604030504040204" pitchFamily="34" charset="0"/>
              </a:rPr>
              <a:t>D</a:t>
            </a:r>
            <a:r>
              <a:rPr lang="en-GB" altLang="en-US" b="1" dirty="0">
                <a:latin typeface="Verdana" panose="020B0604030504040204" pitchFamily="34" charset="0"/>
                <a:ea typeface="Verdana" panose="020B0604030504040204" pitchFamily="34" charset="0"/>
                <a:cs typeface="Verdana" panose="020B0604030504040204" pitchFamily="34" charset="0"/>
              </a:rPr>
              <a:t>-</a:t>
            </a:r>
            <a:r>
              <a:rPr lang="en-GB" altLang="en-US" b="1" dirty="0" err="1">
                <a:latin typeface="Verdana" panose="020B0604030504040204" pitchFamily="34" charset="0"/>
                <a:ea typeface="Verdana" panose="020B0604030504040204" pitchFamily="34" charset="0"/>
                <a:cs typeface="Verdana" panose="020B0604030504040204" pitchFamily="34" charset="0"/>
              </a:rPr>
              <a:t>galactosamine</a:t>
            </a:r>
            <a:r>
              <a:rPr lang="en-GB" altLang="en-US" b="1" dirty="0">
                <a:latin typeface="Verdana" panose="020B0604030504040204" pitchFamily="34" charset="0"/>
                <a:ea typeface="Verdana" panose="020B0604030504040204" pitchFamily="34" charset="0"/>
                <a:cs typeface="Verdana" panose="020B0604030504040204" pitchFamily="34" charset="0"/>
              </a:rPr>
              <a:t> donor to </a:t>
            </a:r>
            <a:r>
              <a:rPr lang="en-GB" altLang="en-US" b="1" dirty="0" err="1">
                <a:latin typeface="Verdana" panose="020B0604030504040204" pitchFamily="34" charset="0"/>
                <a:ea typeface="Verdana" panose="020B0604030504040204" pitchFamily="34" charset="0"/>
                <a:cs typeface="Verdana" panose="020B0604030504040204" pitchFamily="34" charset="0"/>
              </a:rPr>
              <a:t>fucosylated</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dirty="0" err="1">
                <a:latin typeface="Verdana" panose="020B0604030504040204" pitchFamily="34" charset="0"/>
                <a:ea typeface="Verdana" panose="020B0604030504040204" pitchFamily="34" charset="0"/>
                <a:cs typeface="Verdana" panose="020B0604030504040204" pitchFamily="34" charset="0"/>
              </a:rPr>
              <a:t>galactosyl</a:t>
            </a:r>
            <a:r>
              <a:rPr lang="en-GB" altLang="en-US" b="1" dirty="0">
                <a:latin typeface="Verdana" panose="020B0604030504040204" pitchFamily="34" charset="0"/>
                <a:ea typeface="Verdana" panose="020B0604030504040204" pitchFamily="34" charset="0"/>
                <a:cs typeface="Verdana" panose="020B0604030504040204" pitchFamily="34" charset="0"/>
              </a:rPr>
              <a:t> residue of an H antigen.</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10210951"/>
      </p:ext>
    </p:extLst>
  </p:cSld>
  <p:clrMapOvr>
    <a:masterClrMapping/>
  </p:clrMapOvr>
  <p:transition>
    <p:blinds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Title 1"/>
          <p:cNvSpPr>
            <a:spLocks noGrp="1"/>
          </p:cNvSpPr>
          <p:nvPr>
            <p:ph type="title" idx="4294967295"/>
          </p:nvPr>
        </p:nvSpPr>
        <p:spPr>
          <a:xfrm>
            <a:off x="2198184" y="2465388"/>
            <a:ext cx="7772400" cy="9906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Now that we are on the subject, when someone asks for an extended phenotype on, say, a sickle patient, they are asking for the </a:t>
            </a:r>
            <a:r>
              <a:rPr lang="en-GB" altLang="en-US" b="1" i="1" u="sng" dirty="0">
                <a:latin typeface="Verdana" panose="020B0604030504040204" pitchFamily="34" charset="0"/>
                <a:ea typeface="Verdana" panose="020B0604030504040204" pitchFamily="34" charset="0"/>
                <a:cs typeface="Verdana" panose="020B0604030504040204" pitchFamily="34" charset="0"/>
              </a:rPr>
              <a:t>exact</a:t>
            </a:r>
            <a:r>
              <a:rPr lang="en-GB" altLang="en-US" b="1" dirty="0">
                <a:latin typeface="Verdana" panose="020B0604030504040204" pitchFamily="34" charset="0"/>
                <a:ea typeface="Verdana" panose="020B0604030504040204" pitchFamily="34" charset="0"/>
                <a:cs typeface="Verdana" panose="020B0604030504040204" pitchFamily="34" charset="0"/>
              </a:rPr>
              <a:t> results we get, even if there are mixed-field reactions present.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513982370"/>
      </p:ext>
    </p:extLst>
  </p:cSld>
  <p:clrMapOvr>
    <a:masterClrMapping/>
  </p:clrMapOvr>
  <p:transition>
    <p:blinds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Title 1"/>
          <p:cNvSpPr>
            <a:spLocks noGrp="1"/>
          </p:cNvSpPr>
          <p:nvPr>
            <p:ph type="title" idx="4294967295"/>
          </p:nvPr>
        </p:nvSpPr>
        <p:spPr>
          <a:xfrm>
            <a:off x="21981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When they are asking us for the extended blood type, then they are asking us for what blood group the patient actually expresses.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391665904"/>
      </p:ext>
    </p:extLst>
  </p:cSld>
  <p:clrMapOvr>
    <a:masterClrMapping/>
  </p:clrMapOvr>
  <p:transition>
    <p:blinds dir="vert"/>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sz="3600" b="1" dirty="0">
                <a:latin typeface="Verdana" panose="020B0604030504040204" pitchFamily="34" charset="0"/>
                <a:ea typeface="Verdana" panose="020B0604030504040204" pitchFamily="34" charset="0"/>
                <a:cs typeface="Verdana" panose="020B0604030504040204" pitchFamily="34" charset="0"/>
              </a:rPr>
              <a:t>Worst still, is when they ask us for an extended genotype (unless they </a:t>
            </a:r>
            <a:r>
              <a:rPr lang="en-GB" altLang="en-US" sz="3600" b="1" i="1" u="sng" dirty="0">
                <a:latin typeface="Verdana" panose="020B0604030504040204" pitchFamily="34" charset="0"/>
                <a:ea typeface="Verdana" panose="020B0604030504040204" pitchFamily="34" charset="0"/>
                <a:cs typeface="Verdana" panose="020B0604030504040204" pitchFamily="34" charset="0"/>
              </a:rPr>
              <a:t>actually</a:t>
            </a:r>
            <a:r>
              <a:rPr lang="en-GB" altLang="en-US" sz="3600" b="1" dirty="0">
                <a:latin typeface="Verdana" panose="020B0604030504040204" pitchFamily="34" charset="0"/>
                <a:ea typeface="Verdana" panose="020B0604030504040204" pitchFamily="34" charset="0"/>
                <a:cs typeface="Verdana" panose="020B0604030504040204" pitchFamily="34" charset="0"/>
              </a:rPr>
              <a:t> mean an extended genotype), as this can only be performed at a molecular level (although, nowadays, this may be </a:t>
            </a:r>
            <a:r>
              <a:rPr lang="en-GB" altLang="en-US" sz="3600" b="1" i="1" dirty="0">
                <a:latin typeface="Verdana" panose="020B0604030504040204" pitchFamily="34" charset="0"/>
                <a:ea typeface="Verdana" panose="020B0604030504040204" pitchFamily="34" charset="0"/>
                <a:cs typeface="Verdana" panose="020B0604030504040204" pitchFamily="34" charset="0"/>
              </a:rPr>
              <a:t>exactly</a:t>
            </a:r>
            <a:r>
              <a:rPr lang="en-GB" altLang="en-US" sz="3600" b="1" dirty="0">
                <a:latin typeface="Verdana" panose="020B0604030504040204" pitchFamily="34" charset="0"/>
                <a:ea typeface="Verdana" panose="020B0604030504040204" pitchFamily="34" charset="0"/>
                <a:cs typeface="Verdana" panose="020B0604030504040204" pitchFamily="34" charset="0"/>
              </a:rPr>
              <a:t> what they are requesting).</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49186054"/>
      </p:ext>
    </p:extLst>
  </p:cSld>
  <p:clrMapOvr>
    <a:masterClrMapping/>
  </p:clrMapOvr>
  <p:transition>
    <p:blinds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Title 1"/>
          <p:cNvSpPr>
            <a:spLocks noGrp="1"/>
          </p:cNvSpPr>
          <p:nvPr>
            <p:ph type="title" idx="4294967295"/>
          </p:nvPr>
        </p:nvSpPr>
        <p:spPr>
          <a:xfrm>
            <a:off x="222352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Now it is possible to perform an extended genotype in RCI Laboratories, or at the IBGRL.</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273658167"/>
      </p:ext>
    </p:extLst>
  </p:cSld>
  <p:clrMapOvr>
    <a:masterClrMapping/>
  </p:clrMapOvr>
  <p:transition>
    <p:blinds dir="vert"/>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Title 1"/>
          <p:cNvSpPr>
            <a:spLocks noGrp="1"/>
          </p:cNvSpPr>
          <p:nvPr>
            <p:ph type="title" idx="4294967295"/>
          </p:nvPr>
        </p:nvSpPr>
        <p:spPr>
          <a:xfrm>
            <a:off x="2191411" y="2465388"/>
            <a:ext cx="7772400" cy="990600"/>
          </a:xfrm>
        </p:spPr>
        <p:txBody>
          <a:bodyPr vert="horz" lIns="91440" tIns="45720" rIns="91440" bIns="45720" rtlCol="0" anchor="ct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Even then, the genotype does not necessarily reflect phenotype.  Think, for a minute, of an individual who is genetically group A, but who has the acquired-B characteristic.</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20302869"/>
      </p:ext>
    </p:extLst>
  </p:cSld>
  <p:clrMapOvr>
    <a:masterClrMapping/>
  </p:clrMapOvr>
  <p:transition>
    <p:blinds dir="vert"/>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Title 1"/>
          <p:cNvSpPr>
            <a:spLocks noGrp="1"/>
          </p:cNvSpPr>
          <p:nvPr>
            <p:ph type="title" idx="4294967295"/>
          </p:nvPr>
        </p:nvSpPr>
        <p:spPr>
          <a:xfrm>
            <a:off x="21981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Antigens should be written in normal font, but genes should be written in </a:t>
            </a:r>
            <a:r>
              <a:rPr lang="en-GB" altLang="en-US" b="1" i="1" dirty="0">
                <a:latin typeface="Verdana" panose="020B0604030504040204" pitchFamily="34" charset="0"/>
                <a:ea typeface="Verdana" panose="020B0604030504040204" pitchFamily="34" charset="0"/>
                <a:cs typeface="Verdana" panose="020B0604030504040204" pitchFamily="34" charset="0"/>
              </a:rPr>
              <a:t>italics</a:t>
            </a:r>
            <a:r>
              <a:rPr lang="en-GB" altLang="en-US" b="1" dirty="0">
                <a:latin typeface="Verdana" panose="020B0604030504040204" pitchFamily="34" charset="0"/>
                <a:ea typeface="Verdana" panose="020B0604030504040204" pitchFamily="34" charset="0"/>
                <a:cs typeface="Verdana" panose="020B0604030504040204" pitchFamily="34" charset="0"/>
              </a:rPr>
              <a:t>, or normal font, but </a:t>
            </a:r>
            <a:r>
              <a:rPr lang="en-GB" altLang="en-US" b="1" u="sng" dirty="0">
                <a:latin typeface="Verdana" panose="020B0604030504040204" pitchFamily="34" charset="0"/>
                <a:ea typeface="Verdana" panose="020B0604030504040204" pitchFamily="34" charset="0"/>
                <a:cs typeface="Verdana" panose="020B0604030504040204" pitchFamily="34" charset="0"/>
              </a:rPr>
              <a:t>underlined</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511146786"/>
      </p:ext>
    </p:extLst>
  </p:cSld>
  <p:clrMapOvr>
    <a:masterClrMapping/>
  </p:clrMapOvr>
  <p:transition>
    <p:blinds dir="vert"/>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Title 1"/>
          <p:cNvSpPr>
            <a:spLocks noGrp="1"/>
          </p:cNvSpPr>
          <p:nvPr>
            <p:ph type="title" idx="4294967295"/>
          </p:nvPr>
        </p:nvSpPr>
        <p:spPr>
          <a:xfrm>
            <a:off x="22159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Hence, for example, the antigen is </a:t>
            </a:r>
            <a:r>
              <a:rPr lang="en-GB" altLang="en-US" b="1" dirty="0" err="1">
                <a:latin typeface="Verdana" panose="020B0604030504040204" pitchFamily="34" charset="0"/>
                <a:ea typeface="Verdana" panose="020B0604030504040204" pitchFamily="34" charset="0"/>
                <a:cs typeface="Verdana" panose="020B0604030504040204" pitchFamily="34" charset="0"/>
              </a:rPr>
              <a:t>Lu</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or Lu(a), whilst the gene is </a:t>
            </a:r>
            <a:r>
              <a:rPr lang="en-GB" altLang="en-US" b="1" i="1" dirty="0">
                <a:latin typeface="Verdana" panose="020B0604030504040204" pitchFamily="34" charset="0"/>
                <a:ea typeface="Verdana" panose="020B0604030504040204" pitchFamily="34" charset="0"/>
                <a:cs typeface="Verdana" panose="020B0604030504040204" pitchFamily="34" charset="0"/>
              </a:rPr>
              <a:t>LUA </a:t>
            </a:r>
            <a:r>
              <a:rPr lang="en-GB" altLang="en-US" b="1" dirty="0">
                <a:latin typeface="Verdana" panose="020B0604030504040204" pitchFamily="34" charset="0"/>
                <a:ea typeface="Verdana" panose="020B0604030504040204" pitchFamily="34" charset="0"/>
                <a:cs typeface="Verdana" panose="020B0604030504040204" pitchFamily="34" charset="0"/>
              </a:rPr>
              <a:t>or </a:t>
            </a:r>
            <a:r>
              <a:rPr lang="en-GB" altLang="en-US" b="1" u="sng" dirty="0">
                <a:latin typeface="Verdana" panose="020B0604030504040204" pitchFamily="34" charset="0"/>
                <a:ea typeface="Verdana" panose="020B0604030504040204" pitchFamily="34" charset="0"/>
                <a:cs typeface="Verdana" panose="020B0604030504040204" pitchFamily="34" charset="0"/>
              </a:rPr>
              <a:t>LUA</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95805986"/>
      </p:ext>
    </p:extLst>
  </p:cSld>
  <p:clrMapOvr>
    <a:masterClrMapping/>
  </p:clrMapOvr>
  <p:transition>
    <p:blinds dir="vert"/>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Title 1"/>
          <p:cNvSpPr>
            <a:spLocks noGrp="1"/>
          </p:cNvSpPr>
          <p:nvPr>
            <p:ph type="title" idx="4294967295"/>
          </p:nvPr>
        </p:nvSpPr>
        <p:spPr>
          <a:xfrm>
            <a:off x="2191411"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If the individual’s red cells have been tested serologically with   anti-</a:t>
            </a:r>
            <a:r>
              <a:rPr lang="en-GB" altLang="en-US" b="1" dirty="0" err="1">
                <a:latin typeface="Verdana" panose="020B0604030504040204" pitchFamily="34" charset="0"/>
                <a:ea typeface="Verdana" panose="020B0604030504040204" pitchFamily="34" charset="0"/>
                <a:cs typeface="Verdana" panose="020B0604030504040204" pitchFamily="34" charset="0"/>
              </a:rPr>
              <a:t>Lu</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 found to be positive, they are said to be Lu(a+).</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26831986"/>
      </p:ext>
    </p:extLst>
  </p:cSld>
  <p:clrMapOvr>
    <a:masterClrMapping/>
  </p:clrMapOvr>
  <p:transition>
    <p:blinds dir="vert"/>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Title 1"/>
          <p:cNvSpPr>
            <a:spLocks noGrp="1"/>
          </p:cNvSpPr>
          <p:nvPr>
            <p:ph type="title" idx="4294967295"/>
          </p:nvPr>
        </p:nvSpPr>
        <p:spPr>
          <a:xfrm>
            <a:off x="2198184" y="2465388"/>
            <a:ext cx="7772400" cy="9906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If the individual’s genotype has been performed, and the </a:t>
            </a:r>
            <a:r>
              <a:rPr lang="en-GB" altLang="en-US" b="1" i="1" dirty="0">
                <a:latin typeface="Verdana" panose="020B0604030504040204" pitchFamily="34" charset="0"/>
                <a:ea typeface="Verdana" panose="020B0604030504040204" pitchFamily="34" charset="0"/>
                <a:cs typeface="Verdana" panose="020B0604030504040204" pitchFamily="34" charset="0"/>
              </a:rPr>
              <a:t>LUA</a:t>
            </a:r>
            <a:r>
              <a:rPr lang="en-GB" altLang="en-US" b="1" dirty="0">
                <a:latin typeface="Verdana" panose="020B0604030504040204" pitchFamily="34" charset="0"/>
                <a:ea typeface="Verdana" panose="020B0604030504040204" pitchFamily="34" charset="0"/>
                <a:cs typeface="Verdana" panose="020B0604030504040204" pitchFamily="34" charset="0"/>
              </a:rPr>
              <a:t> gene is found to be present, then the gene should be written as </a:t>
            </a:r>
            <a:r>
              <a:rPr lang="en-GB" altLang="en-US" b="1" i="1" dirty="0">
                <a:latin typeface="Verdana" panose="020B0604030504040204" pitchFamily="34" charset="0"/>
                <a:ea typeface="Verdana" panose="020B0604030504040204" pitchFamily="34" charset="0"/>
                <a:cs typeface="Verdana" panose="020B0604030504040204" pitchFamily="34" charset="0"/>
              </a:rPr>
              <a:t>LU*A</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455297562"/>
      </p:ext>
    </p:extLst>
  </p:cSld>
  <p:clrMapOvr>
    <a:masterClrMapping/>
  </p:clrMapOvr>
  <p:transition>
    <p:blinds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1"/>
          <p:cNvSpPr>
            <a:spLocks noGrp="1"/>
          </p:cNvSpPr>
          <p:nvPr>
            <p:ph type="title" idx="4294967295"/>
          </p:nvPr>
        </p:nvSpPr>
        <p:spPr>
          <a:xfrm>
            <a:off x="2215984"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For years, Transfusion Science has suffered from slack nomenclature, leading to false statements.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511483622"/>
      </p:ext>
    </p:extLst>
  </p:cSld>
  <p:clrMapOvr>
    <a:masterClrMapping/>
  </p:clrMapOvr>
  <p:transition>
    <p:blinds dir="vert"/>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So, you may well ask, what on Earth is the point of this lecture?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8002976"/>
      </p:ext>
    </p:extLst>
  </p:cSld>
  <p:clrMapOvr>
    <a:masterClrMapping/>
  </p:clrMapOvr>
  <p:transition>
    <p:blinds dir="vert"/>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itle 3"/>
          <p:cNvSpPr>
            <a:spLocks noGrp="1"/>
          </p:cNvSpPr>
          <p:nvPr>
            <p:ph type="ctrTitle" idx="4294967295"/>
          </p:nvPr>
        </p:nvSpPr>
        <p:spPr>
          <a:xfrm>
            <a:off x="2215984" y="88049"/>
            <a:ext cx="7772400" cy="1470025"/>
          </a:xfrm>
        </p:spPr>
        <p:txBody>
          <a:bodyPr vert="horz" lIns="91440" tIns="45720" rIns="91440" bIns="45720" rtlCol="0" anchor="ctr">
            <a:normAutofit/>
          </a:bodyPr>
          <a:lstStyle/>
          <a:p>
            <a:pPr algn="ctr"/>
            <a:r>
              <a:rPr lang="en-GB" altLang="en-US" sz="3400" b="1" dirty="0">
                <a:latin typeface="Verdana" panose="020B0604030504040204" pitchFamily="34" charset="0"/>
                <a:ea typeface="Verdana" panose="020B0604030504040204" pitchFamily="34" charset="0"/>
                <a:cs typeface="Verdana" panose="020B0604030504040204" pitchFamily="34" charset="0"/>
              </a:rPr>
              <a:t>Shoot the General on no account; shoot the flag.</a:t>
            </a:r>
          </a:p>
        </p:txBody>
      </p:sp>
      <p:sp>
        <p:nvSpPr>
          <p:cNvPr id="5" name="Subtitle 4"/>
          <p:cNvSpPr>
            <a:spLocks noGrp="1"/>
          </p:cNvSpPr>
          <p:nvPr>
            <p:ph type="subTitle" idx="4294967295"/>
          </p:nvPr>
        </p:nvSpPr>
        <p:spPr>
          <a:xfrm>
            <a:off x="2600512" y="3065972"/>
            <a:ext cx="6981825" cy="1038225"/>
          </a:xfrm>
        </p:spPr>
        <p:txBody>
          <a:bodyPr vert="horz" lIns="91440" tIns="45720" rIns="91440" bIns="45720" rtlCol="0">
            <a:normAutofit/>
          </a:bodyPr>
          <a:lstStyle/>
          <a:p>
            <a:pPr marL="0" indent="0" algn="ctr">
              <a:buNone/>
            </a:pPr>
            <a:r>
              <a:rPr lang="en-GB" altLang="en-US" sz="3400" b="1" dirty="0">
                <a:latin typeface="Verdana" panose="020B0604030504040204" pitchFamily="34" charset="0"/>
                <a:ea typeface="Verdana" panose="020B0604030504040204" pitchFamily="34" charset="0"/>
                <a:cs typeface="Verdana" panose="020B0604030504040204" pitchFamily="34" charset="0"/>
              </a:rPr>
              <a:t>Shoot the General; on no account shoot the flag.</a:t>
            </a:r>
          </a:p>
        </p:txBody>
      </p:sp>
      <p:grpSp>
        <p:nvGrpSpPr>
          <p:cNvPr id="197636" name="Group 4"/>
          <p:cNvGrpSpPr>
            <a:grpSpLocks/>
          </p:cNvGrpSpPr>
          <p:nvPr/>
        </p:nvGrpSpPr>
        <p:grpSpPr bwMode="auto">
          <a:xfrm>
            <a:off x="4041775" y="1448173"/>
            <a:ext cx="4108450" cy="1371600"/>
            <a:chOff x="2757" y="1434"/>
            <a:chExt cx="2804" cy="864"/>
          </a:xfrm>
        </p:grpSpPr>
        <p:pic>
          <p:nvPicPr>
            <p:cNvPr id="197637" name="Picture 5" descr="800px-Flag_of_the_United_Kingdo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47" y="1434"/>
              <a:ext cx="1088" cy="544"/>
            </a:xfrm>
            <a:prstGeom prst="rect">
              <a:avLst/>
            </a:prstGeom>
            <a:noFill/>
            <a:extLst>
              <a:ext uri="{909E8E84-426E-40DD-AFC4-6F175D3DCCD1}">
                <a14:hiddenFill xmlns:a14="http://schemas.microsoft.com/office/drawing/2010/main">
                  <a:solidFill>
                    <a:srgbClr val="FFFFFF"/>
                  </a:solidFill>
                </a14:hiddenFill>
              </a:ext>
            </a:extLst>
          </p:spPr>
        </p:pic>
        <p:pic>
          <p:nvPicPr>
            <p:cNvPr id="197638" name="Picture 6" descr="400px-Chief_of_the_Defence_Staff%2C_General_Sir_Nicholas_Houghton_GCB%2C_CBE%2C_ADC_G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57" y="1434"/>
              <a:ext cx="576" cy="864"/>
            </a:xfrm>
            <a:prstGeom prst="rect">
              <a:avLst/>
            </a:prstGeom>
            <a:noFill/>
            <a:extLst>
              <a:ext uri="{909E8E84-426E-40DD-AFC4-6F175D3DCCD1}">
                <a14:hiddenFill xmlns:a14="http://schemas.microsoft.com/office/drawing/2010/main">
                  <a:solidFill>
                    <a:srgbClr val="FFFFFF"/>
                  </a:solidFill>
                </a14:hiddenFill>
              </a:ext>
            </a:extLst>
          </p:spPr>
        </p:pic>
        <p:pic>
          <p:nvPicPr>
            <p:cNvPr id="197639" name="Picture 7" descr="invented-first-gun-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81" y="1440"/>
              <a:ext cx="1080" cy="72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7640" name="Group 8"/>
          <p:cNvGrpSpPr>
            <a:grpSpLocks/>
          </p:cNvGrpSpPr>
          <p:nvPr/>
        </p:nvGrpSpPr>
        <p:grpSpPr bwMode="auto">
          <a:xfrm>
            <a:off x="4041775" y="4142433"/>
            <a:ext cx="4121150" cy="1431925"/>
            <a:chOff x="2757" y="2840"/>
            <a:chExt cx="2812" cy="902"/>
          </a:xfrm>
        </p:grpSpPr>
        <p:pic>
          <p:nvPicPr>
            <p:cNvPr id="197641" name="Picture 9" descr="400px-Chief_of_the_Defence_Staff%2C_General_Sir_Nicholas_Houghton_GCB%2C_CBE%2C_ADC_G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57" y="2840"/>
              <a:ext cx="576" cy="864"/>
            </a:xfrm>
            <a:prstGeom prst="rect">
              <a:avLst/>
            </a:prstGeom>
            <a:noFill/>
            <a:extLst>
              <a:ext uri="{909E8E84-426E-40DD-AFC4-6F175D3DCCD1}">
                <a14:hiddenFill xmlns:a14="http://schemas.microsoft.com/office/drawing/2010/main">
                  <a:solidFill>
                    <a:srgbClr val="FFFFFF"/>
                  </a:solidFill>
                </a14:hiddenFill>
              </a:ext>
            </a:extLst>
          </p:spPr>
        </p:pic>
        <p:pic>
          <p:nvPicPr>
            <p:cNvPr id="197642" name="Picture 10" descr="invented-first-gun-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7" y="3022"/>
              <a:ext cx="1080" cy="720"/>
            </a:xfrm>
            <a:prstGeom prst="rect">
              <a:avLst/>
            </a:prstGeom>
            <a:noFill/>
            <a:extLst>
              <a:ext uri="{909E8E84-426E-40DD-AFC4-6F175D3DCCD1}">
                <a14:hiddenFill xmlns:a14="http://schemas.microsoft.com/office/drawing/2010/main">
                  <a:solidFill>
                    <a:srgbClr val="FFFFFF"/>
                  </a:solidFill>
                </a14:hiddenFill>
              </a:ext>
            </a:extLst>
          </p:spPr>
        </p:pic>
        <p:pic>
          <p:nvPicPr>
            <p:cNvPr id="197643" name="Picture 11" descr="800px-Flag_of_the_United_Kingdo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81" y="3022"/>
              <a:ext cx="1088" cy="54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2" name="Group 11"/>
          <p:cNvGrpSpPr/>
          <p:nvPr/>
        </p:nvGrpSpPr>
        <p:grpSpPr>
          <a:xfrm>
            <a:off x="0" y="5607698"/>
            <a:ext cx="12192000" cy="1250302"/>
            <a:chOff x="0" y="5607698"/>
            <a:chExt cx="12192000" cy="1250302"/>
          </a:xfrm>
        </p:grpSpPr>
        <p:sp>
          <p:nvSpPr>
            <p:cNvPr id="13" name="Rectangle 12"/>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4" name="Oval 13"/>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5" name="Group 7"/>
            <p:cNvGrpSpPr>
              <a:grpSpLocks noChangeAspect="1"/>
            </p:cNvGrpSpPr>
            <p:nvPr/>
          </p:nvGrpSpPr>
          <p:grpSpPr bwMode="auto">
            <a:xfrm>
              <a:off x="1446003" y="6071153"/>
              <a:ext cx="463617" cy="516607"/>
              <a:chOff x="2839" y="1944"/>
              <a:chExt cx="596" cy="664"/>
            </a:xfrm>
          </p:grpSpPr>
          <p:sp>
            <p:nvSpPr>
              <p:cNvPr id="287"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3"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9" name="AutoShape 20"/>
              <p:cNvCxnSpPr>
                <a:cxnSpLocks noChangeAspect="1" noChangeShapeType="1"/>
                <a:stCxn id="298" idx="3"/>
                <a:endCxn id="298"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1"/>
              <p:cNvCxnSpPr>
                <a:cxnSpLocks noChangeAspect="1" noChangeShapeType="1"/>
                <a:stCxn id="298" idx="1"/>
                <a:endCxn id="2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2"/>
              <p:cNvCxnSpPr>
                <a:cxnSpLocks noChangeAspect="1" noChangeShapeType="1"/>
                <a:stCxn id="298" idx="1"/>
                <a:endCxn id="2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3"/>
              <p:cNvCxnSpPr>
                <a:cxnSpLocks noChangeAspect="1" noChangeShapeType="1"/>
                <a:stCxn id="298" idx="1"/>
                <a:endCxn id="2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4"/>
              <p:cNvCxnSpPr>
                <a:cxnSpLocks noChangeAspect="1" noChangeShapeType="1"/>
                <a:stCxn id="298" idx="1"/>
                <a:endCxn id="2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25"/>
              <p:cNvCxnSpPr>
                <a:cxnSpLocks noChangeAspect="1" noChangeShapeType="1"/>
                <a:stCxn id="292" idx="3"/>
                <a:endCxn id="292"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26"/>
              <p:cNvCxnSpPr>
                <a:cxnSpLocks noChangeAspect="1" noChangeShapeType="1"/>
                <a:stCxn id="298" idx="1"/>
                <a:endCxn id="2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27"/>
              <p:cNvCxnSpPr>
                <a:cxnSpLocks noChangeAspect="1" noChangeShapeType="1"/>
                <a:stCxn id="298" idx="1"/>
                <a:endCxn id="2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28"/>
              <p:cNvCxnSpPr>
                <a:cxnSpLocks noChangeAspect="1" noChangeShapeType="1"/>
                <a:stCxn id="298" idx="1"/>
                <a:endCxn id="2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9"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0" name="AutoShape 31"/>
              <p:cNvCxnSpPr>
                <a:cxnSpLocks noChangeAspect="1" noChangeShapeType="1"/>
                <a:stCxn id="292" idx="1"/>
                <a:endCxn id="292"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1"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3"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4"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6" name="Group 397"/>
            <p:cNvGrpSpPr>
              <a:grpSpLocks noChangeAspect="1"/>
            </p:cNvGrpSpPr>
            <p:nvPr/>
          </p:nvGrpSpPr>
          <p:grpSpPr bwMode="auto">
            <a:xfrm>
              <a:off x="1982621" y="5735053"/>
              <a:ext cx="1024036" cy="1019723"/>
              <a:chOff x="3600" y="1632"/>
              <a:chExt cx="1594" cy="1587"/>
            </a:xfrm>
          </p:grpSpPr>
          <p:sp>
            <p:nvSpPr>
              <p:cNvPr id="17"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2"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1"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2"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4" name="AutoShape 143"/>
              <p:cNvCxnSpPr>
                <a:cxnSpLocks noChangeAspect="1" noChangeShapeType="1"/>
                <a:stCxn id="41" idx="0"/>
                <a:endCxn id="38"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5"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7"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3" name="AutoShape 152"/>
              <p:cNvCxnSpPr>
                <a:cxnSpLocks noChangeAspect="1" noChangeShapeType="1"/>
                <a:stCxn id="42" idx="3"/>
                <a:endCxn id="42"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3"/>
              <p:cNvCxnSpPr>
                <a:cxnSpLocks noChangeAspect="1" noChangeShapeType="1"/>
                <a:stCxn id="42" idx="1"/>
                <a:endCxn id="42"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4"/>
              <p:cNvCxnSpPr>
                <a:cxnSpLocks noChangeAspect="1" noChangeShapeType="1"/>
                <a:stCxn id="42" idx="1"/>
                <a:endCxn id="42"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55"/>
              <p:cNvCxnSpPr>
                <a:cxnSpLocks noChangeAspect="1" noChangeShapeType="1"/>
                <a:stCxn id="42" idx="1"/>
                <a:endCxn id="42"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56"/>
              <p:cNvCxnSpPr>
                <a:cxnSpLocks noChangeAspect="1" noChangeShapeType="1"/>
                <a:stCxn id="42" idx="1"/>
                <a:endCxn id="42"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57"/>
              <p:cNvCxnSpPr>
                <a:cxnSpLocks noChangeAspect="1" noChangeShapeType="1"/>
                <a:stCxn id="36" idx="3"/>
                <a:endCxn id="36"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58"/>
              <p:cNvCxnSpPr>
                <a:cxnSpLocks noChangeAspect="1" noChangeShapeType="1"/>
                <a:stCxn id="42" idx="1"/>
                <a:endCxn id="42"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AutoShape 159"/>
              <p:cNvCxnSpPr>
                <a:cxnSpLocks noChangeAspect="1" noChangeShapeType="1"/>
                <a:stCxn id="42" idx="1"/>
                <a:endCxn id="42"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AutoShape 160"/>
              <p:cNvCxnSpPr>
                <a:cxnSpLocks noChangeAspect="1" noChangeShapeType="1"/>
                <a:stCxn id="42" idx="1"/>
                <a:endCxn id="42"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AutoShape 163"/>
              <p:cNvCxnSpPr>
                <a:cxnSpLocks noChangeAspect="1" noChangeShapeType="1"/>
                <a:stCxn id="36" idx="1"/>
                <a:endCxn id="36"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82" name="AutoShape 191"/>
              <p:cNvCxnSpPr>
                <a:cxnSpLocks noChangeAspect="1" noChangeShapeType="1"/>
                <a:stCxn id="91" idx="0"/>
                <a:endCxn id="87"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6"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0"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1"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2"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93" name="AutoShape 202"/>
              <p:cNvCxnSpPr>
                <a:cxnSpLocks noChangeAspect="1" noChangeShapeType="1"/>
                <a:stCxn id="92" idx="3"/>
                <a:endCxn id="92"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3"/>
              <p:cNvCxnSpPr>
                <a:cxnSpLocks noChangeAspect="1" noChangeShapeType="1"/>
                <a:stCxn id="92" idx="1"/>
                <a:endCxn id="92"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4"/>
              <p:cNvCxnSpPr>
                <a:cxnSpLocks noChangeAspect="1" noChangeShapeType="1"/>
                <a:stCxn id="92" idx="1"/>
                <a:endCxn id="92"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05"/>
              <p:cNvCxnSpPr>
                <a:cxnSpLocks noChangeAspect="1" noChangeShapeType="1"/>
                <a:stCxn id="92" idx="1"/>
                <a:endCxn id="92"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06"/>
              <p:cNvCxnSpPr>
                <a:cxnSpLocks noChangeAspect="1" noChangeShapeType="1"/>
                <a:stCxn id="92" idx="1"/>
                <a:endCxn id="92"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07"/>
              <p:cNvCxnSpPr>
                <a:cxnSpLocks noChangeAspect="1" noChangeShapeType="1"/>
                <a:stCxn id="85" idx="3"/>
                <a:endCxn id="85"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08"/>
              <p:cNvCxnSpPr>
                <a:cxnSpLocks noChangeAspect="1" noChangeShapeType="1"/>
                <a:stCxn id="92" idx="1"/>
                <a:endCxn id="92"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209"/>
              <p:cNvCxnSpPr>
                <a:cxnSpLocks noChangeAspect="1" noChangeShapeType="1"/>
                <a:stCxn id="92" idx="1"/>
                <a:endCxn id="92"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AutoShape 210"/>
              <p:cNvCxnSpPr>
                <a:cxnSpLocks noChangeAspect="1" noChangeShapeType="1"/>
                <a:stCxn id="92" idx="1"/>
                <a:endCxn id="92"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AutoShape 213"/>
              <p:cNvCxnSpPr>
                <a:cxnSpLocks noChangeAspect="1" noChangeShapeType="1"/>
                <a:stCxn id="85" idx="1"/>
                <a:endCxn id="85"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5"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7"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8"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9"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0"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1"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32" name="AutoShape 241"/>
              <p:cNvCxnSpPr>
                <a:cxnSpLocks noChangeAspect="1" noChangeShapeType="1"/>
                <a:stCxn id="141" idx="0"/>
                <a:endCxn id="137"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3"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6"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9"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0"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1"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2"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43" name="AutoShape 252"/>
              <p:cNvCxnSpPr>
                <a:cxnSpLocks noChangeAspect="1" noChangeShapeType="1"/>
                <a:stCxn id="142" idx="3"/>
                <a:endCxn id="142"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3"/>
              <p:cNvCxnSpPr>
                <a:cxnSpLocks noChangeAspect="1" noChangeShapeType="1"/>
                <a:stCxn id="142" idx="1"/>
                <a:endCxn id="14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4"/>
              <p:cNvCxnSpPr>
                <a:cxnSpLocks noChangeAspect="1" noChangeShapeType="1"/>
                <a:stCxn id="142" idx="1"/>
                <a:endCxn id="14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55"/>
              <p:cNvCxnSpPr>
                <a:cxnSpLocks noChangeAspect="1" noChangeShapeType="1"/>
                <a:stCxn id="142" idx="1"/>
                <a:endCxn id="14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56"/>
              <p:cNvCxnSpPr>
                <a:cxnSpLocks noChangeAspect="1" noChangeShapeType="1"/>
                <a:stCxn id="142" idx="1"/>
                <a:endCxn id="14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57"/>
              <p:cNvCxnSpPr>
                <a:cxnSpLocks noChangeAspect="1" noChangeShapeType="1"/>
                <a:stCxn id="135" idx="3"/>
                <a:endCxn id="135"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58"/>
              <p:cNvCxnSpPr>
                <a:cxnSpLocks noChangeAspect="1" noChangeShapeType="1"/>
                <a:stCxn id="142" idx="1"/>
                <a:endCxn id="14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59"/>
              <p:cNvCxnSpPr>
                <a:cxnSpLocks noChangeAspect="1" noChangeShapeType="1"/>
                <a:stCxn id="142" idx="1"/>
                <a:endCxn id="14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AutoShape 260"/>
              <p:cNvCxnSpPr>
                <a:cxnSpLocks noChangeAspect="1" noChangeShapeType="1"/>
                <a:stCxn id="142" idx="1"/>
                <a:endCxn id="14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4" name="AutoShape 263"/>
              <p:cNvCxnSpPr>
                <a:cxnSpLocks noChangeAspect="1" noChangeShapeType="1"/>
                <a:stCxn id="135" idx="1"/>
                <a:endCxn id="135"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5"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6"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8"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9"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0"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1"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82" name="AutoShape 291"/>
              <p:cNvCxnSpPr>
                <a:cxnSpLocks noChangeAspect="1" noChangeShapeType="1"/>
                <a:stCxn id="191" idx="0"/>
                <a:endCxn id="187"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3"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6"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9"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0"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1"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2"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93" name="AutoShape 302"/>
              <p:cNvCxnSpPr>
                <a:cxnSpLocks noChangeAspect="1" noChangeShapeType="1"/>
                <a:stCxn id="192" idx="3"/>
                <a:endCxn id="192"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3"/>
              <p:cNvCxnSpPr>
                <a:cxnSpLocks noChangeAspect="1" noChangeShapeType="1"/>
                <a:stCxn id="192" idx="1"/>
                <a:endCxn id="192"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4"/>
              <p:cNvCxnSpPr>
                <a:cxnSpLocks noChangeAspect="1" noChangeShapeType="1"/>
                <a:stCxn id="192" idx="1"/>
                <a:endCxn id="192"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05"/>
              <p:cNvCxnSpPr>
                <a:cxnSpLocks noChangeAspect="1" noChangeShapeType="1"/>
                <a:stCxn id="192" idx="1"/>
                <a:endCxn id="192"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06"/>
              <p:cNvCxnSpPr>
                <a:cxnSpLocks noChangeAspect="1" noChangeShapeType="1"/>
                <a:stCxn id="192" idx="1"/>
                <a:endCxn id="192"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07"/>
              <p:cNvCxnSpPr>
                <a:cxnSpLocks noChangeAspect="1" noChangeShapeType="1"/>
                <a:stCxn id="185" idx="3"/>
                <a:endCxn id="185"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08"/>
              <p:cNvCxnSpPr>
                <a:cxnSpLocks noChangeAspect="1" noChangeShapeType="1"/>
                <a:stCxn id="192" idx="1"/>
                <a:endCxn id="192"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309"/>
              <p:cNvCxnSpPr>
                <a:cxnSpLocks noChangeAspect="1" noChangeShapeType="1"/>
                <a:stCxn id="192" idx="1"/>
                <a:endCxn id="192"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AutoShape 310"/>
              <p:cNvCxnSpPr>
                <a:cxnSpLocks noChangeAspect="1" noChangeShapeType="1"/>
                <a:stCxn id="192" idx="1"/>
                <a:endCxn id="192"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3"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4" name="AutoShape 313"/>
              <p:cNvCxnSpPr>
                <a:cxnSpLocks noChangeAspect="1" noChangeShapeType="1"/>
                <a:stCxn id="185" idx="1"/>
                <a:endCxn id="185"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5"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7"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8"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9"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0"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1"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32" name="AutoShape 341"/>
              <p:cNvCxnSpPr>
                <a:cxnSpLocks noChangeAspect="1" noChangeShapeType="1"/>
                <a:stCxn id="241" idx="0"/>
                <a:endCxn id="237"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3"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6"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9"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0"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1"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2"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43" name="AutoShape 352"/>
              <p:cNvCxnSpPr>
                <a:cxnSpLocks noChangeAspect="1" noChangeShapeType="1"/>
                <a:stCxn id="242" idx="3"/>
                <a:endCxn id="242"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3"/>
              <p:cNvCxnSpPr>
                <a:cxnSpLocks noChangeAspect="1" noChangeShapeType="1"/>
                <a:stCxn id="242" idx="1"/>
                <a:endCxn id="242"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4"/>
              <p:cNvCxnSpPr>
                <a:cxnSpLocks noChangeAspect="1" noChangeShapeType="1"/>
                <a:stCxn id="242" idx="1"/>
                <a:endCxn id="242"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55"/>
              <p:cNvCxnSpPr>
                <a:cxnSpLocks noChangeAspect="1" noChangeShapeType="1"/>
                <a:stCxn id="242" idx="1"/>
                <a:endCxn id="242"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56"/>
              <p:cNvCxnSpPr>
                <a:cxnSpLocks noChangeAspect="1" noChangeShapeType="1"/>
                <a:stCxn id="242" idx="1"/>
                <a:endCxn id="242"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57"/>
              <p:cNvCxnSpPr>
                <a:cxnSpLocks noChangeAspect="1" noChangeShapeType="1"/>
                <a:stCxn id="235" idx="3"/>
                <a:endCxn id="235"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58"/>
              <p:cNvCxnSpPr>
                <a:cxnSpLocks noChangeAspect="1" noChangeShapeType="1"/>
                <a:stCxn id="242" idx="1"/>
                <a:endCxn id="242"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59"/>
              <p:cNvCxnSpPr>
                <a:cxnSpLocks noChangeAspect="1" noChangeShapeType="1"/>
                <a:stCxn id="242" idx="1"/>
                <a:endCxn id="242"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1" name="AutoShape 360"/>
              <p:cNvCxnSpPr>
                <a:cxnSpLocks noChangeAspect="1" noChangeShapeType="1"/>
                <a:stCxn id="242" idx="1"/>
                <a:endCxn id="242"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3"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 name="AutoShape 363"/>
              <p:cNvCxnSpPr>
                <a:cxnSpLocks noChangeAspect="1" noChangeShapeType="1"/>
                <a:stCxn id="235" idx="1"/>
                <a:endCxn id="235"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5"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6"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7"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8"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9"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6"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7"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8"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9"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2"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3"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4"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5"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6"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731223074"/>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additive="base">
                                        <p:cTn id="7" dur="500" fill="hold"/>
                                        <p:tgtEl>
                                          <p:spTgt spid="4098"/>
                                        </p:tgtEl>
                                        <p:attrNameLst>
                                          <p:attrName>ppt_x</p:attrName>
                                        </p:attrNameLst>
                                      </p:cBhvr>
                                      <p:tavLst>
                                        <p:tav tm="0">
                                          <p:val>
                                            <p:strVal val="1+#ppt_w/2"/>
                                          </p:val>
                                        </p:tav>
                                        <p:tav tm="100000">
                                          <p:val>
                                            <p:strVal val="#ppt_x"/>
                                          </p:val>
                                        </p:tav>
                                      </p:tavLst>
                                    </p:anim>
                                    <p:anim calcmode="lin" valueType="num">
                                      <p:cBhvr additive="base">
                                        <p:cTn id="8"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97636"/>
                                        </p:tgtEl>
                                        <p:attrNameLst>
                                          <p:attrName>style.visibility</p:attrName>
                                        </p:attrNameLst>
                                      </p:cBhvr>
                                      <p:to>
                                        <p:strVal val="visible"/>
                                      </p:to>
                                    </p:set>
                                    <p:anim calcmode="lin" valueType="num">
                                      <p:cBhvr additive="base">
                                        <p:cTn id="13" dur="500" fill="hold"/>
                                        <p:tgtEl>
                                          <p:spTgt spid="197636"/>
                                        </p:tgtEl>
                                        <p:attrNameLst>
                                          <p:attrName>ppt_x</p:attrName>
                                        </p:attrNameLst>
                                      </p:cBhvr>
                                      <p:tavLst>
                                        <p:tav tm="0">
                                          <p:val>
                                            <p:strVal val="1+#ppt_w/2"/>
                                          </p:val>
                                        </p:tav>
                                        <p:tav tm="100000">
                                          <p:val>
                                            <p:strVal val="#ppt_x"/>
                                          </p:val>
                                        </p:tav>
                                      </p:tavLst>
                                    </p:anim>
                                    <p:anim calcmode="lin" valueType="num">
                                      <p:cBhvr additive="base">
                                        <p:cTn id="14" dur="500" fill="hold"/>
                                        <p:tgtEl>
                                          <p:spTgt spid="19763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97640"/>
                                        </p:tgtEl>
                                        <p:attrNameLst>
                                          <p:attrName>style.visibility</p:attrName>
                                        </p:attrNameLst>
                                      </p:cBhvr>
                                      <p:to>
                                        <p:strVal val="visible"/>
                                      </p:to>
                                    </p:set>
                                    <p:anim calcmode="lin" valueType="num">
                                      <p:cBhvr additive="base">
                                        <p:cTn id="25" dur="500" fill="hold"/>
                                        <p:tgtEl>
                                          <p:spTgt spid="197640"/>
                                        </p:tgtEl>
                                        <p:attrNameLst>
                                          <p:attrName>ppt_x</p:attrName>
                                        </p:attrNameLst>
                                      </p:cBhvr>
                                      <p:tavLst>
                                        <p:tav tm="0">
                                          <p:val>
                                            <p:strVal val="1+#ppt_w/2"/>
                                          </p:val>
                                        </p:tav>
                                        <p:tav tm="100000">
                                          <p:val>
                                            <p:strVal val="#ppt_x"/>
                                          </p:val>
                                        </p:tav>
                                      </p:tavLst>
                                    </p:anim>
                                    <p:anim calcmode="lin" valueType="num">
                                      <p:cBhvr additive="base">
                                        <p:cTn id="26" dur="500" fill="hold"/>
                                        <p:tgtEl>
                                          <p:spTgt spid="1976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P spid="5"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It is time for this to stop, and time to educate people to say what they really mean, not “what goes”.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2757667"/>
      </p:ext>
    </p:extLst>
  </p:cSld>
  <p:clrMapOvr>
    <a:masterClrMapping/>
  </p:clrMapOvr>
  <p:transition>
    <p:blinds dir="vert"/>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Title 1"/>
          <p:cNvSpPr>
            <a:spLocks noGrp="1"/>
          </p:cNvSpPr>
          <p:nvPr>
            <p:ph type="title" idx="4294967295"/>
          </p:nvPr>
        </p:nvSpPr>
        <p:spPr>
          <a:xfrm>
            <a:off x="2209800" y="2465388"/>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There is a “good” reason why nomenclature in Blood Group Serology is so complicated.</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93765131"/>
      </p:ext>
    </p:extLst>
  </p:cSld>
  <p:clrMapOvr>
    <a:masterClrMapping/>
  </p:clrMapOvr>
  <p:transition>
    <p:blinds dir="vert"/>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F1F61812-3C96-4037-A938-8B1FC8E39FD9}" vid="{5437DD78-4D0B-40AB-AA2E-D9894ED3530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Malcolm Needs</Template>
  <TotalTime>161</TotalTime>
  <Words>1827</Words>
  <Application>Microsoft Office PowerPoint</Application>
  <PresentationFormat>Widescreen</PresentationFormat>
  <Paragraphs>177</Paragraphs>
  <Slides>71</Slides>
  <Notes>5</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71</vt:i4>
      </vt:variant>
    </vt:vector>
  </HeadingPairs>
  <TitlesOfParts>
    <vt:vector size="79" baseType="lpstr">
      <vt:lpstr>Arial</vt:lpstr>
      <vt:lpstr>Calibri</vt:lpstr>
      <vt:lpstr>Calibri Light</vt:lpstr>
      <vt:lpstr>Tahoma</vt:lpstr>
      <vt:lpstr>Times New Roman</vt:lpstr>
      <vt:lpstr>Verdana</vt:lpstr>
      <vt:lpstr>Wingdings</vt:lpstr>
      <vt:lpstr>Office Theme</vt:lpstr>
      <vt:lpstr>PowerPoint Presentation</vt:lpstr>
      <vt:lpstr>This lecture is designed to give an overview of:</vt:lpstr>
      <vt:lpstr>This lecture is designed to give an overview of:</vt:lpstr>
      <vt:lpstr>This lecture is designed to give an overview of:</vt:lpstr>
      <vt:lpstr>PowerPoint Presentation</vt:lpstr>
      <vt:lpstr>Accuracy in what you are trying to convey is essential for others to fully understand your meaning.</vt:lpstr>
      <vt:lpstr>For years, Transfusion Science has suffered from slack nomenclature, leading to false statements.</vt:lpstr>
      <vt:lpstr>It is time for this to stop, and time to educate people to say what they really mean, not “what goes”.</vt:lpstr>
      <vt:lpstr>There is a “good” reason why nomenclature in Blood Group Serology is so complicated.</vt:lpstr>
      <vt:lpstr>When blood group antigens were first named, for example, nobody dreamt that there would be as many described as there are now.</vt:lpstr>
      <vt:lpstr>Originally, antigens were named with a single, or two upper case letters, such as A, B, O and AB (in fact, even before this, they were variously named as I, II, III and IV, but also as IV, III, II and I!).</vt:lpstr>
      <vt:lpstr>The M antigen was so named, because it was the second letter of the word “immune”.</vt:lpstr>
      <vt:lpstr>N was used because it was the next available letter in “immune”.</vt:lpstr>
      <vt:lpstr>The S antigen was so named, because the first person found with anti-S in their plasma lived in Sydney.</vt:lpstr>
      <vt:lpstr>The U antigen was so named, because it was thought to be expressed universally.</vt:lpstr>
      <vt:lpstr>H was used because it is a heterogeneic, basic or primary substance common to the great majority of red cells, irrespective of their ABO phenotype.</vt:lpstr>
      <vt:lpstr>It was soon realised that there were allelomorphs to some antigens, and these began to be named with lower case letters, such as s.</vt:lpstr>
      <vt:lpstr>PLEASE NOTE:</vt:lpstr>
      <vt:lpstr>We soon ran out of single capital letters, and also shot ourselves in the foot at the same time!</vt:lpstr>
      <vt:lpstr>By using both capital and lower case letters for allelic genes (e.g. S and s), some people seem to think that the capitalised gene is dominant over the lower case gene, rather than them being            co-dominant!</vt:lpstr>
      <vt:lpstr>Capital letters with a superscript were then used, but this has also brought about confusion.</vt:lpstr>
      <vt:lpstr>Many people think that the superscript w used in Rh nomenclature stands for “weak”.</vt:lpstr>
      <vt:lpstr>It doesn’t!</vt:lpstr>
      <vt:lpstr>We tried a capital letter, followed by a lower case letter, with a superscript “a”, “b” or “c”.</vt:lpstr>
      <vt:lpstr>So Kpa, for example, was called this because the “K” meant that it was part of the Kell blood group system, the p stood for Penny (the first letter of the antibody producer’s name) and the “a”, as it was the first antigen of an antithetical triplet.</vt:lpstr>
      <vt:lpstr>So why Jsa and Jsb, instead of Ksa and Ksb?</vt:lpstr>
      <vt:lpstr>Well, because Jsa was described in 1958 and named after John Sutter, the first person to produce the antibody (Jsb in 1963), but was only shown to be part of the Kell Blood Group System in 1965, by which time it was too late to change the symbols!</vt:lpstr>
      <vt:lpstr>By the 1970’s, we had started to use a letter to denote the blood group system and a number to denote the antigen within the system.</vt:lpstr>
      <vt:lpstr>So, for example, we have Fy3, Fy4, Fy5 and Fy6.</vt:lpstr>
      <vt:lpstr>Except that we don’t, as Fy4 has been retired!</vt:lpstr>
      <vt:lpstr>Then we went back to naming the antigen after the surname of the person who made the first antibody.</vt:lpstr>
      <vt:lpstr>So, of course, KEL25 became VLAN, and its antithetical antigen, KEL28 became VONG!</vt:lpstr>
      <vt:lpstr>Now, certainly within the Kell Blood Group System, we have a combination of things like KANT, with the K for the system and ANT from the proband’s name, and KELP, with KE for the system and LP to denote the change from Leucine to Phenylalaine.</vt:lpstr>
      <vt:lpstr>Incidentally, k should not be called Cellano.  Not only is this slovenly, but the actual name of the proband was Nocella! Ku was so called, as the u stood for universal. Km was so called to denote its association with McLeod.</vt:lpstr>
      <vt:lpstr>Turning to the blood group system names, Lutheran should actually be Lutteran, and Colton should actually be Calton, but, in each case, the reader could not read the doctor’s writing!</vt:lpstr>
      <vt:lpstr>The Kell Blood Group System should really be the Levay Blood Group System, as K was described in 1946, whilst Levay (Kpc) was described in 1945, although it only joined the system in 1979.</vt:lpstr>
      <vt:lpstr>The Diego Blood Group System should be called the Wright Blood Group System.  Anti-Dia was described in 1955, but     anti-Wra (Di3) was described in 1953, but joined the system in 1995.</vt:lpstr>
      <vt:lpstr>So, in a way, we have made a rod for our own back, but…</vt:lpstr>
      <vt:lpstr>this does NOT mean that we are correct to be “sloppy” with nomenclature. </vt:lpstr>
      <vt:lpstr>Blood Group Systems must be referred to by their full ISBT name (for example, Duffy, Rh, Kell, etc).</vt:lpstr>
      <vt:lpstr>And please note;  It is the Rh Blood Group System, NOT the Rhesus or rhesus Blood Group System.</vt:lpstr>
      <vt:lpstr>PowerPoint Presentation</vt:lpstr>
      <vt:lpstr>PowerPoint Presentation</vt:lpstr>
      <vt:lpstr>Neither of them worked (directly) in Blood Transfusion!</vt:lpstr>
      <vt:lpstr>Antigens, on the other hand, and antibodies, come to that, do not use the full Blood Group System name.</vt:lpstr>
      <vt:lpstr>The antigen Fya, for example, should be referred to as Fya, not as Duffy eh.</vt:lpstr>
      <vt:lpstr>The antibody anti-Fya, for example, should be referred to as anti-Fya, not as anti-Duffy eh.</vt:lpstr>
      <vt:lpstr>When someone says that an individual is Kell negative (whilst trying to convey that they are K negative), what they are actually saying is that they lack all the antigens of the Kell Blood Group System and are, in fact, of the very rare type Ko!</vt:lpstr>
      <vt:lpstr>When a lady is pregnant, and has an alloantibody in her plasma, we will often titrate the antibody to ascertain whether or not the antibody is likely to affect the baby.</vt:lpstr>
      <vt:lpstr>The answer is often given as something like 1 in 32.  This is NOT a titre; this is a dilution.</vt:lpstr>
      <vt:lpstr>The titre is the reciprocal of the dilution (in this case 32).</vt:lpstr>
      <vt:lpstr>As the antibody is IgG, we often perform this by using the       Coombs Test.</vt:lpstr>
      <vt:lpstr>In 1945, Coombs, Mourant and Race described the Indirect Antiglobulin Test (IAT).</vt:lpstr>
      <vt:lpstr>PowerPoint Presentation</vt:lpstr>
      <vt:lpstr>To perform the tests, whenever possible, we use heterozygous red cells.</vt:lpstr>
      <vt:lpstr>Neither red cells, nor red cell antigens can be either heterozygous or homozygous; only genes can be heterozygous or homozygous (or, in some cases, hemizygous).</vt:lpstr>
      <vt:lpstr>Blood group antigens are not inherited; genes are inherited.</vt:lpstr>
      <vt:lpstr>If someone says “I inherited blood group A from my Dad”, they are talking nonsense.</vt:lpstr>
      <vt:lpstr>What they inherited from their Dad was a gene that produces the enzyme N-acetyl-D-galactosaminyl transferase.</vt:lpstr>
      <vt:lpstr>It is this enzyme that transfers from the uridine diphosphate-N-acetyl-D-galactosamine donor to fucosylated galactosyl residue of an H antigen.</vt:lpstr>
      <vt:lpstr>Now that we are on the subject, when someone asks for an extended phenotype on, say, a sickle patient, they are asking for the exact results we get, even if there are mixed-field reactions present.</vt:lpstr>
      <vt:lpstr>When they are asking us for the extended blood type, then they are asking us for what blood group the patient actually expresses.</vt:lpstr>
      <vt:lpstr>Worst still, is when they ask us for an extended genotype (unless they actually mean an extended genotype), as this can only be performed at a molecular level (although, nowadays, this may be exactly what they are requesting).</vt:lpstr>
      <vt:lpstr>Now it is possible to perform an extended genotype in RCI Laboratories, or at the IBGRL.</vt:lpstr>
      <vt:lpstr>Even then, the genotype does not necessarily reflect phenotype.  Think, for a minute, of an individual who is genetically group A, but who has the acquired-B characteristic.</vt:lpstr>
      <vt:lpstr>Antigens should be written in normal font, but genes should be written in italics, or normal font, but underlined.</vt:lpstr>
      <vt:lpstr>Hence, for example, the antigen is Lua or Lu(a), whilst the gene is LUA or LUA.</vt:lpstr>
      <vt:lpstr>If the individual’s red cells have been tested serologically with   anti-Lua and found to be positive, they are said to be Lu(a+).</vt:lpstr>
      <vt:lpstr>If the individual’s genotype has been performed, and the LUA gene is found to be present, then the gene should be written as LU*A.</vt:lpstr>
      <vt:lpstr>So, you may well ask, what on Earth is the point of this lecture?</vt:lpstr>
      <vt:lpstr>Shoot the General on no account; shoot the flag.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Denise Needs</dc:creator>
  <cp:lastModifiedBy>Denise Needs</cp:lastModifiedBy>
  <cp:revision>16</cp:revision>
  <dcterms:created xsi:type="dcterms:W3CDTF">2016-09-28T10:33:09Z</dcterms:created>
  <dcterms:modified xsi:type="dcterms:W3CDTF">2016-09-28T13:15:08Z</dcterms:modified>
</cp:coreProperties>
</file>