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4"/>
  </p:notesMasterIdLst>
  <p:sldIdLst>
    <p:sldId id="257" r:id="rId2"/>
    <p:sldId id="258" r:id="rId3"/>
    <p:sldId id="259" r:id="rId4"/>
    <p:sldId id="264" r:id="rId5"/>
    <p:sldId id="265" r:id="rId6"/>
    <p:sldId id="266" r:id="rId7"/>
    <p:sldId id="267" r:id="rId8"/>
    <p:sldId id="268" r:id="rId9"/>
    <p:sldId id="303" r:id="rId10"/>
    <p:sldId id="304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291" r:id="rId32"/>
    <p:sldId id="292" r:id="rId33"/>
    <p:sldId id="293" r:id="rId34"/>
    <p:sldId id="294" r:id="rId35"/>
    <p:sldId id="295" r:id="rId36"/>
    <p:sldId id="296" r:id="rId37"/>
    <p:sldId id="297" r:id="rId38"/>
    <p:sldId id="298" r:id="rId39"/>
    <p:sldId id="299" r:id="rId40"/>
    <p:sldId id="300" r:id="rId41"/>
    <p:sldId id="301" r:id="rId42"/>
    <p:sldId id="302" r:id="rId43"/>
  </p:sldIdLst>
  <p:sldSz cx="12192000" cy="6858000"/>
  <p:notesSz cx="6881813" cy="100028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65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436" userDrawn="1">
          <p15:clr>
            <a:srgbClr val="A4A3A4"/>
          </p15:clr>
        </p15:guide>
        <p15:guide id="4" orient="horz" pos="227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FFF6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492" y="108"/>
      </p:cViewPr>
      <p:guideLst>
        <p:guide orient="horz" pos="1865"/>
        <p:guide pos="3840"/>
        <p:guide orient="horz" pos="436"/>
        <p:guide orient="horz" pos="227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2119" cy="501879"/>
          </a:xfrm>
          <a:prstGeom prst="rect">
            <a:avLst/>
          </a:prstGeom>
        </p:spPr>
        <p:txBody>
          <a:bodyPr vert="horz" lIns="96478" tIns="48239" rIns="96478" bIns="48239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98102" y="0"/>
            <a:ext cx="2982119" cy="501879"/>
          </a:xfrm>
          <a:prstGeom prst="rect">
            <a:avLst/>
          </a:prstGeom>
        </p:spPr>
        <p:txBody>
          <a:bodyPr vert="horz" lIns="96478" tIns="48239" rIns="96478" bIns="48239" rtlCol="0"/>
          <a:lstStyle>
            <a:lvl1pPr algn="r">
              <a:defRPr sz="1300"/>
            </a:lvl1pPr>
          </a:lstStyle>
          <a:p>
            <a:fld id="{8FABD90C-FCE6-462B-8E1D-E6DBD647F331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42913" y="1250950"/>
            <a:ext cx="5997575" cy="33750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478" tIns="48239" rIns="96478" bIns="48239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182" y="4813866"/>
            <a:ext cx="5505450" cy="3938617"/>
          </a:xfrm>
          <a:prstGeom prst="rect">
            <a:avLst/>
          </a:prstGeom>
        </p:spPr>
        <p:txBody>
          <a:bodyPr vert="horz" lIns="96478" tIns="48239" rIns="96478" bIns="48239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00961"/>
            <a:ext cx="2982119" cy="501878"/>
          </a:xfrm>
          <a:prstGeom prst="rect">
            <a:avLst/>
          </a:prstGeom>
        </p:spPr>
        <p:txBody>
          <a:bodyPr vert="horz" lIns="96478" tIns="48239" rIns="96478" bIns="48239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98102" y="9500961"/>
            <a:ext cx="2982119" cy="501878"/>
          </a:xfrm>
          <a:prstGeom prst="rect">
            <a:avLst/>
          </a:prstGeom>
        </p:spPr>
        <p:txBody>
          <a:bodyPr vert="horz" lIns="96478" tIns="48239" rIns="96478" bIns="48239" rtlCol="0" anchor="b"/>
          <a:lstStyle>
            <a:lvl1pPr algn="r">
              <a:defRPr sz="1300"/>
            </a:lvl1pPr>
          </a:lstStyle>
          <a:p>
            <a:fld id="{A0C3EEED-B66C-45AE-B5DB-B0BFC108F8A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30414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 txBox="1">
            <a:spLocks noGrp="1" noChangeArrowheads="1"/>
          </p:cNvSpPr>
          <p:nvPr/>
        </p:nvSpPr>
        <p:spPr bwMode="auto">
          <a:xfrm>
            <a:off x="3899694" y="10336266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/>
            <a:fld id="{C15FAE8B-F18B-4A69-AB65-B80662EA346F}" type="slidenum">
              <a:rPr lang="en-GB" altLang="en-US" sz="1300">
                <a:latin typeface="Times New Roman" panose="02020603050405020304" pitchFamily="18" charset="0"/>
                <a:cs typeface="Times New Roman" panose="02020603050405020304" pitchFamily="18" charset="0"/>
              </a:rPr>
              <a:pPr algn="r" defTabSz="964783"/>
              <a:t>9</a:t>
            </a:fld>
            <a:endParaRPr lang="en-GB" altLang="en-US" sz="13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227013" y="833438"/>
            <a:ext cx="7259638" cy="40846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1810" y="5155977"/>
            <a:ext cx="5457660" cy="4888539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altLang="en-US"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33208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 txBox="1">
            <a:spLocks noGrp="1" noChangeArrowheads="1"/>
          </p:cNvSpPr>
          <p:nvPr/>
        </p:nvSpPr>
        <p:spPr bwMode="auto">
          <a:xfrm>
            <a:off x="3899694" y="10336266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/>
            <a:fld id="{C15FAE8B-F18B-4A69-AB65-B80662EA346F}" type="slidenum">
              <a:rPr lang="en-GB" altLang="en-US" sz="1300">
                <a:latin typeface="Times New Roman" panose="02020603050405020304" pitchFamily="18" charset="0"/>
                <a:cs typeface="Times New Roman" panose="02020603050405020304" pitchFamily="18" charset="0"/>
              </a:rPr>
              <a:pPr algn="r" defTabSz="964783"/>
              <a:t>10</a:t>
            </a:fld>
            <a:endParaRPr lang="en-GB" altLang="en-US" sz="13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227013" y="833438"/>
            <a:ext cx="7259638" cy="40846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1810" y="5155977"/>
            <a:ext cx="5457660" cy="4888539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altLang="en-US"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26704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 txBox="1">
            <a:spLocks noGrp="1" noChangeArrowheads="1"/>
          </p:cNvSpPr>
          <p:nvPr/>
        </p:nvSpPr>
        <p:spPr bwMode="auto">
          <a:xfrm>
            <a:off x="3899694" y="10338003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 eaLnBrk="0" hangingPunct="0"/>
            <a:fld id="{AA34A46D-8067-45DA-A73D-26562AC298B4}" type="slidenum">
              <a:rPr lang="en-GB" altLang="en-US" sz="1300">
                <a:latin typeface="Times New Roman" panose="02020603050405020304" pitchFamily="18" charset="0"/>
              </a:rPr>
              <a:pPr algn="r" defTabSz="964783" eaLnBrk="0" hangingPunct="0"/>
              <a:t>22</a:t>
            </a:fld>
            <a:endParaRPr lang="en-GB" altLang="en-US" sz="1300">
              <a:latin typeface="Times New Roman" panose="02020603050405020304" pitchFamily="18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163" y="942975"/>
            <a:ext cx="6762750" cy="3805238"/>
          </a:xfrm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9610" y="5175079"/>
            <a:ext cx="5002059" cy="4911116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GB" altLang="en-US"/>
              <a:t>Elucidation of suspected antibodies to high incidence antigens or complex mixtures.</a:t>
            </a:r>
          </a:p>
        </p:txBody>
      </p:sp>
    </p:spTree>
    <p:extLst>
      <p:ext uri="{BB962C8B-B14F-4D97-AF65-F5344CB8AC3E}">
        <p14:creationId xmlns:p14="http://schemas.microsoft.com/office/powerpoint/2010/main" val="39828786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 txBox="1">
            <a:spLocks noGrp="1" noChangeArrowheads="1"/>
          </p:cNvSpPr>
          <p:nvPr/>
        </p:nvSpPr>
        <p:spPr bwMode="auto">
          <a:xfrm>
            <a:off x="3899694" y="10338003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 eaLnBrk="0" hangingPunct="0"/>
            <a:fld id="{D6FABEA9-D10D-48AF-A914-75D76E826197}" type="slidenum">
              <a:rPr lang="en-GB" altLang="en-US" sz="1300">
                <a:latin typeface="Times New Roman" panose="02020603050405020304" pitchFamily="18" charset="0"/>
              </a:rPr>
              <a:pPr algn="r" defTabSz="964783" eaLnBrk="0" hangingPunct="0"/>
              <a:t>23</a:t>
            </a:fld>
            <a:endParaRPr lang="en-GB" altLang="en-US" sz="1300">
              <a:latin typeface="Times New Roman" panose="02020603050405020304" pitchFamily="18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163" y="942975"/>
            <a:ext cx="6762750" cy="3805238"/>
          </a:xfrm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9610" y="5175080"/>
            <a:ext cx="5002059" cy="490938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81728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 txBox="1">
            <a:spLocks noGrp="1" noChangeArrowheads="1"/>
          </p:cNvSpPr>
          <p:nvPr/>
        </p:nvSpPr>
        <p:spPr bwMode="auto">
          <a:xfrm>
            <a:off x="3899694" y="10338003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 eaLnBrk="0" hangingPunct="0"/>
            <a:fld id="{2522CE5E-FBF4-446E-B285-2D2F509241E6}" type="slidenum">
              <a:rPr lang="en-GB" altLang="en-US" sz="1300">
                <a:latin typeface="Times New Roman" panose="02020603050405020304" pitchFamily="18" charset="0"/>
              </a:rPr>
              <a:pPr algn="r" defTabSz="964783" eaLnBrk="0" hangingPunct="0"/>
              <a:t>24</a:t>
            </a:fld>
            <a:endParaRPr lang="en-GB" altLang="en-US" sz="1300">
              <a:latin typeface="Times New Roman" panose="02020603050405020304" pitchFamily="18" charset="0"/>
            </a:endParaRPr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163" y="942975"/>
            <a:ext cx="6762750" cy="3805238"/>
          </a:xfrm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9610" y="5175080"/>
            <a:ext cx="5002059" cy="490938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70762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 txBox="1">
            <a:spLocks noGrp="1" noChangeArrowheads="1"/>
          </p:cNvSpPr>
          <p:nvPr/>
        </p:nvSpPr>
        <p:spPr bwMode="auto">
          <a:xfrm>
            <a:off x="3899694" y="10338003"/>
            <a:ext cx="2905654" cy="500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478" tIns="48239" rIns="96478" bIns="48239"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64783" eaLnBrk="0" hangingPunct="0"/>
            <a:fld id="{190D9DC3-04B0-434B-9A90-E0B51935E47D}" type="slidenum">
              <a:rPr lang="en-GB" altLang="en-US" sz="1300">
                <a:latin typeface="Times New Roman" panose="02020603050405020304" pitchFamily="18" charset="0"/>
              </a:rPr>
              <a:pPr algn="r" defTabSz="964783" eaLnBrk="0" hangingPunct="0"/>
              <a:t>25</a:t>
            </a:fld>
            <a:endParaRPr lang="en-GB" altLang="en-US" sz="1300">
              <a:latin typeface="Times New Roman" panose="02020603050405020304" pitchFamily="18" charset="0"/>
            </a:endParaRPr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163" y="942975"/>
            <a:ext cx="6762750" cy="3805238"/>
          </a:xfrm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9610" y="5175080"/>
            <a:ext cx="5002059" cy="490938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16591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82155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9029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04036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4051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4707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55320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63628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80474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87801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85742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575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39C88D-FB36-4DF7-84C8-45D373833483}" type="datetimeFigureOut">
              <a:rPr lang="en-GB" smtClean="0"/>
              <a:t>08/08/2022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29799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1518997" y="2389188"/>
            <a:ext cx="913288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en-US" sz="7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G Antigen and Anti-G.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985864"/>
      </p:ext>
    </p:extLst>
  </p:cSld>
  <p:clrMapOvr>
    <a:masterClrMapping/>
  </p:clrMapOvr>
  <p:transition>
    <p:blinds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6" name="Group 99"/>
          <p:cNvGrpSpPr>
            <a:grpSpLocks/>
          </p:cNvGrpSpPr>
          <p:nvPr/>
        </p:nvGrpSpPr>
        <p:grpSpPr bwMode="auto">
          <a:xfrm>
            <a:off x="2239888" y="115719"/>
            <a:ext cx="7715955" cy="5430135"/>
            <a:chOff x="371" y="273"/>
            <a:chExt cx="4946" cy="3596"/>
          </a:xfrm>
        </p:grpSpPr>
        <p:grpSp>
          <p:nvGrpSpPr>
            <p:cNvPr id="169987" name="Group 98"/>
            <p:cNvGrpSpPr>
              <a:grpSpLocks/>
            </p:cNvGrpSpPr>
            <p:nvPr/>
          </p:nvGrpSpPr>
          <p:grpSpPr bwMode="auto">
            <a:xfrm>
              <a:off x="371" y="273"/>
              <a:ext cx="4805" cy="3596"/>
              <a:chOff x="371" y="273"/>
              <a:chExt cx="4805" cy="3596"/>
            </a:xfrm>
          </p:grpSpPr>
          <p:grpSp>
            <p:nvGrpSpPr>
              <p:cNvPr id="169988" name="Group 4"/>
              <p:cNvGrpSpPr>
                <a:grpSpLocks noChangeAspect="1"/>
              </p:cNvGrpSpPr>
              <p:nvPr/>
            </p:nvGrpSpPr>
            <p:grpSpPr bwMode="auto">
              <a:xfrm>
                <a:off x="371" y="1053"/>
                <a:ext cx="4666" cy="1574"/>
                <a:chOff x="420" y="1797"/>
                <a:chExt cx="4919" cy="1660"/>
              </a:xfrm>
            </p:grpSpPr>
            <p:grpSp>
              <p:nvGrpSpPr>
                <p:cNvPr id="169989" name="Group 5"/>
                <p:cNvGrpSpPr>
                  <a:grpSpLocks noChangeAspect="1"/>
                </p:cNvGrpSpPr>
                <p:nvPr/>
              </p:nvGrpSpPr>
              <p:grpSpPr bwMode="auto">
                <a:xfrm>
                  <a:off x="1088" y="1797"/>
                  <a:ext cx="3584" cy="104"/>
                  <a:chOff x="476" y="2158"/>
                  <a:chExt cx="4786" cy="140"/>
                </a:xfrm>
              </p:grpSpPr>
              <p:grpSp>
                <p:nvGrpSpPr>
                  <p:cNvPr id="169990" name="Group 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69991" name="Oval 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2" name="Oval 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3" name="Oval 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4" name="Oval 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5" name="Oval 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69996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69997" name="Oval 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8" name="Oval 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9" name="Oval 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0" name="Oval 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1" name="Oval 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02" name="Group 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03" name="Oval 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4" name="Oval 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5" name="Oval 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6" name="Oval 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7" name="Oval 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08" name="Group 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09" name="Oval 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0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1" name="Oval 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2" name="Oval 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3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14" name="Group 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015" name="Group 3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16" name="Oval 3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7" name="Oval 3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8" name="Oval 3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9" name="Oval 3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0" name="Oval 3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021" name="Group 3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22" name="Oval 3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3" name="Oval 3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4" name="Oval 4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5" name="Oval 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6" name="Oval 4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027" name="Group 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28" name="Oval 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29" name="Oval 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0" name="Oval 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1" name="Oval 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2" name="Oval 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033" name="Oval 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034" name="Group 50"/>
                <p:cNvGrpSpPr>
                  <a:grpSpLocks noChangeAspect="1"/>
                </p:cNvGrpSpPr>
                <p:nvPr/>
              </p:nvGrpSpPr>
              <p:grpSpPr bwMode="auto">
                <a:xfrm>
                  <a:off x="1006" y="1842"/>
                  <a:ext cx="3747" cy="109"/>
                  <a:chOff x="476" y="2158"/>
                  <a:chExt cx="4786" cy="140"/>
                </a:xfrm>
              </p:grpSpPr>
              <p:grpSp>
                <p:nvGrpSpPr>
                  <p:cNvPr id="17003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36" name="Oval 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7" name="Oval 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8" name="Oval 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9" name="Oval 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0" name="Oval 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41" name="Group 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42" name="Oval 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3" name="Oval 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4" name="Oval 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5" name="Oval 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6" name="Oval 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47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48" name="Oval 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9" name="Oval 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0" name="Oval 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1" name="Oval 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2" name="Oval 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53" name="Group 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54" name="Oval 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5" name="Oval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6" name="Oval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7" name="Oval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8" name="Oval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59" name="Group 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060" name="Group 7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61" name="Oval 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2" name="Oval 7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3" name="Oval 7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4" name="Oval 8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5" name="Oval 8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066" name="Group 8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67" name="Oval 8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8" name="Oval 8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9" name="Oval 8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70" name="Oval 8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071" name="Oval 8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072" name="Group 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73" name="Oval 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4" name="Oval 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5" name="Oval 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6" name="Oval 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7" name="Oval 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078" name="Oval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079" name="Group 95"/>
                <p:cNvGrpSpPr>
                  <a:grpSpLocks noChangeAspect="1"/>
                </p:cNvGrpSpPr>
                <p:nvPr/>
              </p:nvGrpSpPr>
              <p:grpSpPr bwMode="auto">
                <a:xfrm>
                  <a:off x="934" y="1888"/>
                  <a:ext cx="3892" cy="113"/>
                  <a:chOff x="476" y="2158"/>
                  <a:chExt cx="4786" cy="140"/>
                </a:xfrm>
              </p:grpSpPr>
              <p:grpSp>
                <p:nvGrpSpPr>
                  <p:cNvPr id="170080" name="Group 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81" name="Oval 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2" name="Oval 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3" name="Oval 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4" name="Oval 1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5" name="Oval 1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86" name="Group 1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87" name="Oval 1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8" name="Oval 1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9" name="Oval 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0" name="Oval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1" name="Oval 1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92" name="Group 1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93" name="Oval 1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4" name="Oval 1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5" name="Oval 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6" name="Oval 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7" name="Oval 1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98" name="Group 1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99" name="Oval 1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0" name="Oval 1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1" name="Oval 1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2" name="Oval 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3" name="Oval 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04" name="Group 1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05" name="Group 12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06" name="Oval 12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7" name="Oval 12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8" name="Oval 12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9" name="Oval 12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0" name="Oval 12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111" name="Group 12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12" name="Oval 12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3" name="Oval 12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4" name="Oval 13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5" name="Oval 13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6" name="Oval 13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117" name="Group 1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18" name="Oval 1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19" name="Oval 1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0" name="Oval 1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1" name="Oval 1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2" name="Oval 1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123" name="Oval 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D5D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124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854" y="1933"/>
                  <a:ext cx="4051" cy="118"/>
                  <a:chOff x="476" y="2158"/>
                  <a:chExt cx="4786" cy="140"/>
                </a:xfrm>
              </p:grpSpPr>
              <p:grpSp>
                <p:nvGrpSpPr>
                  <p:cNvPr id="170125" name="Group 1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26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7" name="Oval 1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8" name="Oval 1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9" name="Oval 1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0" name="Oval 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31" name="Group 1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32" name="Oval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3" name="Oval 1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4" name="Oval 1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5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6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37" name="Group 1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38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9" name="Oval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0" name="Oval 1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1" name="Oval 1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2" name="Oval 1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43" name="Group 1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44" name="Oval 1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5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6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7" name="Oval 1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8" name="Oval 1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49" name="Group 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50" name="Group 16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51" name="Oval 16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2" name="Oval 16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3" name="Oval 16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4" name="Oval 17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5" name="Oval 17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156" name="Group 1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57" name="Oval 17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8" name="Oval 17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9" name="Oval 17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60" name="Oval 1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61" name="Oval 1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162" name="Group 1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63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4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5" name="Oval 1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6" name="Oval 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7" name="Oval 1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168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B7B7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169" name="Group 185"/>
                <p:cNvGrpSpPr>
                  <a:grpSpLocks noChangeAspect="1"/>
                </p:cNvGrpSpPr>
                <p:nvPr/>
              </p:nvGrpSpPr>
              <p:grpSpPr bwMode="auto">
                <a:xfrm>
                  <a:off x="783" y="1979"/>
                  <a:ext cx="4194" cy="122"/>
                  <a:chOff x="476" y="2158"/>
                  <a:chExt cx="4786" cy="140"/>
                </a:xfrm>
              </p:grpSpPr>
              <p:grpSp>
                <p:nvGrpSpPr>
                  <p:cNvPr id="170170" name="Group 1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71" name="Oval 1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2" name="Oval 1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3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4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5" name="Oval 1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76" name="Group 1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77" name="Oval 1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8" name="Oval 1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9" name="Oval 1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0" name="Oval 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1" name="Oval 1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82" name="Group 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83" name="Oval 1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4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5" name="Oval 2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6" name="Oval 2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7" name="Oval 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88" name="Group 2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89" name="Oval 2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0" name="Oval 2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1" name="Oval 2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2" name="Oval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3" name="Oval 2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94" name="Group 2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95" name="Group 21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96" name="Oval 21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7" name="Oval 21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8" name="Oval 21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9" name="Oval 21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0" name="Oval 21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01" name="Group 21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02" name="Oval 21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3" name="Oval 21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4" name="Oval 22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5" name="Oval 22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6" name="Oval 22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07" name="Group 2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08" name="Oval 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09" name="Oval 2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0" name="Oval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1" name="Oval 2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2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213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A3A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214" name="Group 230"/>
                <p:cNvGrpSpPr>
                  <a:grpSpLocks noChangeAspect="1"/>
                </p:cNvGrpSpPr>
                <p:nvPr/>
              </p:nvGrpSpPr>
              <p:grpSpPr bwMode="auto">
                <a:xfrm>
                  <a:off x="702" y="2024"/>
                  <a:ext cx="4355" cy="127"/>
                  <a:chOff x="476" y="2158"/>
                  <a:chExt cx="4786" cy="140"/>
                </a:xfrm>
              </p:grpSpPr>
              <p:grpSp>
                <p:nvGrpSpPr>
                  <p:cNvPr id="170215" name="Group 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16" name="Oval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7" name="Oval 2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8" name="Oval 2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9" name="Oval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0" name="Oval 2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21" name="Group 2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22" name="Oval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3" name="Oval 2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4" name="Oval 2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5" name="Oval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6" name="Oval 2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27" name="Group 2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28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9" name="Oval 2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0" name="Oval 2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1" name="Oval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2" name="Oval 2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33" name="Group 2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34" name="Oval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5" name="Oval 2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6" name="Oval 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7" name="Oval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8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39" name="Group 2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240" name="Group 25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41" name="Oval 25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2" name="Oval 25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3" name="Oval 25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4" name="Oval 26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5" name="Oval 26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46" name="Group 26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47" name="Oval 26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8" name="Oval 26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9" name="Oval 26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50" name="Oval 26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51" name="Oval 26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52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53" name="Oval 2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4" name="Oval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5" name="Oval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6" name="Oval 2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7" name="Oval 2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258" name="Oval 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7979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259" name="Group 275"/>
                <p:cNvGrpSpPr>
                  <a:grpSpLocks noChangeAspect="1"/>
                </p:cNvGrpSpPr>
                <p:nvPr/>
              </p:nvGrpSpPr>
              <p:grpSpPr bwMode="auto">
                <a:xfrm>
                  <a:off x="632" y="2069"/>
                  <a:ext cx="4495" cy="131"/>
                  <a:chOff x="476" y="2158"/>
                  <a:chExt cx="4786" cy="140"/>
                </a:xfrm>
              </p:grpSpPr>
              <p:grpSp>
                <p:nvGrpSpPr>
                  <p:cNvPr id="170260" name="Group 2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61" name="Oval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2" name="Oval 2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3" name="Oval 2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4" name="Oval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5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66" name="Group 2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67" name="Oval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8" name="Oval 2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9" name="Oval 2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0" name="Oval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1" name="Oval 2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72" name="Group 2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73" name="Oval 2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4" name="Oval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5" name="Oval 2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6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7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78" name="Group 2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79" name="Oval 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0" name="Oval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1" name="Oval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2" name="Oval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3" name="Oval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84" name="Group 3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285" name="Group 30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86" name="Oval 30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7" name="Oval 30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8" name="Oval 30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9" name="Oval 30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290" name="Oval 30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91" name="Group 30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92" name="Oval 30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3" name="Oval 30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4" name="Oval 31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5" name="Oval 31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6" name="Oval 31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97" name="Group 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98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99" name="Oval 3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0" name="Oval 3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1" name="Oval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2" name="Oval 3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03" name="Oval 3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5D5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04" name="Group 320"/>
                <p:cNvGrpSpPr>
                  <a:grpSpLocks noChangeAspect="1"/>
                </p:cNvGrpSpPr>
                <p:nvPr/>
              </p:nvGrpSpPr>
              <p:grpSpPr bwMode="auto">
                <a:xfrm>
                  <a:off x="555" y="2115"/>
                  <a:ext cx="4650" cy="136"/>
                  <a:chOff x="476" y="2158"/>
                  <a:chExt cx="4786" cy="140"/>
                </a:xfrm>
              </p:grpSpPr>
              <p:grpSp>
                <p:nvGrpSpPr>
                  <p:cNvPr id="170305" name="Group 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06" name="Oval 3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7" name="Oval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8" name="Oval 3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9" name="Oval 3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0" name="Oval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11" name="Group 3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12" name="Oval 3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3" name="Oval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4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5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6" name="Oval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17" name="Group 3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18" name="Oval 3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9" name="Oval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0" name="Oval 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1" name="Oval 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2" name="Oval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23" name="Group 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24" name="Oval 3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5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6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7" name="Oval 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8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29" name="Group 3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330" name="Group 34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31" name="Oval 34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2" name="Oval 34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3" name="Oval 34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4" name="Oval 35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5" name="Oval 35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336" name="Group 35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37" name="Oval 35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8" name="Oval 35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339" name="Oval 35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40" name="Oval 35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41" name="Oval 35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342" name="Group 3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43" name="Oval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4" name="Oval 3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5" name="Oval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6" name="Oval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7" name="Oval 3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48" name="Oval 3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434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49" name="Group 365"/>
                <p:cNvGrpSpPr>
                  <a:grpSpLocks noChangeAspect="1"/>
                </p:cNvGrpSpPr>
                <p:nvPr/>
              </p:nvGrpSpPr>
              <p:grpSpPr bwMode="auto">
                <a:xfrm>
                  <a:off x="476" y="2158"/>
                  <a:ext cx="4786" cy="140"/>
                  <a:chOff x="476" y="2158"/>
                  <a:chExt cx="4786" cy="140"/>
                </a:xfrm>
              </p:grpSpPr>
              <p:grpSp>
                <p:nvGrpSpPr>
                  <p:cNvPr id="170350" name="Group 3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51" name="Oval 3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2" name="Oval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3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4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5" name="Oval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56" name="Group 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57" name="Oval 3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8" name="Oval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9" name="Oval 3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0" name="Oval 3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1" name="Oval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62" name="Group 3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63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4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5" name="Oval 3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6" name="Oval 3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7" name="Oval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68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69" name="Oval 3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0" name="Oval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1" name="Oval 3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2" name="Oval 3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3" name="Oval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74" name="Group 3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375" name="Group 39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76" name="Oval 39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7" name="Oval 39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8" name="Oval 39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9" name="Oval 39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0" name="Oval 39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381" name="Group 39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82" name="Oval 39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3" name="Oval 39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4" name="Oval 40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5" name="Oval 40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6" name="Oval 40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387" name="Group 4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88" name="Oval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89" name="Oval 4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0" name="Oval 4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1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2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93" name="Oval 4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212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94" name="Group 410"/>
                <p:cNvGrpSpPr>
                  <a:grpSpLocks noChangeAspect="1"/>
                </p:cNvGrpSpPr>
                <p:nvPr/>
              </p:nvGrpSpPr>
              <p:grpSpPr bwMode="auto">
                <a:xfrm>
                  <a:off x="420" y="2205"/>
                  <a:ext cx="4919" cy="1252"/>
                  <a:chOff x="420" y="1661"/>
                  <a:chExt cx="4919" cy="1252"/>
                </a:xfrm>
              </p:grpSpPr>
              <p:sp>
                <p:nvSpPr>
                  <p:cNvPr id="170395" name="Rectangle 4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" y="1752"/>
                    <a:ext cx="4898" cy="1088"/>
                  </a:xfrm>
                  <a:prstGeom prst="rect">
                    <a:avLst/>
                  </a:prstGeom>
                  <a:pattFill prst="pct25">
                    <a:fgClr>
                      <a:srgbClr val="FF0000"/>
                    </a:fgClr>
                    <a:bgClr>
                      <a:schemeClr val="bg1"/>
                    </a:bgClr>
                  </a:patt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grpSp>
                <p:nvGrpSpPr>
                  <p:cNvPr id="170396" name="Group 4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20" y="2341"/>
                    <a:ext cx="4919" cy="572"/>
                    <a:chOff x="657" y="2341"/>
                    <a:chExt cx="3510" cy="408"/>
                  </a:xfrm>
                </p:grpSpPr>
                <p:grpSp>
                  <p:nvGrpSpPr>
                    <p:cNvPr id="170397" name="Group 41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398" name="Group 41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399" name="Oval 4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0" name="Oval 4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1" name="Line 41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2" name="Line 41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3" name="Arc 41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04" name="Group 42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05" name="Oval 4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6" name="Oval 4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7" name="Line 42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8" name="Line 42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9" name="Arc 42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10" name="Group 4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11" name="Oval 4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2" name="Oval 4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3" name="Line 42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14" name="Line 43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15" name="Arc 43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16" name="Group 43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17" name="Oval 4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8" name="Oval 4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9" name="Line 43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0" name="Line 43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1" name="Arc 43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22" name="Group 43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23" name="Oval 4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24" name="Oval 44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25" name="Line 44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6" name="Line 44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7" name="Arc 443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28" name="Group 44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29" name="Oval 4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0" name="Oval 4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1" name="Line 44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2" name="Line 44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3" name="Arc 44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34" name="Group 4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35" name="Oval 4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6" name="Oval 4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7" name="Line 45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8" name="Line 45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9" name="Arc 45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170440" name="Group 45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412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441" name="Group 4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42" name="Oval 4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3" name="Oval 4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4" name="Line 46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45" name="Line 46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46" name="Arc 46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47" name="Group 46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48" name="Oval 4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9" name="Oval 46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0" name="Line 46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1" name="Line 46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2" name="Arc 46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53" name="Group 46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54" name="Oval 4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5" name="Oval 4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6" name="Line 47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7" name="Line 47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8" name="Arc 47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59" name="Group 4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60" name="Oval 4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1" name="Oval 4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2" name="Line 47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3" name="Line 47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4" name="Arc 480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65" name="Group 48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66" name="Oval 4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7" name="Oval 4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8" name="Line 48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9" name="Line 48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0" name="Arc 48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71" name="Group 48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72" name="Oval 4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3" name="Oval 4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4" name="Line 49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5" name="Line 49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6" name="Arc 49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77" name="Group 49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78" name="Oval 4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9" name="Oval 49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0" name="Line 49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1" name="Line 49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2" name="Arc 49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</p:grpSp>
              <p:grpSp>
                <p:nvGrpSpPr>
                  <p:cNvPr id="170483" name="Group 49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420" y="1661"/>
                    <a:ext cx="4919" cy="572"/>
                    <a:chOff x="657" y="2341"/>
                    <a:chExt cx="3510" cy="408"/>
                  </a:xfrm>
                </p:grpSpPr>
                <p:grpSp>
                  <p:nvGrpSpPr>
                    <p:cNvPr id="170484" name="Group 50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485" name="Group 50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86" name="Oval 5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7" name="Oval 5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8" name="Line 50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9" name="Line 50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0" name="Arc 50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91" name="Group 50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92" name="Oval 5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3" name="Oval 5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4" name="Line 51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5" name="Line 51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6" name="Arc 51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97" name="Group 51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98" name="Oval 5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9" name="Oval 5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0" name="Line 51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1" name="Line 51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2" name="Arc 51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03" name="Group 51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04" name="Oval 52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5" name="Oval 5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6" name="Line 52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7" name="Line 52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8" name="Arc 52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09" name="Group 52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10" name="Oval 5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1" name="Oval 5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2" name="Line 52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3" name="Line 52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4" name="Arc 530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15" name="Group 53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16" name="Oval 5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7" name="Oval 5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8" name="Line 53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9" name="Line 53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0" name="Arc 53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21" name="Group 53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22" name="Oval 5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23" name="Oval 5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24" name="Line 54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5" name="Line 54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6" name="Arc 54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170527" name="Group 5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412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528" name="Group 54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29" name="Oval 5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0" name="Oval 5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1" name="Line 54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2" name="Line 54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3" name="Arc 54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34" name="Group 5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35" name="Oval 5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6" name="Oval 5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7" name="Line 55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8" name="Line 55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9" name="Arc 55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40" name="Group 55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41" name="Oval 5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2" name="Oval 5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3" name="Line 55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44" name="Line 56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45" name="Arc 56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46" name="Group 56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47" name="Oval 5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8" name="Oval 5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9" name="Line 56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0" name="Line 56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1" name="Arc 56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52" name="Group 56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53" name="Oval 5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54" name="Oval 5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55" name="Line 57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6" name="Line 57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7" name="Arc 573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58" name="Group 57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59" name="Oval 57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0" name="Oval 5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1" name="Line 57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2" name="Line 57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3" name="Arc 57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64" name="Group 58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65" name="Oval 5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6" name="Oval 5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7" name="Line 58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8" name="Line 58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9" name="Arc 5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70570" name="Group 586"/>
              <p:cNvGrpSpPr>
                <a:grpSpLocks noChangeAspect="1"/>
              </p:cNvGrpSpPr>
              <p:nvPr/>
            </p:nvGrpSpPr>
            <p:grpSpPr bwMode="auto">
              <a:xfrm rot="1080000">
                <a:off x="3034" y="2500"/>
                <a:ext cx="321" cy="106"/>
                <a:chOff x="3196" y="3248"/>
                <a:chExt cx="277" cy="91"/>
              </a:xfrm>
            </p:grpSpPr>
            <p:sp>
              <p:nvSpPr>
                <p:cNvPr id="170571" name="Oval 58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2" name="Oval 58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3" name="Oval 58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74" name="Group 590"/>
              <p:cNvGrpSpPr>
                <a:grpSpLocks noChangeAspect="1"/>
              </p:cNvGrpSpPr>
              <p:nvPr/>
            </p:nvGrpSpPr>
            <p:grpSpPr bwMode="auto">
              <a:xfrm rot="1080000">
                <a:off x="3034" y="2387"/>
                <a:ext cx="321" cy="106"/>
                <a:chOff x="3196" y="3248"/>
                <a:chExt cx="277" cy="91"/>
              </a:xfrm>
            </p:grpSpPr>
            <p:sp>
              <p:nvSpPr>
                <p:cNvPr id="170575" name="Oval 59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6" name="Oval 59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7" name="Oval 59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78" name="Group 594"/>
              <p:cNvGrpSpPr>
                <a:grpSpLocks noChangeAspect="1"/>
              </p:cNvGrpSpPr>
              <p:nvPr/>
            </p:nvGrpSpPr>
            <p:grpSpPr bwMode="auto">
              <a:xfrm rot="1080000">
                <a:off x="3034" y="2277"/>
                <a:ext cx="321" cy="106"/>
                <a:chOff x="3196" y="3248"/>
                <a:chExt cx="277" cy="91"/>
              </a:xfrm>
            </p:grpSpPr>
            <p:sp>
              <p:nvSpPr>
                <p:cNvPr id="170579" name="Oval 59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0" name="Oval 59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1" name="Oval 59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82" name="Group 598"/>
              <p:cNvGrpSpPr>
                <a:grpSpLocks noChangeAspect="1"/>
              </p:cNvGrpSpPr>
              <p:nvPr/>
            </p:nvGrpSpPr>
            <p:grpSpPr bwMode="auto">
              <a:xfrm rot="1080000">
                <a:off x="3034" y="2163"/>
                <a:ext cx="321" cy="106"/>
                <a:chOff x="3196" y="3248"/>
                <a:chExt cx="277" cy="91"/>
              </a:xfrm>
            </p:grpSpPr>
            <p:sp>
              <p:nvSpPr>
                <p:cNvPr id="170583" name="Oval 59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4" name="Oval 60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5" name="Oval 60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86" name="Group 602"/>
              <p:cNvGrpSpPr>
                <a:grpSpLocks noChangeAspect="1"/>
              </p:cNvGrpSpPr>
              <p:nvPr/>
            </p:nvGrpSpPr>
            <p:grpSpPr bwMode="auto">
              <a:xfrm rot="1080000">
                <a:off x="3034" y="2055"/>
                <a:ext cx="321" cy="106"/>
                <a:chOff x="3196" y="3248"/>
                <a:chExt cx="277" cy="91"/>
              </a:xfrm>
            </p:grpSpPr>
            <p:sp>
              <p:nvSpPr>
                <p:cNvPr id="170587" name="Oval 60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8" name="Oval 60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9" name="Oval 60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0" name="Group 606"/>
              <p:cNvGrpSpPr>
                <a:grpSpLocks noChangeAspect="1"/>
              </p:cNvGrpSpPr>
              <p:nvPr/>
            </p:nvGrpSpPr>
            <p:grpSpPr bwMode="auto">
              <a:xfrm rot="1080000">
                <a:off x="3034" y="1950"/>
                <a:ext cx="321" cy="105"/>
                <a:chOff x="3196" y="3248"/>
                <a:chExt cx="277" cy="91"/>
              </a:xfrm>
            </p:grpSpPr>
            <p:sp>
              <p:nvSpPr>
                <p:cNvPr id="170591" name="Oval 60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2" name="Oval 60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3" name="Oval 60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4" name="Group 610"/>
              <p:cNvGrpSpPr>
                <a:grpSpLocks noChangeAspect="1"/>
              </p:cNvGrpSpPr>
              <p:nvPr/>
            </p:nvGrpSpPr>
            <p:grpSpPr bwMode="auto">
              <a:xfrm rot="1080000">
                <a:off x="3034" y="1838"/>
                <a:ext cx="321" cy="105"/>
                <a:chOff x="3196" y="3248"/>
                <a:chExt cx="277" cy="91"/>
              </a:xfrm>
            </p:grpSpPr>
            <p:sp>
              <p:nvSpPr>
                <p:cNvPr id="170595" name="Oval 61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6" name="Oval 61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7" name="Oval 61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8" name="Group 614"/>
              <p:cNvGrpSpPr>
                <a:grpSpLocks noChangeAspect="1"/>
              </p:cNvGrpSpPr>
              <p:nvPr/>
            </p:nvGrpSpPr>
            <p:grpSpPr bwMode="auto">
              <a:xfrm rot="1080000">
                <a:off x="3034" y="1724"/>
                <a:ext cx="321" cy="106"/>
                <a:chOff x="3196" y="3248"/>
                <a:chExt cx="277" cy="91"/>
              </a:xfrm>
            </p:grpSpPr>
            <p:sp>
              <p:nvSpPr>
                <p:cNvPr id="170599" name="Oval 61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0" name="Oval 61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1" name="Oval 61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02" name="Group 618"/>
              <p:cNvGrpSpPr>
                <a:grpSpLocks noChangeAspect="1"/>
              </p:cNvGrpSpPr>
              <p:nvPr/>
            </p:nvGrpSpPr>
            <p:grpSpPr bwMode="auto">
              <a:xfrm rot="1080000">
                <a:off x="3034" y="1612"/>
                <a:ext cx="321" cy="106"/>
                <a:chOff x="3196" y="3248"/>
                <a:chExt cx="277" cy="91"/>
              </a:xfrm>
            </p:grpSpPr>
            <p:sp>
              <p:nvSpPr>
                <p:cNvPr id="170603" name="Oval 61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4" name="Oval 62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5" name="Oval 62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06" name="Group 622"/>
              <p:cNvGrpSpPr>
                <a:grpSpLocks noChangeAspect="1"/>
              </p:cNvGrpSpPr>
              <p:nvPr/>
            </p:nvGrpSpPr>
            <p:grpSpPr bwMode="auto">
              <a:xfrm>
                <a:off x="3039" y="1468"/>
                <a:ext cx="310" cy="172"/>
                <a:chOff x="3233" y="1504"/>
                <a:chExt cx="327" cy="181"/>
              </a:xfrm>
            </p:grpSpPr>
            <p:sp>
              <p:nvSpPr>
                <p:cNvPr id="170607" name="Oval 62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3449" y="1574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8" name="Oval 624"/>
                <p:cNvSpPr>
                  <a:spLocks noChangeAspect="1" noChangeArrowheads="1"/>
                </p:cNvSpPr>
                <p:nvPr/>
              </p:nvSpPr>
              <p:spPr bwMode="auto">
                <a:xfrm rot="-1620000">
                  <a:off x="3340" y="15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9" name="Oval 625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3233" y="1504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610" name="Oval 626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434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1" name="Oval 627"/>
              <p:cNvSpPr>
                <a:spLocks noChangeAspect="1" noChangeArrowheads="1"/>
              </p:cNvSpPr>
              <p:nvPr/>
            </p:nvSpPr>
            <p:spPr bwMode="auto">
              <a:xfrm rot="-1500000">
                <a:off x="3247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2" name="Oval 628"/>
              <p:cNvSpPr>
                <a:spLocks noChangeAspect="1" noChangeArrowheads="1"/>
              </p:cNvSpPr>
              <p:nvPr/>
            </p:nvSpPr>
            <p:spPr bwMode="auto">
              <a:xfrm rot="-1500000">
                <a:off x="3247" y="275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3" name="Oval 629"/>
              <p:cNvSpPr>
                <a:spLocks noChangeAspect="1" noChangeArrowheads="1"/>
              </p:cNvSpPr>
              <p:nvPr/>
            </p:nvSpPr>
            <p:spPr bwMode="auto">
              <a:xfrm rot="-1500000">
                <a:off x="3354" y="275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4" name="Oval 630"/>
              <p:cNvSpPr>
                <a:spLocks noChangeAspect="1" noChangeArrowheads="1"/>
              </p:cNvSpPr>
              <p:nvPr/>
            </p:nvSpPr>
            <p:spPr bwMode="auto">
              <a:xfrm rot="-1500000">
                <a:off x="3354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615" name="Group 631"/>
              <p:cNvGrpSpPr>
                <a:grpSpLocks noChangeAspect="1"/>
              </p:cNvGrpSpPr>
              <p:nvPr/>
            </p:nvGrpSpPr>
            <p:grpSpPr bwMode="auto">
              <a:xfrm rot="-2220000">
                <a:off x="3365" y="2430"/>
                <a:ext cx="321" cy="105"/>
                <a:chOff x="3196" y="3248"/>
                <a:chExt cx="277" cy="91"/>
              </a:xfrm>
            </p:grpSpPr>
            <p:sp>
              <p:nvSpPr>
                <p:cNvPr id="170616" name="Oval 63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17" name="Oval 63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18" name="Oval 63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19" name="Group 635"/>
              <p:cNvGrpSpPr>
                <a:grpSpLocks noChangeAspect="1"/>
              </p:cNvGrpSpPr>
              <p:nvPr/>
            </p:nvGrpSpPr>
            <p:grpSpPr bwMode="auto">
              <a:xfrm rot="-2220000">
                <a:off x="3365" y="2215"/>
                <a:ext cx="321" cy="105"/>
                <a:chOff x="3196" y="3248"/>
                <a:chExt cx="277" cy="91"/>
              </a:xfrm>
            </p:grpSpPr>
            <p:sp>
              <p:nvSpPr>
                <p:cNvPr id="170620" name="Oval 63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1" name="Oval 63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2" name="Oval 63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23" name="Group 639"/>
              <p:cNvGrpSpPr>
                <a:grpSpLocks noChangeAspect="1"/>
              </p:cNvGrpSpPr>
              <p:nvPr/>
            </p:nvGrpSpPr>
            <p:grpSpPr bwMode="auto">
              <a:xfrm rot="-2220000">
                <a:off x="3365" y="1999"/>
                <a:ext cx="321" cy="106"/>
                <a:chOff x="3196" y="3248"/>
                <a:chExt cx="277" cy="91"/>
              </a:xfrm>
            </p:grpSpPr>
            <p:sp>
              <p:nvSpPr>
                <p:cNvPr id="170624" name="Oval 64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5" name="Oval 64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6" name="Oval 64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27" name="Group 643"/>
              <p:cNvGrpSpPr>
                <a:grpSpLocks noChangeAspect="1"/>
              </p:cNvGrpSpPr>
              <p:nvPr/>
            </p:nvGrpSpPr>
            <p:grpSpPr bwMode="auto">
              <a:xfrm rot="-2220000">
                <a:off x="3365" y="1784"/>
                <a:ext cx="321" cy="105"/>
                <a:chOff x="3196" y="3248"/>
                <a:chExt cx="277" cy="91"/>
              </a:xfrm>
            </p:grpSpPr>
            <p:sp>
              <p:nvSpPr>
                <p:cNvPr id="170628" name="Oval 64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9" name="Oval 64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0" name="Oval 64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31" name="Group 647"/>
              <p:cNvGrpSpPr>
                <a:grpSpLocks noChangeAspect="1"/>
              </p:cNvGrpSpPr>
              <p:nvPr/>
            </p:nvGrpSpPr>
            <p:grpSpPr bwMode="auto">
              <a:xfrm rot="-2220000">
                <a:off x="3365" y="1526"/>
                <a:ext cx="321" cy="105"/>
                <a:chOff x="3196" y="3248"/>
                <a:chExt cx="277" cy="91"/>
              </a:xfrm>
            </p:grpSpPr>
            <p:sp>
              <p:nvSpPr>
                <p:cNvPr id="170632" name="Oval 64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3" name="Oval 64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4" name="Oval 65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35" name="Group 651"/>
              <p:cNvGrpSpPr>
                <a:grpSpLocks noChangeAspect="1"/>
              </p:cNvGrpSpPr>
              <p:nvPr/>
            </p:nvGrpSpPr>
            <p:grpSpPr bwMode="auto">
              <a:xfrm>
                <a:off x="3681" y="1483"/>
                <a:ext cx="333" cy="1121"/>
                <a:chOff x="3910" y="1525"/>
                <a:chExt cx="351" cy="1181"/>
              </a:xfrm>
            </p:grpSpPr>
            <p:grpSp>
              <p:nvGrpSpPr>
                <p:cNvPr id="170636" name="Group 65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23" y="2595"/>
                  <a:ext cx="338" cy="111"/>
                  <a:chOff x="3196" y="3248"/>
                  <a:chExt cx="277" cy="91"/>
                </a:xfrm>
              </p:grpSpPr>
              <p:sp>
                <p:nvSpPr>
                  <p:cNvPr id="170637" name="Oval 6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38" name="Oval 65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39" name="Oval 65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0" name="Group 65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477"/>
                  <a:ext cx="338" cy="111"/>
                  <a:chOff x="3196" y="3248"/>
                  <a:chExt cx="277" cy="91"/>
                </a:xfrm>
              </p:grpSpPr>
              <p:sp>
                <p:nvSpPr>
                  <p:cNvPr id="170641" name="Oval 65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2" name="Oval 65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3" name="Oval 65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4" name="Group 66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248"/>
                  <a:ext cx="338" cy="111"/>
                  <a:chOff x="3196" y="3248"/>
                  <a:chExt cx="277" cy="91"/>
                </a:xfrm>
              </p:grpSpPr>
              <p:sp>
                <p:nvSpPr>
                  <p:cNvPr id="170645" name="Oval 66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6" name="Oval 66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7" name="Oval 66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8" name="Group 66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362"/>
                  <a:ext cx="338" cy="111"/>
                  <a:chOff x="3196" y="3248"/>
                  <a:chExt cx="277" cy="91"/>
                </a:xfrm>
              </p:grpSpPr>
              <p:sp>
                <p:nvSpPr>
                  <p:cNvPr id="170649" name="Oval 66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0" name="Oval 66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1" name="Oval 66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52" name="Group 66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790"/>
                  <a:ext cx="338" cy="111"/>
                  <a:chOff x="3196" y="3248"/>
                  <a:chExt cx="277" cy="91"/>
                </a:xfrm>
              </p:grpSpPr>
              <p:sp>
                <p:nvSpPr>
                  <p:cNvPr id="170653" name="Oval 66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4" name="Oval 67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5" name="Oval 67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56" name="Group 67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130"/>
                  <a:ext cx="338" cy="111"/>
                  <a:chOff x="3196" y="3248"/>
                  <a:chExt cx="277" cy="91"/>
                </a:xfrm>
              </p:grpSpPr>
              <p:sp>
                <p:nvSpPr>
                  <p:cNvPr id="170657" name="Oval 67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8" name="Oval 67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9" name="Oval 67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0" name="Group 67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902"/>
                  <a:ext cx="338" cy="111"/>
                  <a:chOff x="3196" y="3248"/>
                  <a:chExt cx="277" cy="91"/>
                </a:xfrm>
              </p:grpSpPr>
              <p:sp>
                <p:nvSpPr>
                  <p:cNvPr id="170661" name="Oval 67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2" name="Oval 67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3" name="Oval 67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4" name="Group 68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525"/>
                  <a:ext cx="338" cy="111"/>
                  <a:chOff x="3196" y="3248"/>
                  <a:chExt cx="277" cy="91"/>
                </a:xfrm>
              </p:grpSpPr>
              <p:sp>
                <p:nvSpPr>
                  <p:cNvPr id="170665" name="Oval 68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6" name="Oval 68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7" name="Oval 68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8" name="Group 68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661"/>
                  <a:ext cx="338" cy="111"/>
                  <a:chOff x="3196" y="3248"/>
                  <a:chExt cx="277" cy="91"/>
                </a:xfrm>
              </p:grpSpPr>
              <p:sp>
                <p:nvSpPr>
                  <p:cNvPr id="170669" name="Oval 68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0" name="Oval 68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1" name="Oval 68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72" name="Group 68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015"/>
                  <a:ext cx="338" cy="111"/>
                  <a:chOff x="3196" y="3248"/>
                  <a:chExt cx="277" cy="91"/>
                </a:xfrm>
              </p:grpSpPr>
              <p:sp>
                <p:nvSpPr>
                  <p:cNvPr id="170673" name="Oval 68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4" name="Oval 69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5" name="Oval 69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676" name="Group 692"/>
              <p:cNvGrpSpPr>
                <a:grpSpLocks noChangeAspect="1"/>
              </p:cNvGrpSpPr>
              <p:nvPr/>
            </p:nvGrpSpPr>
            <p:grpSpPr bwMode="auto">
              <a:xfrm rot="-1200000">
                <a:off x="4010" y="2495"/>
                <a:ext cx="321" cy="105"/>
                <a:chOff x="3196" y="3248"/>
                <a:chExt cx="277" cy="91"/>
              </a:xfrm>
            </p:grpSpPr>
            <p:sp>
              <p:nvSpPr>
                <p:cNvPr id="170677" name="Oval 69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78" name="Oval 69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79" name="Oval 69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0" name="Group 696"/>
              <p:cNvGrpSpPr>
                <a:grpSpLocks noChangeAspect="1"/>
              </p:cNvGrpSpPr>
              <p:nvPr/>
            </p:nvGrpSpPr>
            <p:grpSpPr bwMode="auto">
              <a:xfrm rot="-1200000">
                <a:off x="4010" y="2344"/>
                <a:ext cx="321" cy="105"/>
                <a:chOff x="3196" y="3248"/>
                <a:chExt cx="277" cy="91"/>
              </a:xfrm>
            </p:grpSpPr>
            <p:sp>
              <p:nvSpPr>
                <p:cNvPr id="170681" name="Oval 69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2" name="Oval 69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3" name="Oval 69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4" name="Group 700"/>
              <p:cNvGrpSpPr>
                <a:grpSpLocks noChangeAspect="1"/>
              </p:cNvGrpSpPr>
              <p:nvPr/>
            </p:nvGrpSpPr>
            <p:grpSpPr bwMode="auto">
              <a:xfrm rot="-1200000">
                <a:off x="4010" y="2215"/>
                <a:ext cx="321" cy="105"/>
                <a:chOff x="3196" y="3248"/>
                <a:chExt cx="277" cy="91"/>
              </a:xfrm>
            </p:grpSpPr>
            <p:sp>
              <p:nvSpPr>
                <p:cNvPr id="170685" name="Oval 70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6" name="Oval 70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7" name="Oval 70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8" name="Group 704"/>
              <p:cNvGrpSpPr>
                <a:grpSpLocks noChangeAspect="1"/>
              </p:cNvGrpSpPr>
              <p:nvPr/>
            </p:nvGrpSpPr>
            <p:grpSpPr bwMode="auto">
              <a:xfrm rot="-1200000">
                <a:off x="3995" y="2086"/>
                <a:ext cx="321" cy="105"/>
                <a:chOff x="3196" y="3248"/>
                <a:chExt cx="277" cy="91"/>
              </a:xfrm>
            </p:grpSpPr>
            <p:sp>
              <p:nvSpPr>
                <p:cNvPr id="170689" name="Oval 70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0" name="Oval 70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1" name="Oval 70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92" name="Group 708"/>
              <p:cNvGrpSpPr>
                <a:grpSpLocks noChangeAspect="1"/>
              </p:cNvGrpSpPr>
              <p:nvPr/>
            </p:nvGrpSpPr>
            <p:grpSpPr bwMode="auto">
              <a:xfrm rot="-1200000">
                <a:off x="4010" y="1914"/>
                <a:ext cx="321" cy="105"/>
                <a:chOff x="3196" y="3248"/>
                <a:chExt cx="277" cy="91"/>
              </a:xfrm>
            </p:grpSpPr>
            <p:sp>
              <p:nvSpPr>
                <p:cNvPr id="170693" name="Oval 70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4" name="Oval 71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5" name="Oval 71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96" name="Group 712"/>
              <p:cNvGrpSpPr>
                <a:grpSpLocks noChangeAspect="1"/>
              </p:cNvGrpSpPr>
              <p:nvPr/>
            </p:nvGrpSpPr>
            <p:grpSpPr bwMode="auto">
              <a:xfrm rot="-1200000">
                <a:off x="4010" y="1735"/>
                <a:ext cx="321" cy="105"/>
                <a:chOff x="3196" y="3248"/>
                <a:chExt cx="277" cy="91"/>
              </a:xfrm>
            </p:grpSpPr>
            <p:sp>
              <p:nvSpPr>
                <p:cNvPr id="170697" name="Oval 71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8" name="Oval 71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9" name="Oval 71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00" name="Group 716"/>
              <p:cNvGrpSpPr>
                <a:grpSpLocks noChangeAspect="1"/>
              </p:cNvGrpSpPr>
              <p:nvPr/>
            </p:nvGrpSpPr>
            <p:grpSpPr bwMode="auto">
              <a:xfrm rot="-1200000">
                <a:off x="4010" y="1592"/>
                <a:ext cx="321" cy="105"/>
                <a:chOff x="3196" y="3248"/>
                <a:chExt cx="277" cy="91"/>
              </a:xfrm>
            </p:grpSpPr>
            <p:sp>
              <p:nvSpPr>
                <p:cNvPr id="170701" name="Oval 71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02" name="Oval 71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03" name="Oval 71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704" name="Oval 720"/>
              <p:cNvSpPr>
                <a:spLocks noChangeAspect="1" noChangeArrowheads="1"/>
              </p:cNvSpPr>
              <p:nvPr/>
            </p:nvSpPr>
            <p:spPr bwMode="auto">
              <a:xfrm rot="-1500000">
                <a:off x="4226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705" name="Oval 721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43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706" name="Oval 722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56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707" name="Group 723"/>
              <p:cNvGrpSpPr>
                <a:grpSpLocks noChangeAspect="1"/>
              </p:cNvGrpSpPr>
              <p:nvPr/>
            </p:nvGrpSpPr>
            <p:grpSpPr bwMode="auto">
              <a:xfrm>
                <a:off x="4333" y="1505"/>
                <a:ext cx="333" cy="1099"/>
                <a:chOff x="4597" y="1548"/>
                <a:chExt cx="351" cy="1158"/>
              </a:xfrm>
            </p:grpSpPr>
            <p:grpSp>
              <p:nvGrpSpPr>
                <p:cNvPr id="170708" name="Group 72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610" y="2595"/>
                  <a:ext cx="338" cy="111"/>
                  <a:chOff x="3196" y="3248"/>
                  <a:chExt cx="277" cy="91"/>
                </a:xfrm>
              </p:grpSpPr>
              <p:sp>
                <p:nvSpPr>
                  <p:cNvPr id="170709" name="Oval 72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0" name="Oval 72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1" name="Oval 72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12" name="Group 72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477"/>
                  <a:ext cx="338" cy="111"/>
                  <a:chOff x="3196" y="3248"/>
                  <a:chExt cx="277" cy="91"/>
                </a:xfrm>
              </p:grpSpPr>
              <p:sp>
                <p:nvSpPr>
                  <p:cNvPr id="170713" name="Oval 72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4" name="Oval 73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5" name="Oval 73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16" name="Group 73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248"/>
                  <a:ext cx="338" cy="111"/>
                  <a:chOff x="3196" y="3248"/>
                  <a:chExt cx="277" cy="91"/>
                </a:xfrm>
              </p:grpSpPr>
              <p:sp>
                <p:nvSpPr>
                  <p:cNvPr id="170717" name="Oval 73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8" name="Oval 73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9" name="Oval 73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0" name="Group 73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362"/>
                  <a:ext cx="338" cy="111"/>
                  <a:chOff x="3196" y="3248"/>
                  <a:chExt cx="277" cy="91"/>
                </a:xfrm>
              </p:grpSpPr>
              <p:sp>
                <p:nvSpPr>
                  <p:cNvPr id="170721" name="Oval 73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2" name="Oval 73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3" name="Oval 73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4" name="Group 74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790"/>
                  <a:ext cx="338" cy="111"/>
                  <a:chOff x="3196" y="3248"/>
                  <a:chExt cx="277" cy="91"/>
                </a:xfrm>
              </p:grpSpPr>
              <p:sp>
                <p:nvSpPr>
                  <p:cNvPr id="170725" name="Oval 74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6" name="Oval 74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7" name="Oval 74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8" name="Group 74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130"/>
                  <a:ext cx="338" cy="111"/>
                  <a:chOff x="3196" y="3248"/>
                  <a:chExt cx="277" cy="91"/>
                </a:xfrm>
              </p:grpSpPr>
              <p:sp>
                <p:nvSpPr>
                  <p:cNvPr id="170729" name="Oval 74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0" name="Oval 74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1" name="Oval 74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32" name="Group 74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902"/>
                  <a:ext cx="338" cy="111"/>
                  <a:chOff x="3196" y="3248"/>
                  <a:chExt cx="277" cy="91"/>
                </a:xfrm>
              </p:grpSpPr>
              <p:sp>
                <p:nvSpPr>
                  <p:cNvPr id="170733" name="Oval 74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4" name="Oval 75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5" name="Oval 75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36" name="Group 75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548"/>
                  <a:ext cx="338" cy="111"/>
                  <a:chOff x="3196" y="3248"/>
                  <a:chExt cx="277" cy="91"/>
                </a:xfrm>
              </p:grpSpPr>
              <p:sp>
                <p:nvSpPr>
                  <p:cNvPr id="170737" name="Oval 7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8" name="Oval 75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9" name="Oval 75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40" name="Group 75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666"/>
                  <a:ext cx="338" cy="111"/>
                  <a:chOff x="3196" y="3248"/>
                  <a:chExt cx="277" cy="91"/>
                </a:xfrm>
              </p:grpSpPr>
              <p:sp>
                <p:nvSpPr>
                  <p:cNvPr id="170741" name="Oval 75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2" name="Oval 75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3" name="Oval 75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44" name="Group 76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015"/>
                  <a:ext cx="338" cy="111"/>
                  <a:chOff x="3196" y="3248"/>
                  <a:chExt cx="277" cy="91"/>
                </a:xfrm>
              </p:grpSpPr>
              <p:sp>
                <p:nvSpPr>
                  <p:cNvPr id="170745" name="Oval 76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6" name="Oval 76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7" name="Oval 76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748" name="Group 764"/>
              <p:cNvGrpSpPr>
                <a:grpSpLocks noChangeAspect="1"/>
              </p:cNvGrpSpPr>
              <p:nvPr/>
            </p:nvGrpSpPr>
            <p:grpSpPr bwMode="auto">
              <a:xfrm rot="-1200000">
                <a:off x="2717" y="2498"/>
                <a:ext cx="320" cy="106"/>
                <a:chOff x="3196" y="3248"/>
                <a:chExt cx="277" cy="91"/>
              </a:xfrm>
            </p:grpSpPr>
            <p:sp>
              <p:nvSpPr>
                <p:cNvPr id="170749" name="Oval 76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0" name="Oval 76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1" name="Oval 76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52" name="Group 768"/>
              <p:cNvGrpSpPr>
                <a:grpSpLocks noChangeAspect="1"/>
              </p:cNvGrpSpPr>
              <p:nvPr/>
            </p:nvGrpSpPr>
            <p:grpSpPr bwMode="auto">
              <a:xfrm rot="-1200000">
                <a:off x="2704" y="2371"/>
                <a:ext cx="321" cy="106"/>
                <a:chOff x="3196" y="3248"/>
                <a:chExt cx="277" cy="91"/>
              </a:xfrm>
            </p:grpSpPr>
            <p:sp>
              <p:nvSpPr>
                <p:cNvPr id="170753" name="Oval 76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4" name="Oval 77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5" name="Oval 77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56" name="Group 772"/>
              <p:cNvGrpSpPr>
                <a:grpSpLocks noChangeAspect="1"/>
              </p:cNvGrpSpPr>
              <p:nvPr/>
            </p:nvGrpSpPr>
            <p:grpSpPr bwMode="auto">
              <a:xfrm rot="-1200000">
                <a:off x="2704" y="2122"/>
                <a:ext cx="321" cy="105"/>
                <a:chOff x="3196" y="3248"/>
                <a:chExt cx="277" cy="91"/>
              </a:xfrm>
            </p:grpSpPr>
            <p:sp>
              <p:nvSpPr>
                <p:cNvPr id="170757" name="Oval 77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8" name="Oval 77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9" name="Oval 77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0" name="Group 776"/>
              <p:cNvGrpSpPr>
                <a:grpSpLocks noChangeAspect="1"/>
              </p:cNvGrpSpPr>
              <p:nvPr/>
            </p:nvGrpSpPr>
            <p:grpSpPr bwMode="auto">
              <a:xfrm rot="-1200000">
                <a:off x="2704" y="2240"/>
                <a:ext cx="321" cy="106"/>
                <a:chOff x="3196" y="3248"/>
                <a:chExt cx="277" cy="91"/>
              </a:xfrm>
            </p:grpSpPr>
            <p:sp>
              <p:nvSpPr>
                <p:cNvPr id="170761" name="Oval 77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2" name="Oval 77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3" name="Oval 77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4" name="Group 780"/>
              <p:cNvGrpSpPr>
                <a:grpSpLocks noChangeAspect="1"/>
              </p:cNvGrpSpPr>
              <p:nvPr/>
            </p:nvGrpSpPr>
            <p:grpSpPr bwMode="auto">
              <a:xfrm rot="-1200000">
                <a:off x="2704" y="1656"/>
                <a:ext cx="321" cy="105"/>
                <a:chOff x="3196" y="3248"/>
                <a:chExt cx="277" cy="91"/>
              </a:xfrm>
            </p:grpSpPr>
            <p:sp>
              <p:nvSpPr>
                <p:cNvPr id="170765" name="Oval 78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6" name="Oval 78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7" name="Oval 78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8" name="Group 784"/>
              <p:cNvGrpSpPr>
                <a:grpSpLocks noChangeAspect="1"/>
              </p:cNvGrpSpPr>
              <p:nvPr/>
            </p:nvGrpSpPr>
            <p:grpSpPr bwMode="auto">
              <a:xfrm rot="-1200000">
                <a:off x="2704" y="1999"/>
                <a:ext cx="321" cy="106"/>
                <a:chOff x="3196" y="3248"/>
                <a:chExt cx="277" cy="91"/>
              </a:xfrm>
            </p:grpSpPr>
            <p:sp>
              <p:nvSpPr>
                <p:cNvPr id="170769" name="Oval 78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0" name="Oval 78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1" name="Oval 78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72" name="Group 788"/>
              <p:cNvGrpSpPr>
                <a:grpSpLocks noChangeAspect="1"/>
              </p:cNvGrpSpPr>
              <p:nvPr/>
            </p:nvGrpSpPr>
            <p:grpSpPr bwMode="auto">
              <a:xfrm rot="-1200000">
                <a:off x="2704" y="1762"/>
                <a:ext cx="321" cy="106"/>
                <a:chOff x="3196" y="3248"/>
                <a:chExt cx="277" cy="91"/>
              </a:xfrm>
            </p:grpSpPr>
            <p:sp>
              <p:nvSpPr>
                <p:cNvPr id="170773" name="Oval 78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4" name="Oval 79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5" name="Oval 79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776" name="Oval 792"/>
              <p:cNvSpPr>
                <a:spLocks noChangeAspect="1" noChangeArrowheads="1"/>
              </p:cNvSpPr>
              <p:nvPr/>
            </p:nvSpPr>
            <p:spPr bwMode="auto">
              <a:xfrm rot="-3780000">
                <a:off x="2710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777" name="Group 793"/>
              <p:cNvGrpSpPr>
                <a:grpSpLocks noChangeAspect="1"/>
              </p:cNvGrpSpPr>
              <p:nvPr/>
            </p:nvGrpSpPr>
            <p:grpSpPr bwMode="auto">
              <a:xfrm rot="-1200000">
                <a:off x="2704" y="1534"/>
                <a:ext cx="321" cy="105"/>
                <a:chOff x="3196" y="3248"/>
                <a:chExt cx="277" cy="91"/>
              </a:xfrm>
            </p:grpSpPr>
            <p:sp>
              <p:nvSpPr>
                <p:cNvPr id="170778" name="Oval 79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9" name="Oval 79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0" name="Oval 79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1" name="Group 797"/>
              <p:cNvGrpSpPr>
                <a:grpSpLocks noChangeAspect="1"/>
              </p:cNvGrpSpPr>
              <p:nvPr/>
            </p:nvGrpSpPr>
            <p:grpSpPr bwMode="auto">
              <a:xfrm rot="-1200000">
                <a:off x="2704" y="1869"/>
                <a:ext cx="321" cy="106"/>
                <a:chOff x="3196" y="3248"/>
                <a:chExt cx="277" cy="91"/>
              </a:xfrm>
            </p:grpSpPr>
            <p:sp>
              <p:nvSpPr>
                <p:cNvPr id="170782" name="Oval 79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3" name="Oval 79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4" name="Oval 80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5" name="Group 801"/>
              <p:cNvGrpSpPr>
                <a:grpSpLocks noChangeAspect="1"/>
              </p:cNvGrpSpPr>
              <p:nvPr/>
            </p:nvGrpSpPr>
            <p:grpSpPr bwMode="auto">
              <a:xfrm rot="-1200000">
                <a:off x="2384" y="2495"/>
                <a:ext cx="320" cy="105"/>
                <a:chOff x="3196" y="3248"/>
                <a:chExt cx="277" cy="91"/>
              </a:xfrm>
            </p:grpSpPr>
            <p:sp>
              <p:nvSpPr>
                <p:cNvPr id="170786" name="Oval 80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7" name="Oval 80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8" name="Oval 80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9" name="Group 805"/>
              <p:cNvGrpSpPr>
                <a:grpSpLocks noChangeAspect="1"/>
              </p:cNvGrpSpPr>
              <p:nvPr/>
            </p:nvGrpSpPr>
            <p:grpSpPr bwMode="auto">
              <a:xfrm rot="-1200000">
                <a:off x="2384" y="1481"/>
                <a:ext cx="320" cy="106"/>
                <a:chOff x="3196" y="3248"/>
                <a:chExt cx="277" cy="91"/>
              </a:xfrm>
            </p:grpSpPr>
            <p:sp>
              <p:nvSpPr>
                <p:cNvPr id="170790" name="Oval 80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1" name="Oval 80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2" name="Oval 80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93" name="Group 809"/>
              <p:cNvGrpSpPr>
                <a:grpSpLocks noChangeAspect="1"/>
              </p:cNvGrpSpPr>
              <p:nvPr/>
            </p:nvGrpSpPr>
            <p:grpSpPr bwMode="auto">
              <a:xfrm rot="-1200000">
                <a:off x="2384" y="1655"/>
                <a:ext cx="320" cy="105"/>
                <a:chOff x="3196" y="3248"/>
                <a:chExt cx="277" cy="91"/>
              </a:xfrm>
            </p:grpSpPr>
            <p:sp>
              <p:nvSpPr>
                <p:cNvPr id="170794" name="Oval 81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5" name="Oval 81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6" name="Oval 81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97" name="Group 813"/>
              <p:cNvGrpSpPr>
                <a:grpSpLocks noChangeAspect="1"/>
              </p:cNvGrpSpPr>
              <p:nvPr/>
            </p:nvGrpSpPr>
            <p:grpSpPr bwMode="auto">
              <a:xfrm rot="-1200000">
                <a:off x="2384" y="1870"/>
                <a:ext cx="320" cy="106"/>
                <a:chOff x="3196" y="3248"/>
                <a:chExt cx="277" cy="91"/>
              </a:xfrm>
            </p:grpSpPr>
            <p:sp>
              <p:nvSpPr>
                <p:cNvPr id="170798" name="Oval 81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9" name="Oval 81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0" name="Oval 81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1" name="Group 817"/>
              <p:cNvGrpSpPr>
                <a:grpSpLocks noChangeAspect="1"/>
              </p:cNvGrpSpPr>
              <p:nvPr/>
            </p:nvGrpSpPr>
            <p:grpSpPr bwMode="auto">
              <a:xfrm rot="-1200000">
                <a:off x="2384" y="2086"/>
                <a:ext cx="320" cy="105"/>
                <a:chOff x="3196" y="3248"/>
                <a:chExt cx="277" cy="91"/>
              </a:xfrm>
            </p:grpSpPr>
            <p:sp>
              <p:nvSpPr>
                <p:cNvPr id="170802" name="Oval 81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3" name="Oval 81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4" name="Oval 82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5" name="Group 821"/>
              <p:cNvGrpSpPr>
                <a:grpSpLocks noChangeAspect="1"/>
              </p:cNvGrpSpPr>
              <p:nvPr/>
            </p:nvGrpSpPr>
            <p:grpSpPr bwMode="auto">
              <a:xfrm rot="-1200000">
                <a:off x="2384" y="2301"/>
                <a:ext cx="320" cy="105"/>
                <a:chOff x="3196" y="3248"/>
                <a:chExt cx="277" cy="91"/>
              </a:xfrm>
            </p:grpSpPr>
            <p:sp>
              <p:nvSpPr>
                <p:cNvPr id="170806" name="Oval 82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7" name="Oval 82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8" name="Oval 82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9" name="Group 825"/>
              <p:cNvGrpSpPr>
                <a:grpSpLocks noChangeAspect="1"/>
              </p:cNvGrpSpPr>
              <p:nvPr/>
            </p:nvGrpSpPr>
            <p:grpSpPr bwMode="auto">
              <a:xfrm>
                <a:off x="2056" y="1441"/>
                <a:ext cx="322" cy="1167"/>
                <a:chOff x="2196" y="1480"/>
                <a:chExt cx="340" cy="1231"/>
              </a:xfrm>
            </p:grpSpPr>
            <p:grpSp>
              <p:nvGrpSpPr>
                <p:cNvPr id="170810" name="Group 82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8" y="2600"/>
                  <a:ext cx="338" cy="111"/>
                  <a:chOff x="3196" y="3248"/>
                  <a:chExt cx="277" cy="91"/>
                </a:xfrm>
              </p:grpSpPr>
              <p:sp>
                <p:nvSpPr>
                  <p:cNvPr id="170811" name="Oval 82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2" name="Oval 82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3" name="Oval 82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14" name="Group 83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570"/>
                  <a:ext cx="338" cy="111"/>
                  <a:chOff x="3196" y="3248"/>
                  <a:chExt cx="277" cy="91"/>
                </a:xfrm>
              </p:grpSpPr>
              <p:sp>
                <p:nvSpPr>
                  <p:cNvPr id="170815" name="Oval 83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6" name="Oval 83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7" name="Oval 83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18" name="Group 83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716"/>
                  <a:ext cx="338" cy="111"/>
                  <a:chOff x="3196" y="3248"/>
                  <a:chExt cx="277" cy="91"/>
                </a:xfrm>
              </p:grpSpPr>
              <p:sp>
                <p:nvSpPr>
                  <p:cNvPr id="170819" name="Oval 83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0" name="Oval 83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1" name="Oval 83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22" name="Group 83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888"/>
                  <a:ext cx="338" cy="111"/>
                  <a:chOff x="3196" y="3248"/>
                  <a:chExt cx="277" cy="91"/>
                </a:xfrm>
              </p:grpSpPr>
              <p:sp>
                <p:nvSpPr>
                  <p:cNvPr id="170823" name="Oval 83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4" name="Oval 84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5" name="Oval 84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26" name="Group 84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069"/>
                  <a:ext cx="338" cy="111"/>
                  <a:chOff x="3196" y="3248"/>
                  <a:chExt cx="277" cy="91"/>
                </a:xfrm>
              </p:grpSpPr>
              <p:sp>
                <p:nvSpPr>
                  <p:cNvPr id="170827" name="Oval 84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8" name="Oval 84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9" name="Oval 84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30" name="Group 84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251"/>
                  <a:ext cx="338" cy="111"/>
                  <a:chOff x="3196" y="3248"/>
                  <a:chExt cx="277" cy="91"/>
                </a:xfrm>
              </p:grpSpPr>
              <p:sp>
                <p:nvSpPr>
                  <p:cNvPr id="170831" name="Oval 84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2" name="Oval 84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3" name="Oval 84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34" name="Group 85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432"/>
                  <a:ext cx="338" cy="111"/>
                  <a:chOff x="3196" y="3248"/>
                  <a:chExt cx="277" cy="91"/>
                </a:xfrm>
              </p:grpSpPr>
              <p:sp>
                <p:nvSpPr>
                  <p:cNvPr id="170835" name="Oval 85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6" name="Oval 85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7" name="Oval 8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70838" name="Oval 854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2200" y="148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39" name="Group 855"/>
              <p:cNvGrpSpPr>
                <a:grpSpLocks noChangeAspect="1"/>
              </p:cNvGrpSpPr>
              <p:nvPr/>
            </p:nvGrpSpPr>
            <p:grpSpPr bwMode="auto">
              <a:xfrm rot="-1200000">
                <a:off x="1729" y="2503"/>
                <a:ext cx="321" cy="105"/>
                <a:chOff x="3196" y="3248"/>
                <a:chExt cx="277" cy="91"/>
              </a:xfrm>
            </p:grpSpPr>
            <p:sp>
              <p:nvSpPr>
                <p:cNvPr id="170840" name="Oval 85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1" name="Oval 85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2" name="Oval 85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43" name="Group 859"/>
              <p:cNvGrpSpPr>
                <a:grpSpLocks noChangeAspect="1"/>
              </p:cNvGrpSpPr>
              <p:nvPr/>
            </p:nvGrpSpPr>
            <p:grpSpPr bwMode="auto">
              <a:xfrm rot="-1200000">
                <a:off x="1729" y="1563"/>
                <a:ext cx="321" cy="105"/>
                <a:chOff x="3196" y="3248"/>
                <a:chExt cx="277" cy="91"/>
              </a:xfrm>
            </p:grpSpPr>
            <p:sp>
              <p:nvSpPr>
                <p:cNvPr id="170844" name="Oval 86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5" name="Oval 86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6" name="Oval 86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47" name="Group 863"/>
              <p:cNvGrpSpPr>
                <a:grpSpLocks noChangeAspect="1"/>
              </p:cNvGrpSpPr>
              <p:nvPr/>
            </p:nvGrpSpPr>
            <p:grpSpPr bwMode="auto">
              <a:xfrm rot="-1200000">
                <a:off x="1729" y="1714"/>
                <a:ext cx="321" cy="105"/>
                <a:chOff x="3196" y="3248"/>
                <a:chExt cx="277" cy="91"/>
              </a:xfrm>
            </p:grpSpPr>
            <p:sp>
              <p:nvSpPr>
                <p:cNvPr id="170848" name="Oval 86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9" name="Oval 86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0" name="Oval 86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1" name="Group 867"/>
              <p:cNvGrpSpPr>
                <a:grpSpLocks noChangeAspect="1"/>
              </p:cNvGrpSpPr>
              <p:nvPr/>
            </p:nvGrpSpPr>
            <p:grpSpPr bwMode="auto">
              <a:xfrm rot="-1200000">
                <a:off x="1729" y="1892"/>
                <a:ext cx="321" cy="105"/>
                <a:chOff x="3196" y="3248"/>
                <a:chExt cx="277" cy="91"/>
              </a:xfrm>
            </p:grpSpPr>
            <p:sp>
              <p:nvSpPr>
                <p:cNvPr id="170852" name="Oval 86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3" name="Oval 86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4" name="Oval 87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5" name="Group 871"/>
              <p:cNvGrpSpPr>
                <a:grpSpLocks noChangeAspect="1"/>
              </p:cNvGrpSpPr>
              <p:nvPr/>
            </p:nvGrpSpPr>
            <p:grpSpPr bwMode="auto">
              <a:xfrm rot="-1200000">
                <a:off x="1729" y="2069"/>
                <a:ext cx="321" cy="105"/>
                <a:chOff x="3196" y="3248"/>
                <a:chExt cx="277" cy="91"/>
              </a:xfrm>
            </p:grpSpPr>
            <p:sp>
              <p:nvSpPr>
                <p:cNvPr id="170856" name="Oval 87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7" name="Oval 87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8" name="Oval 87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9" name="Group 875"/>
              <p:cNvGrpSpPr>
                <a:grpSpLocks noChangeAspect="1"/>
              </p:cNvGrpSpPr>
              <p:nvPr/>
            </p:nvGrpSpPr>
            <p:grpSpPr bwMode="auto">
              <a:xfrm rot="-1200000">
                <a:off x="1729" y="2219"/>
                <a:ext cx="321" cy="106"/>
                <a:chOff x="3196" y="3248"/>
                <a:chExt cx="277" cy="91"/>
              </a:xfrm>
            </p:grpSpPr>
            <p:sp>
              <p:nvSpPr>
                <p:cNvPr id="170860" name="Oval 87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1" name="Oval 87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2" name="Oval 87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63" name="Group 879"/>
              <p:cNvGrpSpPr>
                <a:grpSpLocks noChangeAspect="1"/>
              </p:cNvGrpSpPr>
              <p:nvPr/>
            </p:nvGrpSpPr>
            <p:grpSpPr bwMode="auto">
              <a:xfrm rot="-1200000">
                <a:off x="1729" y="2359"/>
                <a:ext cx="321" cy="105"/>
                <a:chOff x="3196" y="3248"/>
                <a:chExt cx="277" cy="91"/>
              </a:xfrm>
            </p:grpSpPr>
            <p:sp>
              <p:nvSpPr>
                <p:cNvPr id="170864" name="Oval 88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5" name="Oval 88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6" name="Oval 88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867" name="Oval 883"/>
              <p:cNvSpPr>
                <a:spLocks noChangeAspect="1" noChangeArrowheads="1"/>
              </p:cNvSpPr>
              <p:nvPr/>
            </p:nvSpPr>
            <p:spPr bwMode="auto">
              <a:xfrm rot="-1500000">
                <a:off x="1746" y="148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868" name="Oval 884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869" name="Group 885"/>
              <p:cNvGrpSpPr>
                <a:grpSpLocks noChangeAspect="1"/>
              </p:cNvGrpSpPr>
              <p:nvPr/>
            </p:nvGrpSpPr>
            <p:grpSpPr bwMode="auto">
              <a:xfrm>
                <a:off x="1404" y="1481"/>
                <a:ext cx="320" cy="1119"/>
                <a:chOff x="1509" y="1523"/>
                <a:chExt cx="338" cy="1179"/>
              </a:xfrm>
            </p:grpSpPr>
            <p:grpSp>
              <p:nvGrpSpPr>
                <p:cNvPr id="170870" name="Group 88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591"/>
                  <a:ext cx="338" cy="111"/>
                  <a:chOff x="3196" y="3248"/>
                  <a:chExt cx="277" cy="91"/>
                </a:xfrm>
              </p:grpSpPr>
              <p:sp>
                <p:nvSpPr>
                  <p:cNvPr id="170871" name="Oval 88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2" name="Oval 88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3" name="Oval 88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74" name="Group 89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523"/>
                  <a:ext cx="338" cy="111"/>
                  <a:chOff x="3196" y="3248"/>
                  <a:chExt cx="277" cy="91"/>
                </a:xfrm>
              </p:grpSpPr>
              <p:sp>
                <p:nvSpPr>
                  <p:cNvPr id="170875" name="Oval 89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6" name="Oval 89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7" name="Oval 89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78" name="Group 89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752"/>
                  <a:ext cx="338" cy="111"/>
                  <a:chOff x="3196" y="3248"/>
                  <a:chExt cx="277" cy="91"/>
                </a:xfrm>
              </p:grpSpPr>
              <p:sp>
                <p:nvSpPr>
                  <p:cNvPr id="170879" name="Oval 89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0" name="Oval 89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1" name="Oval 89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82" name="Group 89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979"/>
                  <a:ext cx="338" cy="111"/>
                  <a:chOff x="3196" y="3248"/>
                  <a:chExt cx="277" cy="91"/>
                </a:xfrm>
              </p:grpSpPr>
              <p:sp>
                <p:nvSpPr>
                  <p:cNvPr id="170883" name="Oval 89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4" name="Oval 90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5" name="Oval 90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86" name="Group 90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205"/>
                  <a:ext cx="338" cy="111"/>
                  <a:chOff x="3196" y="3248"/>
                  <a:chExt cx="277" cy="91"/>
                </a:xfrm>
              </p:grpSpPr>
              <p:sp>
                <p:nvSpPr>
                  <p:cNvPr id="170887" name="Oval 90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8" name="Oval 90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9" name="Oval 90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90" name="Group 90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387"/>
                  <a:ext cx="338" cy="111"/>
                  <a:chOff x="3196" y="3248"/>
                  <a:chExt cx="277" cy="91"/>
                </a:xfrm>
              </p:grpSpPr>
              <p:sp>
                <p:nvSpPr>
                  <p:cNvPr id="170891" name="Oval 90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2" name="Oval 90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3" name="Oval 90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894" name="Group 910"/>
              <p:cNvGrpSpPr>
                <a:grpSpLocks noChangeAspect="1"/>
              </p:cNvGrpSpPr>
              <p:nvPr/>
            </p:nvGrpSpPr>
            <p:grpSpPr bwMode="auto">
              <a:xfrm>
                <a:off x="1078" y="1483"/>
                <a:ext cx="320" cy="1119"/>
                <a:chOff x="1509" y="1523"/>
                <a:chExt cx="338" cy="1179"/>
              </a:xfrm>
            </p:grpSpPr>
            <p:grpSp>
              <p:nvGrpSpPr>
                <p:cNvPr id="170895" name="Group 911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591"/>
                  <a:ext cx="338" cy="111"/>
                  <a:chOff x="3196" y="3248"/>
                  <a:chExt cx="277" cy="91"/>
                </a:xfrm>
              </p:grpSpPr>
              <p:sp>
                <p:nvSpPr>
                  <p:cNvPr id="170896" name="Oval 91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7" name="Oval 913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8" name="Oval 91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99" name="Group 915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523"/>
                  <a:ext cx="338" cy="111"/>
                  <a:chOff x="3196" y="3248"/>
                  <a:chExt cx="277" cy="91"/>
                </a:xfrm>
              </p:grpSpPr>
              <p:sp>
                <p:nvSpPr>
                  <p:cNvPr id="170900" name="Oval 916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1" name="Oval 917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2" name="Oval 918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03" name="Group 919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752"/>
                  <a:ext cx="338" cy="111"/>
                  <a:chOff x="3196" y="3248"/>
                  <a:chExt cx="277" cy="91"/>
                </a:xfrm>
              </p:grpSpPr>
              <p:sp>
                <p:nvSpPr>
                  <p:cNvPr id="170904" name="Oval 920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5" name="Oval 921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6" name="Oval 92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07" name="Group 923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979"/>
                  <a:ext cx="338" cy="111"/>
                  <a:chOff x="3196" y="3248"/>
                  <a:chExt cx="277" cy="91"/>
                </a:xfrm>
              </p:grpSpPr>
              <p:sp>
                <p:nvSpPr>
                  <p:cNvPr id="170908" name="Oval 92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00B0F0"/>
                  </a:solidFill>
                  <a:ln w="9525" algn="ctr">
                    <a:solidFill>
                      <a:srgbClr val="00B0F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9" name="Oval 925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0" name="Oval 926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11" name="Group 927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205"/>
                  <a:ext cx="338" cy="111"/>
                  <a:chOff x="3196" y="3248"/>
                  <a:chExt cx="277" cy="91"/>
                </a:xfrm>
              </p:grpSpPr>
              <p:sp>
                <p:nvSpPr>
                  <p:cNvPr id="170912" name="Oval 928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3" name="Oval 929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4" name="Oval 930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15" name="Group 931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387"/>
                  <a:ext cx="338" cy="111"/>
                  <a:chOff x="3196" y="3248"/>
                  <a:chExt cx="277" cy="91"/>
                </a:xfrm>
              </p:grpSpPr>
              <p:sp>
                <p:nvSpPr>
                  <p:cNvPr id="170916" name="Oval 93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7" name="Oval 933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8" name="Oval 93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00B0F0"/>
                  </a:solidFill>
                  <a:ln w="9525" algn="ctr">
                    <a:solidFill>
                      <a:srgbClr val="00B0F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919" name="Group 935"/>
              <p:cNvGrpSpPr>
                <a:grpSpLocks noChangeAspect="1"/>
              </p:cNvGrpSpPr>
              <p:nvPr/>
            </p:nvGrpSpPr>
            <p:grpSpPr bwMode="auto">
              <a:xfrm rot="-2880000">
                <a:off x="692" y="2417"/>
                <a:ext cx="429" cy="106"/>
                <a:chOff x="1042" y="3737"/>
                <a:chExt cx="452" cy="112"/>
              </a:xfrm>
            </p:grpSpPr>
            <p:sp>
              <p:nvSpPr>
                <p:cNvPr id="170920" name="Oval 93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1" name="Oval 93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2" name="Oval 93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3" name="Oval 93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24" name="Group 940"/>
              <p:cNvGrpSpPr>
                <a:grpSpLocks noChangeAspect="1"/>
              </p:cNvGrpSpPr>
              <p:nvPr/>
            </p:nvGrpSpPr>
            <p:grpSpPr bwMode="auto">
              <a:xfrm rot="-2880000">
                <a:off x="693" y="2205"/>
                <a:ext cx="429" cy="106"/>
                <a:chOff x="1042" y="3737"/>
                <a:chExt cx="452" cy="112"/>
              </a:xfrm>
            </p:grpSpPr>
            <p:sp>
              <p:nvSpPr>
                <p:cNvPr id="170925" name="Oval 94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algn="ctr">
                  <a:solidFill>
                    <a:schemeClr val="accent2">
                      <a:lumMod val="75000"/>
                    </a:schemeClr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6" name="Oval 94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7" name="Oval 943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8" name="Oval 944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29" name="Group 945"/>
              <p:cNvGrpSpPr>
                <a:grpSpLocks noChangeAspect="1"/>
              </p:cNvGrpSpPr>
              <p:nvPr/>
            </p:nvGrpSpPr>
            <p:grpSpPr bwMode="auto">
              <a:xfrm rot="-2880000">
                <a:off x="693" y="1774"/>
                <a:ext cx="429" cy="106"/>
                <a:chOff x="1042" y="3737"/>
                <a:chExt cx="452" cy="112"/>
              </a:xfrm>
            </p:grpSpPr>
            <p:sp>
              <p:nvSpPr>
                <p:cNvPr id="170930" name="Oval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1" name="Oval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2" name="Oval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3" name="Oval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34" name="Group 950"/>
              <p:cNvGrpSpPr>
                <a:grpSpLocks noChangeAspect="1"/>
              </p:cNvGrpSpPr>
              <p:nvPr/>
            </p:nvGrpSpPr>
            <p:grpSpPr bwMode="auto">
              <a:xfrm rot="-2880000">
                <a:off x="694" y="1989"/>
                <a:ext cx="428" cy="106"/>
                <a:chOff x="1042" y="3737"/>
                <a:chExt cx="452" cy="112"/>
              </a:xfrm>
            </p:grpSpPr>
            <p:sp>
              <p:nvSpPr>
                <p:cNvPr id="170935" name="Oval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6" name="Oval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7" name="Oval 953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8" name="Oval 954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39" name="Group 955"/>
              <p:cNvGrpSpPr>
                <a:grpSpLocks noChangeAspect="1"/>
              </p:cNvGrpSpPr>
              <p:nvPr/>
            </p:nvGrpSpPr>
            <p:grpSpPr bwMode="auto">
              <a:xfrm rot="-2880000">
                <a:off x="693" y="1559"/>
                <a:ext cx="429" cy="106"/>
                <a:chOff x="1042" y="3737"/>
                <a:chExt cx="452" cy="112"/>
              </a:xfrm>
            </p:grpSpPr>
            <p:sp>
              <p:nvSpPr>
                <p:cNvPr id="170940" name="Oval 95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1" name="Oval 95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2" name="Oval 95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3" name="Oval 95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944" name="Oval 960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5" name="Oval 961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75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6" name="Oval 962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86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7" name="Oval 963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967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8" name="Oval 964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07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9" name="Oval 965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18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0" name="Oval 966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29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1" name="Oval 967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39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2" name="Oval 968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50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3" name="Oval 969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61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4" name="Oval 970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33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5" name="Oval 971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6" name="Oval 972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7" name="Oval 973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8" name="Oval 974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118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9" name="Oval 975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0" name="Oval 976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57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1" name="Oval 977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68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2" name="Oval 978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47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3" name="Oval 979"/>
              <p:cNvSpPr>
                <a:spLocks noChangeAspect="1" noChangeArrowheads="1"/>
              </p:cNvSpPr>
              <p:nvPr/>
            </p:nvSpPr>
            <p:spPr bwMode="auto">
              <a:xfrm rot="-1500000">
                <a:off x="1080" y="27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4" name="Oval 980"/>
              <p:cNvSpPr>
                <a:spLocks noChangeAspect="1" noChangeArrowheads="1"/>
              </p:cNvSpPr>
              <p:nvPr/>
            </p:nvSpPr>
            <p:spPr bwMode="auto">
              <a:xfrm rot="-1500000">
                <a:off x="1245" y="37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5" name="Oval 981"/>
              <p:cNvSpPr>
                <a:spLocks noChangeAspect="1" noChangeArrowheads="1"/>
              </p:cNvSpPr>
              <p:nvPr/>
            </p:nvSpPr>
            <p:spPr bwMode="auto">
              <a:xfrm rot="-1500000">
                <a:off x="1190" y="27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6" name="Oval 982"/>
              <p:cNvSpPr>
                <a:spLocks noChangeAspect="1" noChangeArrowheads="1"/>
              </p:cNvSpPr>
              <p:nvPr/>
            </p:nvSpPr>
            <p:spPr bwMode="auto">
              <a:xfrm rot="-1500000">
                <a:off x="1026" y="376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7" name="Oval 983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3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8" name="Oval 984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47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9" name="Oval 985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68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0" name="Oval 986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1" name="Oval 987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12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2" name="Oval 988"/>
              <p:cNvSpPr>
                <a:spLocks noChangeAspect="1" noChangeArrowheads="1"/>
              </p:cNvSpPr>
              <p:nvPr/>
            </p:nvSpPr>
            <p:spPr bwMode="auto">
              <a:xfrm rot="-1500000">
                <a:off x="1290" y="123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3" name="Oval 989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4" name="Oval 990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57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5" name="Oval 991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976" name="Group 992"/>
              <p:cNvGrpSpPr>
                <a:grpSpLocks noChangeAspect="1"/>
              </p:cNvGrpSpPr>
              <p:nvPr/>
            </p:nvGrpSpPr>
            <p:grpSpPr bwMode="auto">
              <a:xfrm>
                <a:off x="1107" y="2639"/>
                <a:ext cx="378" cy="178"/>
                <a:chOff x="1196" y="2743"/>
                <a:chExt cx="399" cy="188"/>
              </a:xfrm>
            </p:grpSpPr>
            <p:sp>
              <p:nvSpPr>
                <p:cNvPr id="170977" name="Oval 99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196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78" name="Oval 994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396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79" name="Oval 995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484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80" name="Oval 996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280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981" name="Oval 997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903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2" name="Oval 998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0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3" name="Oval 999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118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4" name="Oval 1000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22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5" name="Oval 1001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33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6" name="Oval 1002"/>
              <p:cNvSpPr>
                <a:spLocks noChangeAspect="1" noChangeArrowheads="1"/>
              </p:cNvSpPr>
              <p:nvPr/>
            </p:nvSpPr>
            <p:spPr bwMode="auto">
              <a:xfrm rot="-1500000">
                <a:off x="1629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7" name="Oval 1003"/>
              <p:cNvSpPr>
                <a:spLocks noChangeAspect="1" noChangeArrowheads="1"/>
              </p:cNvSpPr>
              <p:nvPr/>
            </p:nvSpPr>
            <p:spPr bwMode="auto">
              <a:xfrm rot="-1500000">
                <a:off x="1682" y="69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8" name="Oval 1004"/>
              <p:cNvSpPr>
                <a:spLocks noChangeAspect="1" noChangeArrowheads="1"/>
              </p:cNvSpPr>
              <p:nvPr/>
            </p:nvSpPr>
            <p:spPr bwMode="auto">
              <a:xfrm rot="-1500000">
                <a:off x="1791" y="69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9" name="Oval 1005"/>
              <p:cNvSpPr>
                <a:spLocks noChangeAspect="1" noChangeArrowheads="1"/>
              </p:cNvSpPr>
              <p:nvPr/>
            </p:nvSpPr>
            <p:spPr bwMode="auto">
              <a:xfrm rot="-1500000">
                <a:off x="1811" y="798"/>
                <a:ext cx="105" cy="105"/>
              </a:xfrm>
              <a:prstGeom prst="ellipse">
                <a:avLst/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0" name="Oval 1006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1" name="Oval 1007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2" name="Oval 1008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118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3" name="Oval 1009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4" name="Oval 1010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3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5" name="Oval 1011"/>
              <p:cNvSpPr>
                <a:spLocks noChangeAspect="1" noChangeArrowheads="1"/>
              </p:cNvSpPr>
              <p:nvPr/>
            </p:nvSpPr>
            <p:spPr bwMode="auto">
              <a:xfrm rot="-1500000">
                <a:off x="1908" y="277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6" name="Oval 1012"/>
              <p:cNvSpPr>
                <a:spLocks noChangeAspect="1" noChangeArrowheads="1"/>
              </p:cNvSpPr>
              <p:nvPr/>
            </p:nvSpPr>
            <p:spPr bwMode="auto">
              <a:xfrm rot="-1500000">
                <a:off x="2011" y="27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7" name="Oval 1013"/>
              <p:cNvSpPr>
                <a:spLocks noChangeAspect="1" noChangeArrowheads="1"/>
              </p:cNvSpPr>
              <p:nvPr/>
            </p:nvSpPr>
            <p:spPr bwMode="auto">
              <a:xfrm rot="-1500000">
                <a:off x="1809" y="27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8" name="Oval 1014"/>
              <p:cNvSpPr>
                <a:spLocks noChangeAspect="1" noChangeArrowheads="1"/>
              </p:cNvSpPr>
              <p:nvPr/>
            </p:nvSpPr>
            <p:spPr bwMode="auto">
              <a:xfrm rot="-1500000">
                <a:off x="1758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9" name="Oval 1015"/>
              <p:cNvSpPr>
                <a:spLocks noChangeAspect="1" noChangeArrowheads="1"/>
              </p:cNvSpPr>
              <p:nvPr/>
            </p:nvSpPr>
            <p:spPr bwMode="auto">
              <a:xfrm rot="-1500000">
                <a:off x="2059" y="264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0" name="Oval 1016"/>
              <p:cNvSpPr>
                <a:spLocks noChangeAspect="1" noChangeArrowheads="1"/>
              </p:cNvSpPr>
              <p:nvPr/>
            </p:nvSpPr>
            <p:spPr bwMode="auto">
              <a:xfrm rot="-1500000">
                <a:off x="2155" y="11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1" name="Oval 1017"/>
              <p:cNvSpPr>
                <a:spLocks noChangeAspect="1" noChangeArrowheads="1"/>
              </p:cNvSpPr>
              <p:nvPr/>
            </p:nvSpPr>
            <p:spPr bwMode="auto">
              <a:xfrm rot="-1500000">
                <a:off x="2220" y="104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2" name="Oval 1018"/>
              <p:cNvSpPr>
                <a:spLocks noChangeAspect="1" noChangeArrowheads="1"/>
              </p:cNvSpPr>
              <p:nvPr/>
            </p:nvSpPr>
            <p:spPr bwMode="auto">
              <a:xfrm rot="-1500000">
                <a:off x="2102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3" name="Oval 1019"/>
              <p:cNvSpPr>
                <a:spLocks noChangeAspect="1" noChangeArrowheads="1"/>
              </p:cNvSpPr>
              <p:nvPr/>
            </p:nvSpPr>
            <p:spPr bwMode="auto">
              <a:xfrm rot="-1500000">
                <a:off x="2079" y="13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4" name="Oval 1020"/>
              <p:cNvSpPr>
                <a:spLocks noChangeAspect="1" noChangeArrowheads="1"/>
              </p:cNvSpPr>
              <p:nvPr/>
            </p:nvSpPr>
            <p:spPr bwMode="auto">
              <a:xfrm rot="-1500000">
                <a:off x="2571" y="133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5" name="Oval 1021"/>
              <p:cNvSpPr>
                <a:spLocks noChangeAspect="1" noChangeArrowheads="1"/>
              </p:cNvSpPr>
              <p:nvPr/>
            </p:nvSpPr>
            <p:spPr bwMode="auto">
              <a:xfrm rot="-1500000">
                <a:off x="2533" y="123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6" name="Oval 1022"/>
              <p:cNvSpPr>
                <a:spLocks noChangeAspect="1" noChangeArrowheads="1"/>
              </p:cNvSpPr>
              <p:nvPr/>
            </p:nvSpPr>
            <p:spPr bwMode="auto">
              <a:xfrm rot="-1500000">
                <a:off x="2489" y="11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7" name="Oval 1023"/>
              <p:cNvSpPr>
                <a:spLocks noChangeAspect="1" noChangeArrowheads="1"/>
              </p:cNvSpPr>
              <p:nvPr/>
            </p:nvSpPr>
            <p:spPr bwMode="auto">
              <a:xfrm rot="-1500000">
                <a:off x="2277" y="955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8" name="Oval 0"/>
              <p:cNvSpPr>
                <a:spLocks noChangeAspect="1" noChangeArrowheads="1"/>
              </p:cNvSpPr>
              <p:nvPr/>
            </p:nvSpPr>
            <p:spPr bwMode="auto">
              <a:xfrm rot="-1500000">
                <a:off x="2387" y="9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9" name="Oval 1"/>
              <p:cNvSpPr>
                <a:spLocks noChangeAspect="1" noChangeArrowheads="1"/>
              </p:cNvSpPr>
              <p:nvPr/>
            </p:nvSpPr>
            <p:spPr bwMode="auto">
              <a:xfrm rot="-1500000">
                <a:off x="2446" y="103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0" name="Oval 2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63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1" name="Oval 3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961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2" name="Oval 4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972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3" name="Oval 5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86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4" name="Oval 6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85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5" name="Oval 7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754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6" name="Oval 8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74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7" name="Oval 9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64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8" name="Oval 10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3068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9" name="Oval 11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318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0" name="Oval 12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307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1" name="Oval 13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317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2" name="Oval 14"/>
              <p:cNvSpPr>
                <a:spLocks noChangeAspect="1" noChangeArrowheads="1"/>
              </p:cNvSpPr>
              <p:nvPr/>
            </p:nvSpPr>
            <p:spPr bwMode="auto">
              <a:xfrm rot="-1500000">
                <a:off x="2651" y="328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3" name="Oval 15"/>
              <p:cNvSpPr>
                <a:spLocks noChangeAspect="1" noChangeArrowheads="1"/>
              </p:cNvSpPr>
              <p:nvPr/>
            </p:nvSpPr>
            <p:spPr bwMode="auto">
              <a:xfrm rot="-1500000">
                <a:off x="2599" y="3377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4" name="Oval 16"/>
              <p:cNvSpPr>
                <a:spLocks noChangeAspect="1" noChangeArrowheads="1"/>
              </p:cNvSpPr>
              <p:nvPr/>
            </p:nvSpPr>
            <p:spPr bwMode="auto">
              <a:xfrm rot="-1500000">
                <a:off x="2489" y="337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5" name="Oval 17"/>
              <p:cNvSpPr>
                <a:spLocks noChangeAspect="1" noChangeArrowheads="1"/>
              </p:cNvSpPr>
              <p:nvPr/>
            </p:nvSpPr>
            <p:spPr bwMode="auto">
              <a:xfrm rot="-1500000">
                <a:off x="2446" y="3272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6" name="Oval 18"/>
              <p:cNvSpPr>
                <a:spLocks noChangeAspect="1" noChangeArrowheads="1"/>
              </p:cNvSpPr>
              <p:nvPr/>
            </p:nvSpPr>
            <p:spPr bwMode="auto">
              <a:xfrm rot="-1500000">
                <a:off x="2920" y="1391"/>
                <a:ext cx="105" cy="106"/>
              </a:xfrm>
              <a:prstGeom prst="ellipse">
                <a:avLst/>
              </a:prstGeom>
              <a:solidFill>
                <a:srgbClr val="00B050"/>
              </a:solidFill>
              <a:ln w="9525" algn="ctr">
                <a:solidFill>
                  <a:srgbClr val="00B05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 dirty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7" name="Oval 19"/>
              <p:cNvSpPr>
                <a:spLocks noChangeAspect="1" noChangeArrowheads="1"/>
              </p:cNvSpPr>
              <p:nvPr/>
            </p:nvSpPr>
            <p:spPr bwMode="auto">
              <a:xfrm rot="-1500000">
                <a:off x="3026" y="135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8" name="Oval 20"/>
              <p:cNvSpPr>
                <a:spLocks noChangeAspect="1" noChangeArrowheads="1"/>
              </p:cNvSpPr>
              <p:nvPr/>
            </p:nvSpPr>
            <p:spPr bwMode="auto">
              <a:xfrm rot="-1500000">
                <a:off x="3219" y="132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9" name="Oval 21"/>
              <p:cNvSpPr>
                <a:spLocks noChangeAspect="1" noChangeArrowheads="1"/>
              </p:cNvSpPr>
              <p:nvPr/>
            </p:nvSpPr>
            <p:spPr bwMode="auto">
              <a:xfrm rot="-1500000">
                <a:off x="3473" y="104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0" name="Oval 22"/>
              <p:cNvSpPr>
                <a:spLocks noChangeAspect="1" noChangeArrowheads="1"/>
              </p:cNvSpPr>
              <p:nvPr/>
            </p:nvSpPr>
            <p:spPr bwMode="auto">
              <a:xfrm rot="-1500000">
                <a:off x="3522" y="11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1" name="Oval 23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1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2" name="Oval 24"/>
              <p:cNvSpPr>
                <a:spLocks noChangeAspect="1" noChangeArrowheads="1"/>
              </p:cNvSpPr>
              <p:nvPr/>
            </p:nvSpPr>
            <p:spPr bwMode="auto">
              <a:xfrm rot="-1500000">
                <a:off x="3264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3" name="Oval 25"/>
              <p:cNvSpPr>
                <a:spLocks noChangeAspect="1" noChangeArrowheads="1"/>
              </p:cNvSpPr>
              <p:nvPr/>
            </p:nvSpPr>
            <p:spPr bwMode="auto">
              <a:xfrm rot="-1500000">
                <a:off x="3527" y="125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4" name="Oval 26"/>
              <p:cNvSpPr>
                <a:spLocks noChangeAspect="1" noChangeArrowheads="1"/>
              </p:cNvSpPr>
              <p:nvPr/>
            </p:nvSpPr>
            <p:spPr bwMode="auto">
              <a:xfrm rot="-1500000">
                <a:off x="3369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5" name="Oval 27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21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6" name="Oval 28"/>
              <p:cNvSpPr>
                <a:spLocks noChangeAspect="1" noChangeArrowheads="1"/>
              </p:cNvSpPr>
              <p:nvPr/>
            </p:nvSpPr>
            <p:spPr bwMode="auto">
              <a:xfrm rot="-1500000">
                <a:off x="3565" y="135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1037" name="Group 29"/>
              <p:cNvGrpSpPr>
                <a:grpSpLocks noChangeAspect="1"/>
              </p:cNvGrpSpPr>
              <p:nvPr/>
            </p:nvGrpSpPr>
            <p:grpSpPr bwMode="auto">
              <a:xfrm>
                <a:off x="3737" y="2645"/>
                <a:ext cx="379" cy="179"/>
                <a:chOff x="1196" y="2743"/>
                <a:chExt cx="399" cy="188"/>
              </a:xfrm>
            </p:grpSpPr>
            <p:sp>
              <p:nvSpPr>
                <p:cNvPr id="171038" name="Oval 30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196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39" name="Oval 31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396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40" name="Oval 32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484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41" name="Oval 3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280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1042" name="Oval 34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3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3" name="Oval 35"/>
              <p:cNvSpPr>
                <a:spLocks noChangeAspect="1" noChangeArrowheads="1"/>
              </p:cNvSpPr>
              <p:nvPr/>
            </p:nvSpPr>
            <p:spPr bwMode="auto">
              <a:xfrm rot="-1500000">
                <a:off x="4060" y="88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4" name="Oval 36"/>
              <p:cNvSpPr>
                <a:spLocks noChangeAspect="1" noChangeArrowheads="1"/>
              </p:cNvSpPr>
              <p:nvPr/>
            </p:nvSpPr>
            <p:spPr bwMode="auto">
              <a:xfrm rot="-1500000">
                <a:off x="3959" y="90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5" name="Oval 37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00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6" name="Oval 38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11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7" name="Oval 39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8" name="Oval 40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331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9" name="Oval 41"/>
              <p:cNvSpPr>
                <a:spLocks noChangeAspect="1" noChangeArrowheads="1"/>
              </p:cNvSpPr>
              <p:nvPr/>
            </p:nvSpPr>
            <p:spPr bwMode="auto">
              <a:xfrm rot="-1500000">
                <a:off x="4270" y="92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0" name="Oval 42"/>
              <p:cNvSpPr>
                <a:spLocks noChangeAspect="1" noChangeArrowheads="1"/>
              </p:cNvSpPr>
              <p:nvPr/>
            </p:nvSpPr>
            <p:spPr bwMode="auto">
              <a:xfrm rot="-1500000">
                <a:off x="4167" y="88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1" name="Oval 43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0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2" name="Oval 44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118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3" name="Oval 45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22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4" name="Oval 46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67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5" name="Oval 47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78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6" name="Oval 48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89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7" name="Oval 49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99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8" name="Oval 50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11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9" name="Oval 51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64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0" name="Oval 52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5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1" name="Oval 53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43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2" name="Oval 54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32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3" name="Oval 55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21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4" name="Oval 56"/>
              <p:cNvSpPr>
                <a:spLocks noChangeAspect="1" noChangeArrowheads="1"/>
              </p:cNvSpPr>
              <p:nvPr/>
            </p:nvSpPr>
            <p:spPr bwMode="auto">
              <a:xfrm rot="-1500000">
                <a:off x="4597" y="3744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5" name="Oval 57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52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6" name="Oval 58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63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7" name="Oval 59"/>
              <p:cNvSpPr>
                <a:spLocks noChangeAspect="1" noChangeArrowheads="1"/>
              </p:cNvSpPr>
              <p:nvPr/>
            </p:nvSpPr>
            <p:spPr bwMode="auto">
              <a:xfrm rot="-1500000">
                <a:off x="4808" y="37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8" name="Oval 60"/>
              <p:cNvSpPr>
                <a:spLocks noChangeAspect="1" noChangeArrowheads="1"/>
              </p:cNvSpPr>
              <p:nvPr/>
            </p:nvSpPr>
            <p:spPr bwMode="auto">
              <a:xfrm rot="-1500000">
                <a:off x="4701" y="376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9" name="Oval 61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299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0" name="Oval 62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20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1" name="Oval 63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09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2" name="Oval 64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311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3" name="Oval 65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41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4" name="Oval 66"/>
              <p:cNvSpPr>
                <a:spLocks noChangeAspect="1" noChangeArrowheads="1"/>
              </p:cNvSpPr>
              <p:nvPr/>
            </p:nvSpPr>
            <p:spPr bwMode="auto">
              <a:xfrm rot="-1500000">
                <a:off x="4883" y="290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5" name="Oval 67"/>
              <p:cNvSpPr>
                <a:spLocks noChangeAspect="1" noChangeArrowheads="1"/>
              </p:cNvSpPr>
              <p:nvPr/>
            </p:nvSpPr>
            <p:spPr bwMode="auto">
              <a:xfrm rot="-1500000">
                <a:off x="4984" y="294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6" name="Oval 68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12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7" name="Oval 69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01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8" name="Oval 70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23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9" name="Oval 71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45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80" name="Oval 72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3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71081" name="Text Box 73"/>
            <p:cNvSpPr txBox="1">
              <a:spLocks noChangeArrowheads="1"/>
            </p:cNvSpPr>
            <p:nvPr/>
          </p:nvSpPr>
          <p:spPr bwMode="auto">
            <a:xfrm>
              <a:off x="595" y="3695"/>
              <a:ext cx="410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  NH</a:t>
              </a:r>
              <a:r>
                <a:rPr lang="en-GB" altLang="en-US" sz="1000" b="1" baseline="-25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71082" name="Text Box 74"/>
            <p:cNvSpPr txBox="1">
              <a:spLocks noChangeArrowheads="1"/>
            </p:cNvSpPr>
            <p:nvPr/>
          </p:nvSpPr>
          <p:spPr bwMode="auto">
            <a:xfrm>
              <a:off x="4930" y="3529"/>
              <a:ext cx="387" cy="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417</a:t>
              </a:r>
            </a:p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COOH</a:t>
              </a:r>
            </a:p>
          </p:txBody>
        </p:sp>
        <p:sp>
          <p:nvSpPr>
            <p:cNvPr id="171101" name="Text Box 93"/>
            <p:cNvSpPr txBox="1">
              <a:spLocks noChangeArrowheads="1"/>
            </p:cNvSpPr>
            <p:nvPr/>
          </p:nvSpPr>
          <p:spPr bwMode="auto">
            <a:xfrm>
              <a:off x="885" y="3334"/>
              <a:ext cx="812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Intracellular</a:t>
              </a:r>
            </a:p>
          </p:txBody>
        </p:sp>
        <p:sp>
          <p:nvSpPr>
            <p:cNvPr id="171102" name="Text Box 94"/>
            <p:cNvSpPr txBox="1">
              <a:spLocks noChangeArrowheads="1"/>
            </p:cNvSpPr>
            <p:nvPr/>
          </p:nvSpPr>
          <p:spPr bwMode="auto">
            <a:xfrm>
              <a:off x="3843" y="636"/>
              <a:ext cx="822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Extracellular</a:t>
              </a:r>
            </a:p>
          </p:txBody>
        </p:sp>
      </p:grpSp>
      <p:grpSp>
        <p:nvGrpSpPr>
          <p:cNvPr id="1119" name="Group 1118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120" name="Rectangle 1119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1121" name="Oval 1120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122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1394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5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6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7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8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9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0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1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2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3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4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5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06" name="AutoShape 20"/>
              <p:cNvCxnSpPr>
                <a:cxnSpLocks noChangeAspect="1" noChangeShapeType="1"/>
                <a:stCxn id="1405" idx="3"/>
                <a:endCxn id="140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7" name="AutoShape 21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8" name="AutoShape 22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9" name="AutoShape 23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0" name="AutoShape 24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1" name="AutoShape 25"/>
              <p:cNvCxnSpPr>
                <a:cxnSpLocks noChangeAspect="1" noChangeShapeType="1"/>
                <a:stCxn id="1399" idx="3"/>
                <a:endCxn id="139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2" name="AutoShape 26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3" name="AutoShape 27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4" name="AutoShape 28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5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6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7" name="AutoShape 31"/>
              <p:cNvCxnSpPr>
                <a:cxnSpLocks noChangeAspect="1" noChangeShapeType="1"/>
                <a:stCxn id="1399" idx="1"/>
                <a:endCxn id="139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18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9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0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1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2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3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4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5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6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7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8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9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0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1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23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124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25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26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7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9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2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3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4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5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6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7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8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9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40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141" name="AutoShape 143"/>
              <p:cNvCxnSpPr>
                <a:cxnSpLocks noChangeAspect="1" noChangeShapeType="1"/>
                <a:stCxn id="1148" idx="0"/>
                <a:endCxn id="114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4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3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4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5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9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50" name="AutoShape 152"/>
              <p:cNvCxnSpPr>
                <a:cxnSpLocks noChangeAspect="1" noChangeShapeType="1"/>
                <a:stCxn id="1149" idx="3"/>
                <a:endCxn id="114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1" name="AutoShape 153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2" name="AutoShape 154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3" name="AutoShape 155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4" name="AutoShape 156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5" name="AutoShape 157"/>
              <p:cNvCxnSpPr>
                <a:cxnSpLocks noChangeAspect="1" noChangeShapeType="1"/>
                <a:stCxn id="1143" idx="3"/>
                <a:endCxn id="114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6" name="AutoShape 158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7" name="AutoShape 159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8" name="AutoShape 160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9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0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1" name="AutoShape 163"/>
              <p:cNvCxnSpPr>
                <a:cxnSpLocks noChangeAspect="1" noChangeShapeType="1"/>
                <a:stCxn id="1143" idx="1"/>
                <a:endCxn id="114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6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5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6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7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8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9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0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1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2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3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4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5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6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7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8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9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0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1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2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3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4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5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6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7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8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89" name="AutoShape 191"/>
              <p:cNvCxnSpPr>
                <a:cxnSpLocks noChangeAspect="1" noChangeShapeType="1"/>
                <a:stCxn id="1198" idx="0"/>
                <a:endCxn id="119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90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1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2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3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4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5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6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7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8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9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00" name="AutoShape 202"/>
              <p:cNvCxnSpPr>
                <a:cxnSpLocks noChangeAspect="1" noChangeShapeType="1"/>
                <a:stCxn id="1199" idx="3"/>
                <a:endCxn id="119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1" name="AutoShape 203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2" name="AutoShape 204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3" name="AutoShape 205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4" name="AutoShape 206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5" name="AutoShape 207"/>
              <p:cNvCxnSpPr>
                <a:cxnSpLocks noChangeAspect="1" noChangeShapeType="1"/>
                <a:stCxn id="1192" idx="3"/>
                <a:endCxn id="119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6" name="AutoShape 208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7" name="AutoShape 209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8" name="AutoShape 210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9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0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1" name="AutoShape 213"/>
              <p:cNvCxnSpPr>
                <a:cxnSpLocks noChangeAspect="1" noChangeShapeType="1"/>
                <a:stCxn id="1192" idx="1"/>
                <a:endCxn id="119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12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3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4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5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6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7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8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9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0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1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2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3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4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5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6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7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8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0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1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2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3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4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5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6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7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8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9" name="AutoShape 241"/>
              <p:cNvCxnSpPr>
                <a:cxnSpLocks noChangeAspect="1" noChangeShapeType="1"/>
                <a:stCxn id="1248" idx="0"/>
                <a:endCxn id="124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0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1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2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3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4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5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6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7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8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9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50" name="AutoShape 252"/>
              <p:cNvCxnSpPr>
                <a:cxnSpLocks noChangeAspect="1" noChangeShapeType="1"/>
                <a:stCxn id="1249" idx="3"/>
                <a:endCxn id="124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1" name="AutoShape 253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2" name="AutoShape 254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3" name="AutoShape 255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4" name="AutoShape 256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5" name="AutoShape 257"/>
              <p:cNvCxnSpPr>
                <a:cxnSpLocks noChangeAspect="1" noChangeShapeType="1"/>
                <a:stCxn id="1242" idx="3"/>
                <a:endCxn id="124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6" name="AutoShape 258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7" name="AutoShape 259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8" name="AutoShape 260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9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0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1" name="AutoShape 263"/>
              <p:cNvCxnSpPr>
                <a:cxnSpLocks noChangeAspect="1" noChangeShapeType="1"/>
                <a:stCxn id="1242" idx="1"/>
                <a:endCxn id="124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62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3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4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5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6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7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8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9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0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1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2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3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4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5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6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7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8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9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0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1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2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3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4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5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6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7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8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289" name="AutoShape 291"/>
              <p:cNvCxnSpPr>
                <a:cxnSpLocks noChangeAspect="1" noChangeShapeType="1"/>
                <a:stCxn id="1298" idx="0"/>
                <a:endCxn id="129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90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1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2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3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4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5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6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7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8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9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00" name="AutoShape 302"/>
              <p:cNvCxnSpPr>
                <a:cxnSpLocks noChangeAspect="1" noChangeShapeType="1"/>
                <a:stCxn id="1299" idx="3"/>
                <a:endCxn id="129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1" name="AutoShape 303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2" name="AutoShape 304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3" name="AutoShape 305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4" name="AutoShape 306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5" name="AutoShape 307"/>
              <p:cNvCxnSpPr>
                <a:cxnSpLocks noChangeAspect="1" noChangeShapeType="1"/>
                <a:stCxn id="1292" idx="3"/>
                <a:endCxn id="129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6" name="AutoShape 308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7" name="AutoShape 309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8" name="AutoShape 310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9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0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1" name="AutoShape 313"/>
              <p:cNvCxnSpPr>
                <a:cxnSpLocks noChangeAspect="1" noChangeShapeType="1"/>
                <a:stCxn id="1292" idx="1"/>
                <a:endCxn id="129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12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3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4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5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6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7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8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9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0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1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2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3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4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5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6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7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8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9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0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1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2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3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4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5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6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7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8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39" name="AutoShape 341"/>
              <p:cNvCxnSpPr>
                <a:cxnSpLocks noChangeAspect="1" noChangeShapeType="1"/>
                <a:stCxn id="1348" idx="0"/>
                <a:endCxn id="134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40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1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2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3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4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5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6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7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8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9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0" name="AutoShape 352"/>
              <p:cNvCxnSpPr>
                <a:cxnSpLocks noChangeAspect="1" noChangeShapeType="1"/>
                <a:stCxn id="1349" idx="3"/>
                <a:endCxn id="134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1" name="AutoShape 353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2" name="AutoShape 354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3" name="AutoShape 355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4" name="AutoShape 356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5" name="AutoShape 357"/>
              <p:cNvCxnSpPr>
                <a:cxnSpLocks noChangeAspect="1" noChangeShapeType="1"/>
                <a:stCxn id="1342" idx="3"/>
                <a:endCxn id="134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6" name="AutoShape 358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7" name="AutoShape 359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8" name="AutoShape 360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9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0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1" name="AutoShape 363"/>
              <p:cNvCxnSpPr>
                <a:cxnSpLocks noChangeAspect="1" noChangeShapeType="1"/>
                <a:stCxn id="1342" idx="1"/>
                <a:endCxn id="134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62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3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4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5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6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7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8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9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0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1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2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3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4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5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6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7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8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9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0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1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2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3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4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5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6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7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8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9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0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1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2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3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sp>
        <p:nvSpPr>
          <p:cNvPr id="1433" name="TextBox 1432"/>
          <p:cNvSpPr txBox="1"/>
          <p:nvPr/>
        </p:nvSpPr>
        <p:spPr>
          <a:xfrm>
            <a:off x="9709730" y="34885"/>
            <a:ext cx="2470548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“normal”</a:t>
            </a:r>
          </a:p>
          <a:p>
            <a:pPr algn="ctr"/>
            <a:r>
              <a:rPr lang="en-GB" sz="1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RhCcEe</a:t>
            </a:r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Polypeptide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showing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position of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amino acid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residue governing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expression of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 antigen.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81628" y="844741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C/c Ser103Pro</a:t>
            </a:r>
          </a:p>
        </p:txBody>
      </p:sp>
      <p:cxnSp>
        <p:nvCxnSpPr>
          <p:cNvPr id="5" name="Straight Arrow Connector 4"/>
          <p:cNvCxnSpPr>
            <a:stCxn id="2" idx="3"/>
            <a:endCxn id="170989" idx="1"/>
          </p:cNvCxnSpPr>
          <p:nvPr/>
        </p:nvCxnSpPr>
        <p:spPr>
          <a:xfrm flipV="1">
            <a:off x="2135872" y="961442"/>
            <a:ext cx="2356197" cy="2179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622218" y="1810170"/>
            <a:ext cx="1449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E/e Pro226Ala</a:t>
            </a:r>
          </a:p>
        </p:txBody>
      </p:sp>
      <p:cxnSp>
        <p:nvCxnSpPr>
          <p:cNvPr id="8" name="Straight Arrow Connector 7"/>
          <p:cNvCxnSpPr>
            <a:stCxn id="6" idx="3"/>
          </p:cNvCxnSpPr>
          <p:nvPr/>
        </p:nvCxnSpPr>
        <p:spPr>
          <a:xfrm flipV="1">
            <a:off x="2071654" y="1894886"/>
            <a:ext cx="4102804" cy="5378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4" name="TextBox 1433"/>
          <p:cNvSpPr txBox="1"/>
          <p:nvPr/>
        </p:nvSpPr>
        <p:spPr>
          <a:xfrm>
            <a:off x="610368" y="2510629"/>
            <a:ext cx="13099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C/c Ile60Leu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911142" y="2625386"/>
            <a:ext cx="1752664" cy="1923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5" name="TextBox 1434"/>
          <p:cNvSpPr txBox="1"/>
          <p:nvPr/>
        </p:nvSpPr>
        <p:spPr>
          <a:xfrm>
            <a:off x="627118" y="3143540"/>
            <a:ext cx="14606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C/c Cys16Trp</a:t>
            </a:r>
            <a:r>
              <a:rPr lang="en-GB" sz="12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</a:p>
        </p:txBody>
      </p:sp>
      <p:cxnSp>
        <p:nvCxnSpPr>
          <p:cNvPr id="15" name="Straight Arrow Connector 14"/>
          <p:cNvCxnSpPr>
            <a:stCxn id="1435" idx="3"/>
          </p:cNvCxnSpPr>
          <p:nvPr/>
        </p:nvCxnSpPr>
        <p:spPr>
          <a:xfrm>
            <a:off x="2087774" y="3282040"/>
            <a:ext cx="732132" cy="475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6" name="TextBox 1435"/>
          <p:cNvSpPr txBox="1"/>
          <p:nvPr/>
        </p:nvSpPr>
        <p:spPr>
          <a:xfrm>
            <a:off x="593614" y="4000549"/>
            <a:ext cx="13708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C/c Ser68Asn</a:t>
            </a:r>
          </a:p>
        </p:txBody>
      </p:sp>
      <p:cxnSp>
        <p:nvCxnSpPr>
          <p:cNvPr id="18" name="Straight Arrow Connector 17"/>
          <p:cNvCxnSpPr>
            <a:stCxn id="1436" idx="3"/>
            <a:endCxn id="170918" idx="1"/>
          </p:cNvCxnSpPr>
          <p:nvPr/>
        </p:nvCxnSpPr>
        <p:spPr>
          <a:xfrm flipV="1">
            <a:off x="1964502" y="3344160"/>
            <a:ext cx="1394003" cy="79488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7" name="Text Box 1053"/>
          <p:cNvSpPr txBox="1">
            <a:spLocks noChangeArrowheads="1"/>
          </p:cNvSpPr>
          <p:nvPr/>
        </p:nvSpPr>
        <p:spPr bwMode="auto">
          <a:xfrm>
            <a:off x="9918621" y="3596399"/>
            <a:ext cx="2273379" cy="1169551"/>
          </a:xfrm>
          <a:prstGeom prst="rect">
            <a:avLst/>
          </a:prstGeom>
          <a:solidFill>
            <a:srgbClr val="FFCC00"/>
          </a:solidFill>
          <a:ln w="12700">
            <a:solidFill>
              <a:srgbClr val="0066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71500" defTabSz="7620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defTabSz="7620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714500" defTabSz="7620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286000" defTabSz="7620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743200" defTabSz="762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200400" defTabSz="762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657600" defTabSz="762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114800" defTabSz="762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GB" altLang="en-US" sz="10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r>
              <a:rPr lang="en-GB" altLang="en-US" sz="1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Trp</a:t>
            </a:r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usually, but not 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exclusively, associated with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 antigen.  </a:t>
            </a:r>
            <a:r>
              <a:rPr lang="en-GB" altLang="en-US" sz="1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Cys</a:t>
            </a:r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usually, but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not exclusively, associated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with C antigen.  74% of C-c+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Black Americans with </a:t>
            </a:r>
          </a:p>
          <a:p>
            <a:pPr algn="ctr" eaLnBrk="0" hangingPunct="0"/>
            <a:r>
              <a:rPr lang="en-GB" altLang="en-US" sz="1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normal c have Cys16.</a:t>
            </a:r>
          </a:p>
        </p:txBody>
      </p:sp>
    </p:spTree>
    <p:extLst>
      <p:ext uri="{BB962C8B-B14F-4D97-AF65-F5344CB8AC3E}">
        <p14:creationId xmlns:p14="http://schemas.microsoft.com/office/powerpoint/2010/main" val="1365424656"/>
      </p:ext>
    </p:extLst>
  </p:cSld>
  <p:clrMapOvr>
    <a:masterClrMapping/>
  </p:clrMapOvr>
  <p:transition>
    <p:blinds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70" name="Group 2"/>
          <p:cNvGrpSpPr>
            <a:grpSpLocks/>
          </p:cNvGrpSpPr>
          <p:nvPr/>
        </p:nvGrpSpPr>
        <p:grpSpPr bwMode="auto">
          <a:xfrm>
            <a:off x="2129416" y="1403730"/>
            <a:ext cx="8006128" cy="3178175"/>
            <a:chOff x="393" y="1463"/>
            <a:chExt cx="5464" cy="2002"/>
          </a:xfrm>
        </p:grpSpPr>
        <p:sp>
          <p:nvSpPr>
            <p:cNvPr id="135171" name="Text Box 3"/>
            <p:cNvSpPr txBox="1">
              <a:spLocks noChangeArrowheads="1"/>
            </p:cNvSpPr>
            <p:nvPr/>
          </p:nvSpPr>
          <p:spPr bwMode="auto">
            <a:xfrm>
              <a:off x="2111" y="1463"/>
              <a:ext cx="2008" cy="4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4400" b="1" dirty="0" err="1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r”</a:t>
              </a:r>
              <a:r>
                <a:rPr lang="en-GB" altLang="en-US" sz="4400" b="1" baseline="30000" dirty="0" err="1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</a:t>
              </a:r>
              <a:r>
                <a:rPr lang="en-GB" altLang="en-US" sz="4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(SF)</a:t>
              </a:r>
              <a:r>
                <a:rPr lang="en-GB" altLang="en-US" sz="4400" b="1" baseline="30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35172" name="Text Box 4"/>
            <p:cNvSpPr txBox="1">
              <a:spLocks noChangeArrowheads="1"/>
            </p:cNvSpPr>
            <p:nvPr/>
          </p:nvSpPr>
          <p:spPr bwMode="auto">
            <a:xfrm>
              <a:off x="5731" y="2098"/>
              <a:ext cx="126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 b="1"/>
            </a:p>
          </p:txBody>
        </p:sp>
        <p:sp>
          <p:nvSpPr>
            <p:cNvPr id="135173" name="Line 5"/>
            <p:cNvSpPr>
              <a:spLocks noChangeAspect="1" noChangeShapeType="1"/>
            </p:cNvSpPr>
            <p:nvPr/>
          </p:nvSpPr>
          <p:spPr bwMode="auto">
            <a:xfrm>
              <a:off x="393" y="2580"/>
              <a:ext cx="291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74" name="Rectangle 6"/>
            <p:cNvSpPr>
              <a:spLocks noChangeAspect="1" noChangeArrowheads="1"/>
            </p:cNvSpPr>
            <p:nvPr/>
          </p:nvSpPr>
          <p:spPr bwMode="auto">
            <a:xfrm>
              <a:off x="527" y="2506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75" name="Rectangle 7"/>
            <p:cNvSpPr>
              <a:spLocks noChangeAspect="1" noChangeArrowheads="1"/>
            </p:cNvSpPr>
            <p:nvPr/>
          </p:nvSpPr>
          <p:spPr bwMode="auto">
            <a:xfrm>
              <a:off x="836" y="2506"/>
              <a:ext cx="189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76" name="Rectangle 8"/>
            <p:cNvSpPr>
              <a:spLocks noChangeAspect="1" noChangeArrowheads="1"/>
            </p:cNvSpPr>
            <p:nvPr/>
          </p:nvSpPr>
          <p:spPr bwMode="auto">
            <a:xfrm>
              <a:off x="1148" y="2506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77" name="Rectangle 9"/>
            <p:cNvSpPr>
              <a:spLocks noChangeAspect="1" noChangeArrowheads="1"/>
            </p:cNvSpPr>
            <p:nvPr/>
          </p:nvSpPr>
          <p:spPr bwMode="auto">
            <a:xfrm>
              <a:off x="1457" y="2506"/>
              <a:ext cx="150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78" name="Rectangle 10"/>
            <p:cNvSpPr>
              <a:spLocks noChangeAspect="1" noChangeArrowheads="1"/>
            </p:cNvSpPr>
            <p:nvPr/>
          </p:nvSpPr>
          <p:spPr bwMode="auto">
            <a:xfrm>
              <a:off x="1768" y="2506"/>
              <a:ext cx="150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79" name="Rectangle 11"/>
            <p:cNvSpPr>
              <a:spLocks noChangeAspect="1" noChangeArrowheads="1"/>
            </p:cNvSpPr>
            <p:nvPr/>
          </p:nvSpPr>
          <p:spPr bwMode="auto">
            <a:xfrm>
              <a:off x="2077" y="2506"/>
              <a:ext cx="150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0" name="Rectangle 12"/>
            <p:cNvSpPr>
              <a:spLocks noChangeAspect="1" noChangeArrowheads="1"/>
            </p:cNvSpPr>
            <p:nvPr/>
          </p:nvSpPr>
          <p:spPr bwMode="auto">
            <a:xfrm>
              <a:off x="2389" y="2506"/>
              <a:ext cx="149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1" name="Rectangle 13"/>
            <p:cNvSpPr>
              <a:spLocks noChangeAspect="1" noChangeArrowheads="1"/>
            </p:cNvSpPr>
            <p:nvPr/>
          </p:nvSpPr>
          <p:spPr bwMode="auto">
            <a:xfrm>
              <a:off x="2698" y="2506"/>
              <a:ext cx="112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2" name="Rectangle 14"/>
            <p:cNvSpPr>
              <a:spLocks noChangeAspect="1" noChangeArrowheads="1"/>
            </p:cNvSpPr>
            <p:nvPr/>
          </p:nvSpPr>
          <p:spPr bwMode="auto">
            <a:xfrm>
              <a:off x="2947" y="2506"/>
              <a:ext cx="75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3" name="Rectangle 15"/>
            <p:cNvSpPr>
              <a:spLocks noChangeAspect="1" noChangeArrowheads="1"/>
            </p:cNvSpPr>
            <p:nvPr/>
          </p:nvSpPr>
          <p:spPr bwMode="auto">
            <a:xfrm>
              <a:off x="3134" y="2506"/>
              <a:ext cx="36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4" name="Text Box 16"/>
            <p:cNvSpPr txBox="1">
              <a:spLocks noChangeAspect="1" noChangeArrowheads="1"/>
            </p:cNvSpPr>
            <p:nvPr/>
          </p:nvSpPr>
          <p:spPr bwMode="auto">
            <a:xfrm>
              <a:off x="3192" y="2452"/>
              <a:ext cx="22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5185" name="Line 17"/>
            <p:cNvSpPr>
              <a:spLocks noChangeAspect="1" noChangeShapeType="1"/>
            </p:cNvSpPr>
            <p:nvPr/>
          </p:nvSpPr>
          <p:spPr bwMode="auto">
            <a:xfrm>
              <a:off x="3418" y="2580"/>
              <a:ext cx="242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86" name="Text Box 18"/>
            <p:cNvSpPr txBox="1">
              <a:spLocks noChangeAspect="1" noChangeArrowheads="1"/>
            </p:cNvSpPr>
            <p:nvPr/>
          </p:nvSpPr>
          <p:spPr bwMode="auto">
            <a:xfrm>
              <a:off x="3312" y="2452"/>
              <a:ext cx="22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5187" name="Rectangle 19"/>
            <p:cNvSpPr>
              <a:spLocks noChangeAspect="1" noChangeArrowheads="1"/>
            </p:cNvSpPr>
            <p:nvPr/>
          </p:nvSpPr>
          <p:spPr bwMode="auto">
            <a:xfrm>
              <a:off x="3552" y="2504"/>
              <a:ext cx="150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8" name="Rectangle 20"/>
            <p:cNvSpPr>
              <a:spLocks noChangeAspect="1" noChangeArrowheads="1"/>
            </p:cNvSpPr>
            <p:nvPr/>
          </p:nvSpPr>
          <p:spPr bwMode="auto">
            <a:xfrm>
              <a:off x="3861" y="2504"/>
              <a:ext cx="189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89" name="Rectangle 21"/>
            <p:cNvSpPr>
              <a:spLocks noChangeAspect="1" noChangeArrowheads="1"/>
            </p:cNvSpPr>
            <p:nvPr/>
          </p:nvSpPr>
          <p:spPr bwMode="auto">
            <a:xfrm>
              <a:off x="4173" y="2504"/>
              <a:ext cx="150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0" name="Rectangle 22"/>
            <p:cNvSpPr>
              <a:spLocks noChangeAspect="1" noChangeArrowheads="1"/>
            </p:cNvSpPr>
            <p:nvPr/>
          </p:nvSpPr>
          <p:spPr bwMode="auto">
            <a:xfrm>
              <a:off x="4421" y="2504"/>
              <a:ext cx="150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1" name="Rectangle 23"/>
            <p:cNvSpPr>
              <a:spLocks noChangeAspect="1" noChangeArrowheads="1"/>
            </p:cNvSpPr>
            <p:nvPr/>
          </p:nvSpPr>
          <p:spPr bwMode="auto">
            <a:xfrm>
              <a:off x="4669" y="2504"/>
              <a:ext cx="149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2" name="Rectangle 24"/>
            <p:cNvSpPr>
              <a:spLocks noChangeAspect="1" noChangeArrowheads="1"/>
            </p:cNvSpPr>
            <p:nvPr/>
          </p:nvSpPr>
          <p:spPr bwMode="auto">
            <a:xfrm>
              <a:off x="4918" y="2504"/>
              <a:ext cx="150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3" name="Rectangle 25"/>
            <p:cNvSpPr>
              <a:spLocks noChangeAspect="1" noChangeArrowheads="1"/>
            </p:cNvSpPr>
            <p:nvPr/>
          </p:nvSpPr>
          <p:spPr bwMode="auto">
            <a:xfrm>
              <a:off x="5166" y="2504"/>
              <a:ext cx="111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4" name="Rectangle 26"/>
            <p:cNvSpPr>
              <a:spLocks noChangeAspect="1" noChangeArrowheads="1"/>
            </p:cNvSpPr>
            <p:nvPr/>
          </p:nvSpPr>
          <p:spPr bwMode="auto">
            <a:xfrm>
              <a:off x="5352" y="2504"/>
              <a:ext cx="76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5" name="Rectangle 27"/>
            <p:cNvSpPr>
              <a:spLocks noChangeAspect="1" noChangeArrowheads="1"/>
            </p:cNvSpPr>
            <p:nvPr/>
          </p:nvSpPr>
          <p:spPr bwMode="auto">
            <a:xfrm>
              <a:off x="5538" y="2504"/>
              <a:ext cx="38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6" name="Rectangle 28"/>
            <p:cNvSpPr>
              <a:spLocks noChangeAspect="1" noChangeArrowheads="1"/>
            </p:cNvSpPr>
            <p:nvPr/>
          </p:nvSpPr>
          <p:spPr bwMode="auto">
            <a:xfrm>
              <a:off x="5662" y="2504"/>
              <a:ext cx="21" cy="149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5197" name="Text Box 29"/>
            <p:cNvSpPr txBox="1">
              <a:spLocks noChangeAspect="1" noChangeArrowheads="1"/>
            </p:cNvSpPr>
            <p:nvPr/>
          </p:nvSpPr>
          <p:spPr bwMode="auto">
            <a:xfrm>
              <a:off x="3472" y="2664"/>
              <a:ext cx="126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1400" b="1"/>
            </a:p>
          </p:txBody>
        </p:sp>
        <p:sp>
          <p:nvSpPr>
            <p:cNvPr id="135198" name="Text Box 30"/>
            <p:cNvSpPr txBox="1">
              <a:spLocks noChangeArrowheads="1"/>
            </p:cNvSpPr>
            <p:nvPr/>
          </p:nvSpPr>
          <p:spPr bwMode="auto">
            <a:xfrm>
              <a:off x="1274" y="2942"/>
              <a:ext cx="36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GB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Black oblongs are </a:t>
              </a:r>
              <a:r>
                <a:rPr lang="en-GB" altLang="en-US" sz="2400" b="1" i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RHD</a:t>
              </a:r>
              <a:r>
                <a:rPr lang="en-GB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exons.</a:t>
              </a:r>
            </a:p>
            <a:p>
              <a:pPr eaLnBrk="0" hangingPunct="0"/>
              <a:r>
                <a:rPr lang="en-GB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Gold oblongs are </a:t>
              </a:r>
              <a:r>
                <a:rPr lang="en-GB" altLang="en-US" sz="2400" b="1" i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RHCE</a:t>
              </a:r>
              <a:r>
                <a:rPr lang="en-GB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exons.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2" name="Rectangle 31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3" name="Oval 32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4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06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18" name="AutoShape 20"/>
              <p:cNvCxnSpPr>
                <a:cxnSpLocks noChangeAspect="1" noChangeShapeType="1"/>
                <a:stCxn id="317" idx="3"/>
                <a:endCxn id="31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9" name="AutoShape 21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0" name="AutoShape 22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23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24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25"/>
              <p:cNvCxnSpPr>
                <a:cxnSpLocks noChangeAspect="1" noChangeShapeType="1"/>
                <a:stCxn id="311" idx="3"/>
                <a:endCxn id="31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26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27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8"/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31"/>
              <p:cNvCxnSpPr>
                <a:cxnSpLocks noChangeAspect="1" noChangeShapeType="1"/>
                <a:stCxn id="311" idx="1"/>
                <a:endCxn id="31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0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6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2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3" name="AutoShape 143"/>
              <p:cNvCxnSpPr>
                <a:cxnSpLocks noChangeAspect="1" noChangeShapeType="1"/>
                <a:stCxn id="60" idx="0"/>
                <a:endCxn id="5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2" name="AutoShape 152"/>
              <p:cNvCxnSpPr>
                <a:cxnSpLocks noChangeAspect="1" noChangeShapeType="1"/>
                <a:stCxn id="61" idx="3"/>
                <a:endCxn id="6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AutoShape 153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" name="AutoShape 154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5" name="AutoShape 155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AutoShape 156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AutoShape 157"/>
              <p:cNvCxnSpPr>
                <a:cxnSpLocks noChangeAspect="1" noChangeShapeType="1"/>
                <a:stCxn id="55" idx="3"/>
                <a:endCxn id="5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" name="AutoShape 158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" name="AutoShape 159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60"/>
              <p:cNvCxnSpPr>
                <a:cxnSpLocks noChangeAspect="1" noChangeShapeType="1"/>
                <a:stCxn id="61" idx="1"/>
                <a:endCxn id="6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63"/>
              <p:cNvCxnSpPr>
                <a:cxnSpLocks noChangeAspect="1" noChangeShapeType="1"/>
                <a:stCxn id="55" idx="1"/>
                <a:endCxn id="5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1" name="AutoShape 191"/>
              <p:cNvCxnSpPr>
                <a:cxnSpLocks noChangeAspect="1" noChangeShapeType="1"/>
                <a:stCxn id="110" idx="0"/>
                <a:endCxn id="10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2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2" name="AutoShape 202"/>
              <p:cNvCxnSpPr>
                <a:cxnSpLocks noChangeAspect="1" noChangeShapeType="1"/>
                <a:stCxn id="111" idx="3"/>
                <a:endCxn id="11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3" name="AutoShape 203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4" name="AutoShape 204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" name="AutoShape 205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206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207"/>
              <p:cNvCxnSpPr>
                <a:cxnSpLocks noChangeAspect="1" noChangeShapeType="1"/>
                <a:stCxn id="104" idx="3"/>
                <a:endCxn id="10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208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209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10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13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5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9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1" name="AutoShape 241"/>
              <p:cNvCxnSpPr>
                <a:cxnSpLocks noChangeAspect="1" noChangeShapeType="1"/>
                <a:stCxn id="160" idx="0"/>
                <a:endCxn id="15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2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2" name="AutoShape 252"/>
              <p:cNvCxnSpPr>
                <a:cxnSpLocks noChangeAspect="1" noChangeShapeType="1"/>
                <a:stCxn id="161" idx="3"/>
                <a:endCxn id="16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3" name="AutoShape 253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4" name="AutoShape 254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5" name="AutoShape 255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56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57"/>
              <p:cNvCxnSpPr>
                <a:cxnSpLocks noChangeAspect="1" noChangeShapeType="1"/>
                <a:stCxn id="154" idx="3"/>
                <a:endCxn id="15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58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59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60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63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5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6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1" name="AutoShape 291"/>
              <p:cNvCxnSpPr>
                <a:cxnSpLocks noChangeAspect="1" noChangeShapeType="1"/>
                <a:stCxn id="210" idx="0"/>
                <a:endCxn id="20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2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2" name="AutoShape 302"/>
              <p:cNvCxnSpPr>
                <a:cxnSpLocks noChangeAspect="1" noChangeShapeType="1"/>
                <a:stCxn id="211" idx="3"/>
                <a:endCxn id="21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3" name="AutoShape 303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" name="AutoShape 304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5" name="AutoShape 305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306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307"/>
              <p:cNvCxnSpPr>
                <a:cxnSpLocks noChangeAspect="1" noChangeShapeType="1"/>
                <a:stCxn id="204" idx="3"/>
                <a:endCxn id="20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308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309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10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13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5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6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9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0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1" name="AutoShape 341"/>
              <p:cNvCxnSpPr>
                <a:cxnSpLocks noChangeAspect="1" noChangeShapeType="1"/>
                <a:stCxn id="260" idx="0"/>
                <a:endCxn id="25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2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2" name="AutoShape 352"/>
              <p:cNvCxnSpPr>
                <a:cxnSpLocks noChangeAspect="1" noChangeShapeType="1"/>
                <a:stCxn id="261" idx="3"/>
                <a:endCxn id="26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3" name="AutoShape 353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4" name="AutoShape 354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5" name="AutoShape 355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56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57"/>
              <p:cNvCxnSpPr>
                <a:cxnSpLocks noChangeAspect="1" noChangeShapeType="1"/>
                <a:stCxn id="254" idx="3"/>
                <a:endCxn id="25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58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59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60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63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4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5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6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2119518"/>
      </p:ext>
    </p:extLst>
  </p:cSld>
  <p:clrMapOvr>
    <a:masterClrMapping/>
  </p:clrMapOvr>
  <p:transition>
    <p:blinds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Group 2"/>
          <p:cNvGrpSpPr>
            <a:grpSpLocks/>
          </p:cNvGrpSpPr>
          <p:nvPr/>
        </p:nvGrpSpPr>
        <p:grpSpPr bwMode="auto">
          <a:xfrm>
            <a:off x="2103412" y="497682"/>
            <a:ext cx="7998801" cy="4926012"/>
            <a:chOff x="393" y="527"/>
            <a:chExt cx="5459" cy="3103"/>
          </a:xfrm>
        </p:grpSpPr>
        <p:sp>
          <p:nvSpPr>
            <p:cNvPr id="136195" name="Text Box 3"/>
            <p:cNvSpPr txBox="1">
              <a:spLocks noChangeArrowheads="1"/>
            </p:cNvSpPr>
            <p:nvPr/>
          </p:nvSpPr>
          <p:spPr bwMode="auto">
            <a:xfrm>
              <a:off x="1911" y="527"/>
              <a:ext cx="2416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4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DVI Type I</a:t>
              </a:r>
              <a:r>
                <a:rPr lang="en-GB" altLang="en-US" sz="4000" b="1" baseline="30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36196" name="Text Box 4"/>
            <p:cNvSpPr txBox="1">
              <a:spLocks noChangeArrowheads="1"/>
            </p:cNvSpPr>
            <p:nvPr/>
          </p:nvSpPr>
          <p:spPr bwMode="auto">
            <a:xfrm>
              <a:off x="5726" y="1059"/>
              <a:ext cx="126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/>
            </a:p>
          </p:txBody>
        </p:sp>
        <p:sp>
          <p:nvSpPr>
            <p:cNvPr id="136197" name="Text Box 5"/>
            <p:cNvSpPr txBox="1">
              <a:spLocks noChangeArrowheads="1"/>
            </p:cNvSpPr>
            <p:nvPr/>
          </p:nvSpPr>
          <p:spPr bwMode="auto">
            <a:xfrm>
              <a:off x="2440" y="981"/>
              <a:ext cx="1360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marL="457200" indent="-4572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028700" indent="-4572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600200" indent="-4572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2171700" indent="-4572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743200" indent="-4572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200400" indent="-457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657600" indent="-457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114800" indent="-457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572000" indent="-457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GB" altLang="en-US" sz="40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BARC-</a:t>
              </a:r>
            </a:p>
            <a:p>
              <a:pPr algn="ctr" eaLnBrk="0" hangingPunct="0"/>
              <a:r>
                <a:rPr lang="en-GB" altLang="en-US" sz="40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G+/-</a:t>
              </a:r>
            </a:p>
          </p:txBody>
        </p:sp>
        <p:sp>
          <p:nvSpPr>
            <p:cNvPr id="136198" name="Line 6"/>
            <p:cNvSpPr>
              <a:spLocks noChangeAspect="1" noChangeShapeType="1"/>
            </p:cNvSpPr>
            <p:nvPr/>
          </p:nvSpPr>
          <p:spPr bwMode="auto">
            <a:xfrm>
              <a:off x="393" y="1962"/>
              <a:ext cx="292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99" name="Rectangle 7"/>
            <p:cNvSpPr>
              <a:spLocks noChangeAspect="1" noChangeArrowheads="1"/>
            </p:cNvSpPr>
            <p:nvPr/>
          </p:nvSpPr>
          <p:spPr bwMode="auto">
            <a:xfrm>
              <a:off x="508" y="1886"/>
              <a:ext cx="150" cy="151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0" name="Rectangle 8"/>
            <p:cNvSpPr>
              <a:spLocks noChangeAspect="1" noChangeArrowheads="1"/>
            </p:cNvSpPr>
            <p:nvPr/>
          </p:nvSpPr>
          <p:spPr bwMode="auto">
            <a:xfrm>
              <a:off x="837" y="1888"/>
              <a:ext cx="189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1" name="Rectangle 9"/>
            <p:cNvSpPr>
              <a:spLocks noChangeAspect="1" noChangeArrowheads="1"/>
            </p:cNvSpPr>
            <p:nvPr/>
          </p:nvSpPr>
          <p:spPr bwMode="auto">
            <a:xfrm>
              <a:off x="1149" y="188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2" name="Rectangle 10"/>
            <p:cNvSpPr>
              <a:spLocks noChangeAspect="1" noChangeArrowheads="1"/>
            </p:cNvSpPr>
            <p:nvPr/>
          </p:nvSpPr>
          <p:spPr bwMode="auto">
            <a:xfrm>
              <a:off x="1459" y="1888"/>
              <a:ext cx="150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3" name="Rectangle 11"/>
            <p:cNvSpPr>
              <a:spLocks noChangeAspect="1" noChangeArrowheads="1"/>
            </p:cNvSpPr>
            <p:nvPr/>
          </p:nvSpPr>
          <p:spPr bwMode="auto">
            <a:xfrm>
              <a:off x="1771" y="1888"/>
              <a:ext cx="150" cy="15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4" name="Rectangle 12"/>
            <p:cNvSpPr>
              <a:spLocks noChangeAspect="1" noChangeArrowheads="1"/>
            </p:cNvSpPr>
            <p:nvPr/>
          </p:nvSpPr>
          <p:spPr bwMode="auto">
            <a:xfrm>
              <a:off x="2080" y="188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5" name="Rectangle 13"/>
            <p:cNvSpPr>
              <a:spLocks noChangeAspect="1" noChangeArrowheads="1"/>
            </p:cNvSpPr>
            <p:nvPr/>
          </p:nvSpPr>
          <p:spPr bwMode="auto">
            <a:xfrm>
              <a:off x="2392" y="1888"/>
              <a:ext cx="149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6" name="Rectangle 14"/>
            <p:cNvSpPr>
              <a:spLocks noChangeAspect="1" noChangeArrowheads="1"/>
            </p:cNvSpPr>
            <p:nvPr/>
          </p:nvSpPr>
          <p:spPr bwMode="auto">
            <a:xfrm>
              <a:off x="2702" y="1888"/>
              <a:ext cx="112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7" name="Rectangle 15"/>
            <p:cNvSpPr>
              <a:spLocks noChangeAspect="1" noChangeArrowheads="1"/>
            </p:cNvSpPr>
            <p:nvPr/>
          </p:nvSpPr>
          <p:spPr bwMode="auto">
            <a:xfrm>
              <a:off x="2952" y="1888"/>
              <a:ext cx="75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8" name="Rectangle 16"/>
            <p:cNvSpPr>
              <a:spLocks noChangeAspect="1" noChangeArrowheads="1"/>
            </p:cNvSpPr>
            <p:nvPr/>
          </p:nvSpPr>
          <p:spPr bwMode="auto">
            <a:xfrm>
              <a:off x="3138" y="1888"/>
              <a:ext cx="36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09" name="Text Box 17"/>
            <p:cNvSpPr txBox="1">
              <a:spLocks noChangeAspect="1" noChangeArrowheads="1"/>
            </p:cNvSpPr>
            <p:nvPr/>
          </p:nvSpPr>
          <p:spPr bwMode="auto">
            <a:xfrm>
              <a:off x="3201" y="1819"/>
              <a:ext cx="22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6210" name="Line 18"/>
            <p:cNvSpPr>
              <a:spLocks noChangeAspect="1" noChangeShapeType="1"/>
            </p:cNvSpPr>
            <p:nvPr/>
          </p:nvSpPr>
          <p:spPr bwMode="auto">
            <a:xfrm>
              <a:off x="3423" y="1962"/>
              <a:ext cx="242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11" name="Text Box 19"/>
            <p:cNvSpPr txBox="1">
              <a:spLocks noChangeAspect="1" noChangeArrowheads="1"/>
            </p:cNvSpPr>
            <p:nvPr/>
          </p:nvSpPr>
          <p:spPr bwMode="auto">
            <a:xfrm>
              <a:off x="3308" y="1822"/>
              <a:ext cx="227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6212" name="Rectangle 20"/>
            <p:cNvSpPr>
              <a:spLocks noChangeAspect="1" noChangeArrowheads="1"/>
            </p:cNvSpPr>
            <p:nvPr/>
          </p:nvSpPr>
          <p:spPr bwMode="auto">
            <a:xfrm>
              <a:off x="3558" y="188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3" name="Rectangle 21"/>
            <p:cNvSpPr>
              <a:spLocks noChangeAspect="1" noChangeArrowheads="1"/>
            </p:cNvSpPr>
            <p:nvPr/>
          </p:nvSpPr>
          <p:spPr bwMode="auto">
            <a:xfrm>
              <a:off x="3867" y="1885"/>
              <a:ext cx="189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4" name="Rectangle 22"/>
            <p:cNvSpPr>
              <a:spLocks noChangeAspect="1" noChangeArrowheads="1"/>
            </p:cNvSpPr>
            <p:nvPr/>
          </p:nvSpPr>
          <p:spPr bwMode="auto">
            <a:xfrm>
              <a:off x="4179" y="188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5" name="Rectangle 23"/>
            <p:cNvSpPr>
              <a:spLocks noChangeAspect="1" noChangeArrowheads="1"/>
            </p:cNvSpPr>
            <p:nvPr/>
          </p:nvSpPr>
          <p:spPr bwMode="auto">
            <a:xfrm>
              <a:off x="4428" y="188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6" name="Rectangle 24"/>
            <p:cNvSpPr>
              <a:spLocks noChangeAspect="1" noChangeArrowheads="1"/>
            </p:cNvSpPr>
            <p:nvPr/>
          </p:nvSpPr>
          <p:spPr bwMode="auto">
            <a:xfrm>
              <a:off x="4676" y="1885"/>
              <a:ext cx="149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7" name="Rectangle 25"/>
            <p:cNvSpPr>
              <a:spLocks noChangeAspect="1" noChangeArrowheads="1"/>
            </p:cNvSpPr>
            <p:nvPr/>
          </p:nvSpPr>
          <p:spPr bwMode="auto">
            <a:xfrm>
              <a:off x="4925" y="188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8" name="Rectangle 26"/>
            <p:cNvSpPr>
              <a:spLocks noChangeAspect="1" noChangeArrowheads="1"/>
            </p:cNvSpPr>
            <p:nvPr/>
          </p:nvSpPr>
          <p:spPr bwMode="auto">
            <a:xfrm>
              <a:off x="5174" y="1885"/>
              <a:ext cx="111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19" name="Rectangle 27"/>
            <p:cNvSpPr>
              <a:spLocks noChangeAspect="1" noChangeArrowheads="1"/>
            </p:cNvSpPr>
            <p:nvPr/>
          </p:nvSpPr>
          <p:spPr bwMode="auto">
            <a:xfrm>
              <a:off x="5360" y="1885"/>
              <a:ext cx="77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20" name="Rectangle 28"/>
            <p:cNvSpPr>
              <a:spLocks noChangeAspect="1" noChangeArrowheads="1"/>
            </p:cNvSpPr>
            <p:nvPr/>
          </p:nvSpPr>
          <p:spPr bwMode="auto">
            <a:xfrm>
              <a:off x="5547" y="1885"/>
              <a:ext cx="37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21" name="Rectangle 29"/>
            <p:cNvSpPr>
              <a:spLocks noChangeAspect="1" noChangeArrowheads="1"/>
            </p:cNvSpPr>
            <p:nvPr/>
          </p:nvSpPr>
          <p:spPr bwMode="auto">
            <a:xfrm>
              <a:off x="5671" y="1885"/>
              <a:ext cx="21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22" name="Text Box 30"/>
            <p:cNvSpPr txBox="1">
              <a:spLocks noChangeAspect="1" noChangeArrowheads="1"/>
            </p:cNvSpPr>
            <p:nvPr/>
          </p:nvSpPr>
          <p:spPr bwMode="auto">
            <a:xfrm>
              <a:off x="1381" y="2046"/>
              <a:ext cx="126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1400" b="1"/>
            </a:p>
          </p:txBody>
        </p:sp>
        <p:grpSp>
          <p:nvGrpSpPr>
            <p:cNvPr id="136223" name="Group 31"/>
            <p:cNvGrpSpPr>
              <a:grpSpLocks/>
            </p:cNvGrpSpPr>
            <p:nvPr/>
          </p:nvGrpSpPr>
          <p:grpSpPr bwMode="auto">
            <a:xfrm>
              <a:off x="2375" y="2237"/>
              <a:ext cx="1486" cy="905"/>
              <a:chOff x="2375" y="1920"/>
              <a:chExt cx="1486" cy="905"/>
            </a:xfrm>
          </p:grpSpPr>
          <p:sp>
            <p:nvSpPr>
              <p:cNvPr id="136224" name="Text Box 32"/>
              <p:cNvSpPr txBox="1">
                <a:spLocks noChangeArrowheads="1"/>
              </p:cNvSpPr>
              <p:nvPr/>
            </p:nvSpPr>
            <p:spPr bwMode="auto">
              <a:xfrm>
                <a:off x="2375" y="1920"/>
                <a:ext cx="1486" cy="4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GB" altLang="en-US" sz="4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DIIIb2</a:t>
                </a:r>
              </a:p>
            </p:txBody>
          </p:sp>
          <p:sp>
            <p:nvSpPr>
              <p:cNvPr id="136225" name="Text Box 33"/>
              <p:cNvSpPr txBox="1">
                <a:spLocks noChangeArrowheads="1"/>
              </p:cNvSpPr>
              <p:nvPr/>
            </p:nvSpPr>
            <p:spPr bwMode="auto">
              <a:xfrm>
                <a:off x="2829" y="2379"/>
                <a:ext cx="579" cy="4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5715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7145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2860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743200" defTabSz="762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200400" defTabSz="762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657600" defTabSz="762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114800" defTabSz="762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r>
                  <a:rPr lang="en-GB" altLang="en-US" sz="4000" b="1" dirty="0">
                    <a:solidFill>
                      <a:srgbClr val="FF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G-</a:t>
                </a:r>
              </a:p>
            </p:txBody>
          </p:sp>
        </p:grpSp>
        <p:sp>
          <p:nvSpPr>
            <p:cNvPr id="136226" name="Line 34"/>
            <p:cNvSpPr>
              <a:spLocks noChangeAspect="1" noChangeShapeType="1"/>
            </p:cNvSpPr>
            <p:nvPr/>
          </p:nvSpPr>
          <p:spPr bwMode="auto">
            <a:xfrm>
              <a:off x="393" y="3352"/>
              <a:ext cx="292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27" name="Rectangle 35"/>
            <p:cNvSpPr>
              <a:spLocks noChangeAspect="1" noChangeArrowheads="1"/>
            </p:cNvSpPr>
            <p:nvPr/>
          </p:nvSpPr>
          <p:spPr bwMode="auto">
            <a:xfrm>
              <a:off x="508" y="3275"/>
              <a:ext cx="150" cy="151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28" name="Rectangle 36"/>
            <p:cNvSpPr>
              <a:spLocks noChangeAspect="1" noChangeArrowheads="1"/>
            </p:cNvSpPr>
            <p:nvPr/>
          </p:nvSpPr>
          <p:spPr bwMode="auto">
            <a:xfrm>
              <a:off x="837" y="3278"/>
              <a:ext cx="189" cy="150"/>
            </a:xfrm>
            <a:prstGeom prst="rect">
              <a:avLst/>
            </a:prstGeom>
            <a:solidFill>
              <a:srgbClr val="FF9900"/>
            </a:solidFill>
            <a:ln w="12700" algn="ctr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29" name="Rectangle 37"/>
            <p:cNvSpPr>
              <a:spLocks noChangeAspect="1" noChangeArrowheads="1"/>
            </p:cNvSpPr>
            <p:nvPr/>
          </p:nvSpPr>
          <p:spPr bwMode="auto">
            <a:xfrm>
              <a:off x="1149" y="327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0" name="Rectangle 38"/>
            <p:cNvSpPr>
              <a:spLocks noChangeAspect="1" noChangeArrowheads="1"/>
            </p:cNvSpPr>
            <p:nvPr/>
          </p:nvSpPr>
          <p:spPr bwMode="auto">
            <a:xfrm>
              <a:off x="1459" y="327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1" name="Rectangle 39"/>
            <p:cNvSpPr>
              <a:spLocks noChangeAspect="1" noChangeArrowheads="1"/>
            </p:cNvSpPr>
            <p:nvPr/>
          </p:nvSpPr>
          <p:spPr bwMode="auto">
            <a:xfrm>
              <a:off x="1771" y="327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2" name="Rectangle 40"/>
            <p:cNvSpPr>
              <a:spLocks noChangeAspect="1" noChangeArrowheads="1"/>
            </p:cNvSpPr>
            <p:nvPr/>
          </p:nvSpPr>
          <p:spPr bwMode="auto">
            <a:xfrm>
              <a:off x="2080" y="3278"/>
              <a:ext cx="150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3" name="Rectangle 41"/>
            <p:cNvSpPr>
              <a:spLocks noChangeAspect="1" noChangeArrowheads="1"/>
            </p:cNvSpPr>
            <p:nvPr/>
          </p:nvSpPr>
          <p:spPr bwMode="auto">
            <a:xfrm>
              <a:off x="2392" y="3278"/>
              <a:ext cx="149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4" name="Rectangle 42"/>
            <p:cNvSpPr>
              <a:spLocks noChangeAspect="1" noChangeArrowheads="1"/>
            </p:cNvSpPr>
            <p:nvPr/>
          </p:nvSpPr>
          <p:spPr bwMode="auto">
            <a:xfrm>
              <a:off x="2702" y="3278"/>
              <a:ext cx="112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5" name="Rectangle 43"/>
            <p:cNvSpPr>
              <a:spLocks noChangeAspect="1" noChangeArrowheads="1"/>
            </p:cNvSpPr>
            <p:nvPr/>
          </p:nvSpPr>
          <p:spPr bwMode="auto">
            <a:xfrm>
              <a:off x="2952" y="3278"/>
              <a:ext cx="75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6" name="Rectangle 44"/>
            <p:cNvSpPr>
              <a:spLocks noChangeAspect="1" noChangeArrowheads="1"/>
            </p:cNvSpPr>
            <p:nvPr/>
          </p:nvSpPr>
          <p:spPr bwMode="auto">
            <a:xfrm>
              <a:off x="3138" y="3278"/>
              <a:ext cx="36" cy="150"/>
            </a:xfrm>
            <a:prstGeom prst="rect">
              <a:avLst/>
            </a:prstGeom>
            <a:solidFill>
              <a:schemeClr val="tx1"/>
            </a:solidFill>
            <a:ln w="12700" algn="ctr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37" name="Text Box 45"/>
            <p:cNvSpPr txBox="1">
              <a:spLocks noChangeAspect="1" noChangeArrowheads="1"/>
            </p:cNvSpPr>
            <p:nvPr/>
          </p:nvSpPr>
          <p:spPr bwMode="auto">
            <a:xfrm>
              <a:off x="3196" y="3208"/>
              <a:ext cx="22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6238" name="Line 46"/>
            <p:cNvSpPr>
              <a:spLocks noChangeAspect="1" noChangeShapeType="1"/>
            </p:cNvSpPr>
            <p:nvPr/>
          </p:nvSpPr>
          <p:spPr bwMode="auto">
            <a:xfrm>
              <a:off x="3423" y="3352"/>
              <a:ext cx="242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39" name="Text Box 47"/>
            <p:cNvSpPr txBox="1">
              <a:spLocks noChangeAspect="1" noChangeArrowheads="1"/>
            </p:cNvSpPr>
            <p:nvPr/>
          </p:nvSpPr>
          <p:spPr bwMode="auto">
            <a:xfrm>
              <a:off x="3315" y="3211"/>
              <a:ext cx="22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GB" altLang="en-US" sz="2000" b="1" dirty="0">
                  <a:latin typeface="Tahoma" panose="020B0604030504040204" pitchFamily="34" charset="0"/>
                </a:rPr>
                <a:t>/</a:t>
              </a:r>
            </a:p>
          </p:txBody>
        </p:sp>
        <p:sp>
          <p:nvSpPr>
            <p:cNvPr id="136240" name="Rectangle 48"/>
            <p:cNvSpPr>
              <a:spLocks noChangeAspect="1" noChangeArrowheads="1"/>
            </p:cNvSpPr>
            <p:nvPr/>
          </p:nvSpPr>
          <p:spPr bwMode="auto">
            <a:xfrm>
              <a:off x="3558" y="327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1" name="Rectangle 49"/>
            <p:cNvSpPr>
              <a:spLocks noChangeAspect="1" noChangeArrowheads="1"/>
            </p:cNvSpPr>
            <p:nvPr/>
          </p:nvSpPr>
          <p:spPr bwMode="auto">
            <a:xfrm>
              <a:off x="3867" y="3275"/>
              <a:ext cx="189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2" name="Rectangle 50"/>
            <p:cNvSpPr>
              <a:spLocks noChangeAspect="1" noChangeArrowheads="1"/>
            </p:cNvSpPr>
            <p:nvPr/>
          </p:nvSpPr>
          <p:spPr bwMode="auto">
            <a:xfrm>
              <a:off x="4179" y="327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3" name="Rectangle 51"/>
            <p:cNvSpPr>
              <a:spLocks noChangeAspect="1" noChangeArrowheads="1"/>
            </p:cNvSpPr>
            <p:nvPr/>
          </p:nvSpPr>
          <p:spPr bwMode="auto">
            <a:xfrm>
              <a:off x="4428" y="327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4" name="Rectangle 52"/>
            <p:cNvSpPr>
              <a:spLocks noChangeAspect="1" noChangeArrowheads="1"/>
            </p:cNvSpPr>
            <p:nvPr/>
          </p:nvSpPr>
          <p:spPr bwMode="auto">
            <a:xfrm>
              <a:off x="4676" y="3275"/>
              <a:ext cx="149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5" name="Rectangle 53"/>
            <p:cNvSpPr>
              <a:spLocks noChangeAspect="1" noChangeArrowheads="1"/>
            </p:cNvSpPr>
            <p:nvPr/>
          </p:nvSpPr>
          <p:spPr bwMode="auto">
            <a:xfrm>
              <a:off x="4925" y="3275"/>
              <a:ext cx="150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6" name="Rectangle 54"/>
            <p:cNvSpPr>
              <a:spLocks noChangeAspect="1" noChangeArrowheads="1"/>
            </p:cNvSpPr>
            <p:nvPr/>
          </p:nvSpPr>
          <p:spPr bwMode="auto">
            <a:xfrm>
              <a:off x="5174" y="3275"/>
              <a:ext cx="111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7" name="Rectangle 55"/>
            <p:cNvSpPr>
              <a:spLocks noChangeAspect="1" noChangeArrowheads="1"/>
            </p:cNvSpPr>
            <p:nvPr/>
          </p:nvSpPr>
          <p:spPr bwMode="auto">
            <a:xfrm>
              <a:off x="5360" y="3275"/>
              <a:ext cx="77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8" name="Rectangle 56"/>
            <p:cNvSpPr>
              <a:spLocks noChangeAspect="1" noChangeArrowheads="1"/>
            </p:cNvSpPr>
            <p:nvPr/>
          </p:nvSpPr>
          <p:spPr bwMode="auto">
            <a:xfrm>
              <a:off x="5547" y="3275"/>
              <a:ext cx="37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49" name="Rectangle 57"/>
            <p:cNvSpPr>
              <a:spLocks noChangeAspect="1" noChangeArrowheads="1"/>
            </p:cNvSpPr>
            <p:nvPr/>
          </p:nvSpPr>
          <p:spPr bwMode="auto">
            <a:xfrm>
              <a:off x="5671" y="3275"/>
              <a:ext cx="21" cy="151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endParaRPr lang="en-US" altLang="en-US" sz="2400">
                <a:solidFill>
                  <a:schemeClr val="tx2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36250" name="Text Box 58"/>
            <p:cNvSpPr txBox="1">
              <a:spLocks noChangeAspect="1" noChangeArrowheads="1"/>
            </p:cNvSpPr>
            <p:nvPr/>
          </p:nvSpPr>
          <p:spPr bwMode="auto">
            <a:xfrm>
              <a:off x="1381" y="3436"/>
              <a:ext cx="126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71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145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2860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7432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004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6576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14800" defTabSz="762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1400" b="1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60" name="Rectangle 59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1" name="Oval 60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2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34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9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4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6" name="AutoShape 20"/>
              <p:cNvCxnSpPr>
                <a:cxnSpLocks noChangeAspect="1" noChangeShapeType="1"/>
                <a:stCxn id="345" idx="3"/>
                <a:endCxn id="34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7" name="AutoShape 21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8" name="AutoShape 22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9" name="AutoShape 23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0" name="AutoShape 24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1" name="AutoShape 25"/>
              <p:cNvCxnSpPr>
                <a:cxnSpLocks noChangeAspect="1" noChangeShapeType="1"/>
                <a:stCxn id="339" idx="3"/>
                <a:endCxn id="33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2" name="AutoShape 26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3" name="AutoShape 27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4" name="AutoShape 28"/>
              <p:cNvCxnSpPr>
                <a:cxnSpLocks noChangeAspect="1" noChangeShapeType="1"/>
                <a:stCxn id="345" idx="1"/>
                <a:endCxn id="34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5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6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31"/>
              <p:cNvCxnSpPr>
                <a:cxnSpLocks noChangeAspect="1" noChangeShapeType="1"/>
                <a:stCxn id="339" idx="1"/>
                <a:endCxn id="33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8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9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1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3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64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5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6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2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3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4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7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8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9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0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81" name="AutoShape 143"/>
              <p:cNvCxnSpPr>
                <a:cxnSpLocks noChangeAspect="1" noChangeShapeType="1"/>
                <a:stCxn id="88" idx="0"/>
                <a:endCxn id="8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0" name="AutoShape 152"/>
              <p:cNvCxnSpPr>
                <a:cxnSpLocks noChangeAspect="1" noChangeShapeType="1"/>
                <a:stCxn id="89" idx="3"/>
                <a:endCxn id="8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153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154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155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156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157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158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159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160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16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29" name="AutoShape 191"/>
              <p:cNvCxnSpPr>
                <a:cxnSpLocks noChangeAspect="1" noChangeShapeType="1"/>
                <a:stCxn id="138" idx="0"/>
                <a:endCxn id="13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0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0" name="AutoShape 202"/>
              <p:cNvCxnSpPr>
                <a:cxnSpLocks noChangeAspect="1" noChangeShapeType="1"/>
                <a:stCxn id="139" idx="3"/>
                <a:endCxn id="13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03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04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05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06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07"/>
              <p:cNvCxnSpPr>
                <a:cxnSpLocks noChangeAspect="1" noChangeShapeType="1"/>
                <a:stCxn id="132" idx="3"/>
                <a:endCxn id="13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08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09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10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13"/>
              <p:cNvCxnSpPr>
                <a:cxnSpLocks noChangeAspect="1" noChangeShapeType="1"/>
                <a:stCxn id="132" idx="1"/>
                <a:endCxn id="13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2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7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8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79" name="AutoShape 241"/>
              <p:cNvCxnSpPr>
                <a:cxnSpLocks noChangeAspect="1" noChangeShapeType="1"/>
                <a:stCxn id="188" idx="0"/>
                <a:endCxn id="18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0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0" name="AutoShape 252"/>
              <p:cNvCxnSpPr>
                <a:cxnSpLocks noChangeAspect="1" noChangeShapeType="1"/>
                <a:stCxn id="189" idx="3"/>
                <a:endCxn id="18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253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254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255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256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257"/>
              <p:cNvCxnSpPr>
                <a:cxnSpLocks noChangeAspect="1" noChangeShapeType="1"/>
                <a:stCxn id="182" idx="3"/>
                <a:endCxn id="18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258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259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260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263"/>
              <p:cNvCxnSpPr>
                <a:cxnSpLocks noChangeAspect="1" noChangeShapeType="1"/>
                <a:stCxn id="182" idx="1"/>
                <a:endCxn id="18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2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29" name="AutoShape 291"/>
              <p:cNvCxnSpPr>
                <a:cxnSpLocks noChangeAspect="1" noChangeShapeType="1"/>
                <a:stCxn id="238" idx="0"/>
                <a:endCxn id="23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0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0" name="AutoShape 302"/>
              <p:cNvCxnSpPr>
                <a:cxnSpLocks noChangeAspect="1" noChangeShapeType="1"/>
                <a:stCxn id="239" idx="3"/>
                <a:endCxn id="23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03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04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05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06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07"/>
              <p:cNvCxnSpPr>
                <a:cxnSpLocks noChangeAspect="1" noChangeShapeType="1"/>
                <a:stCxn id="232" idx="3"/>
                <a:endCxn id="23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08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09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10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13"/>
              <p:cNvCxnSpPr>
                <a:cxnSpLocks noChangeAspect="1" noChangeShapeType="1"/>
                <a:stCxn id="232" idx="1"/>
                <a:endCxn id="23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2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7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8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79" name="AutoShape 341"/>
              <p:cNvCxnSpPr>
                <a:cxnSpLocks noChangeAspect="1" noChangeShapeType="1"/>
                <a:stCxn id="288" idx="0"/>
                <a:endCxn id="28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0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352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35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35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355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35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357"/>
              <p:cNvCxnSpPr>
                <a:cxnSpLocks noChangeAspect="1" noChangeShapeType="1"/>
                <a:stCxn id="282" idx="3"/>
                <a:endCxn id="28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35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359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360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63"/>
              <p:cNvCxnSpPr>
                <a:cxnSpLocks noChangeAspect="1" noChangeShapeType="1"/>
                <a:stCxn id="282" idx="1"/>
                <a:endCxn id="28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9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0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1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7257895"/>
      </p:ext>
    </p:extLst>
  </p:cSld>
  <p:clrMapOvr>
    <a:masterClrMapping/>
  </p:clrMapOvr>
  <p:transition>
    <p:blinds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/>
          </p:cNvSpPr>
          <p:nvPr>
            <p:ph type="title" idx="4294967295"/>
          </p:nvPr>
        </p:nvSpPr>
        <p:spPr>
          <a:xfrm>
            <a:off x="222352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the case of the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d(C)(e)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haplotype, the red cells will also express the low prevalence antigen JAHK, but this antigen is not expressed on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3895444"/>
      </p:ext>
    </p:extLst>
  </p:cSld>
  <p:clrMapOvr>
    <a:masterClrMapping/>
  </p:clrMapOvr>
  <p:transition>
    <p:blinds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number of G antigen sites 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 differs with Rh phenotype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8182047"/>
      </p:ext>
    </p:extLst>
  </p:cSld>
  <p:clrMapOvr>
    <a:masterClrMapping/>
  </p:clrMapOvr>
  <p:transition>
    <p:blinds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/>
          </p:cNvSpPr>
          <p:nvPr>
            <p:ph type="body" idx="4294967295"/>
          </p:nvPr>
        </p:nvSpPr>
        <p:spPr>
          <a:xfrm>
            <a:off x="767717" y="613542"/>
            <a:ext cx="10593238" cy="5305566"/>
          </a:xfrm>
        </p:spPr>
        <p:txBody>
          <a:bodyPr>
            <a:noAutofit/>
          </a:bodyPr>
          <a:lstStyle/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					9900-12200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					8200-9700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DCE/DCE					5400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					3600-5800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					4500-5300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					4200</a:t>
            </a:r>
          </a:p>
          <a:p>
            <a:pPr>
              <a:lnSpc>
                <a:spcPct val="125000"/>
              </a:lnSpc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G+ (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/r)			600-3600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0629216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2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2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92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92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92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92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92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92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92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92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92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92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66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/>
          </p:cNvSpPr>
          <p:nvPr>
            <p:ph type="title" idx="4294967295"/>
          </p:nvPr>
        </p:nvSpPr>
        <p:spPr>
          <a:xfrm>
            <a:off x="2206879" y="2465388"/>
            <a:ext cx="7772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Anti-G.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4568537"/>
      </p:ext>
    </p:extLst>
  </p:cSld>
  <p:clrMapOvr>
    <a:masterClrMapping/>
  </p:clrMapOvr>
  <p:transition>
    <p:blinds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Anti-G usually manifests itself as an apparent   anti-C+D, with the anti-C element reacting more avidly than the anti-D element.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6431442"/>
      </p:ext>
    </p:extLst>
  </p:cSld>
  <p:clrMapOvr>
    <a:masterClrMapping/>
  </p:clrMapOvr>
  <p:transition>
    <p:blinds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is not a universal finding, particularly with an extremely avid anti-G!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0880936"/>
      </p:ext>
    </p:extLst>
  </p:cSld>
  <p:clrMapOvr>
    <a:masterClrMapping/>
  </p:clrMapOvr>
  <p:transition>
    <p:blinds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Anti-G can block the D and C antigen sites, but, more surprisingly, in certain instances, has also been found to block e antigen sites.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9113764"/>
      </p:ext>
    </p:extLst>
  </p:cSld>
  <p:clrMapOvr>
    <a:masterClrMapping/>
  </p:clrMapOvr>
  <p:transition>
    <p:blinds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/>
          </p:cNvSpPr>
          <p:nvPr>
            <p:ph type="title" idx="4294967295"/>
          </p:nvPr>
        </p:nvSpPr>
        <p:spPr>
          <a:xfrm>
            <a:off x="2198184" y="233363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lecture is designed to give an overview of:</a:t>
            </a:r>
          </a:p>
        </p:txBody>
      </p:sp>
      <p:sp>
        <p:nvSpPr>
          <p:cNvPr id="117763" name="Rectangle 3"/>
          <p:cNvSpPr>
            <a:spLocks noGrp="1"/>
          </p:cNvSpPr>
          <p:nvPr>
            <p:ph type="body" idx="4294967295"/>
          </p:nvPr>
        </p:nvSpPr>
        <p:spPr>
          <a:xfrm>
            <a:off x="2215984" y="1467168"/>
            <a:ext cx="7772400" cy="4114800"/>
          </a:xfrm>
        </p:spPr>
        <p:txBody>
          <a:bodyPr>
            <a:normAutofit lnSpcReduction="10000"/>
          </a:bodyPr>
          <a:lstStyle/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GB" altLang="en-US" b="1" i="1" u="sng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brief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history of the discovery of the G antigen and the corresponding antibody, including how the G antigen was discovered.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the G antigen is expressed on normal D+ C+, D+ C- and D- C+ red cells.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an anti-G often presents.</a:t>
            </a:r>
          </a:p>
          <a:p>
            <a:pPr>
              <a:buClr>
                <a:srgbClr val="0066CC"/>
              </a:buClr>
              <a:buFontTx/>
              <a:buChar char="•"/>
            </a:pPr>
            <a:endParaRPr lang="en-GB" altLang="en-US" b="1" dirty="0"/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13365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77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77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77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77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77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77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/>
          </p:cNvSpPr>
          <p:nvPr>
            <p:ph type="title" idx="4294967295"/>
          </p:nvPr>
        </p:nvSpPr>
        <p:spPr>
          <a:xfrm>
            <a:off x="2262721" y="2355731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Definitively, anti-G can be separated from           anti-D+C+G by adsorption on to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 (taking out the anti-C+G), eluting these antibodies, adsorbing the eluate with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 (taking out the anti-G), and then eluting off the anti-G.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1916215"/>
      </p:ext>
    </p:extLst>
  </p:cSld>
  <p:clrMapOvr>
    <a:masterClrMapping/>
  </p:clrMapOvr>
  <p:transition>
    <p:blinds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/>
          </p:cNvSpPr>
          <p:nvPr>
            <p:ph type="title" idx="4294967295"/>
          </p:nvPr>
        </p:nvSpPr>
        <p:spPr>
          <a:xfrm>
            <a:off x="2191411" y="2465388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is somewhat            long-winded, and the way we identify anti-G by adsorption of two aliquots of plasma, one with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 and the other with R</a:t>
            </a:r>
            <a:r>
              <a:rPr lang="en-GB" altLang="en-US" sz="3600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cells, and then cross-reacting the adsorbed plasma with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and R</a:t>
            </a:r>
            <a:r>
              <a:rPr lang="en-GB" altLang="en-US" sz="3600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 is usually quite adequate.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1018337"/>
      </p:ext>
    </p:extLst>
  </p:cSld>
  <p:clrMapOvr>
    <a:masterClrMapping/>
  </p:clrMapOvr>
  <p:transition>
    <p:blinds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Oval 3"/>
          <p:cNvSpPr>
            <a:spLocks noChangeAspect="1" noChangeArrowheads="1"/>
          </p:cNvSpPr>
          <p:nvPr/>
        </p:nvSpPr>
        <p:spPr bwMode="auto">
          <a:xfrm>
            <a:off x="2719389" y="4876800"/>
            <a:ext cx="611187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6435" name="Rectangle 4"/>
          <p:cNvSpPr>
            <a:spLocks noChangeAspect="1" noChangeArrowheads="1"/>
          </p:cNvSpPr>
          <p:nvPr/>
        </p:nvSpPr>
        <p:spPr bwMode="auto">
          <a:xfrm>
            <a:off x="2719389" y="2173288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6436" name="Line 5"/>
          <p:cNvSpPr>
            <a:spLocks noChangeAspect="1" noChangeShapeType="1"/>
          </p:cNvSpPr>
          <p:nvPr/>
        </p:nvSpPr>
        <p:spPr bwMode="auto">
          <a:xfrm>
            <a:off x="2719389" y="5208588"/>
            <a:ext cx="611187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06534" name="Rectangle 6"/>
          <p:cNvSpPr>
            <a:spLocks noChangeAspect="1" noChangeArrowheads="1"/>
          </p:cNvSpPr>
          <p:nvPr/>
        </p:nvSpPr>
        <p:spPr bwMode="auto">
          <a:xfrm>
            <a:off x="2719389" y="3387726"/>
            <a:ext cx="611187" cy="1876425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6438" name="Line 7"/>
          <p:cNvSpPr>
            <a:spLocks noChangeAspect="1" noChangeShapeType="1"/>
          </p:cNvSpPr>
          <p:nvPr/>
        </p:nvSpPr>
        <p:spPr bwMode="auto">
          <a:xfrm>
            <a:off x="2719388" y="3332164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grpSp>
        <p:nvGrpSpPr>
          <p:cNvPr id="406536" name="Group 8"/>
          <p:cNvGrpSpPr>
            <a:grpSpLocks/>
          </p:cNvGrpSpPr>
          <p:nvPr/>
        </p:nvGrpSpPr>
        <p:grpSpPr bwMode="auto">
          <a:xfrm>
            <a:off x="3328989" y="2667000"/>
            <a:ext cx="5996089" cy="914400"/>
            <a:chOff x="1152" y="2112"/>
            <a:chExt cx="3776" cy="576"/>
          </a:xfrm>
        </p:grpSpPr>
        <p:sp>
          <p:nvSpPr>
            <p:cNvPr id="146440" name="Text Box 9"/>
            <p:cNvSpPr txBox="1">
              <a:spLocks noChangeArrowheads="1"/>
            </p:cNvSpPr>
            <p:nvPr/>
          </p:nvSpPr>
          <p:spPr bwMode="auto">
            <a:xfrm>
              <a:off x="2256" y="2112"/>
              <a:ext cx="2672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Add patient’s serum/plasma.</a:t>
              </a:r>
            </a:p>
          </p:txBody>
        </p:sp>
        <p:sp>
          <p:nvSpPr>
            <p:cNvPr id="146441" name="Line 10"/>
            <p:cNvSpPr>
              <a:spLocks noChangeShapeType="1"/>
            </p:cNvSpPr>
            <p:nvPr/>
          </p:nvSpPr>
          <p:spPr bwMode="auto">
            <a:xfrm flipH="1">
              <a:off x="1152" y="2304"/>
              <a:ext cx="1248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grpSp>
        <p:nvGrpSpPr>
          <p:cNvPr id="146442" name="Group 10"/>
          <p:cNvGrpSpPr>
            <a:grpSpLocks/>
          </p:cNvGrpSpPr>
          <p:nvPr/>
        </p:nvGrpSpPr>
        <p:grpSpPr bwMode="auto">
          <a:xfrm>
            <a:off x="3355976" y="4149725"/>
            <a:ext cx="6417192" cy="1130300"/>
            <a:chOff x="1250" y="2614"/>
            <a:chExt cx="4379" cy="712"/>
          </a:xfrm>
        </p:grpSpPr>
        <p:sp>
          <p:nvSpPr>
            <p:cNvPr id="406540" name="Text Box 12"/>
            <p:cNvSpPr txBox="1">
              <a:spLocks noChangeArrowheads="1"/>
            </p:cNvSpPr>
            <p:nvPr/>
          </p:nvSpPr>
          <p:spPr bwMode="auto">
            <a:xfrm>
              <a:off x="2530" y="2614"/>
              <a:ext cx="30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Papain-treated </a:t>
              </a:r>
              <a:r>
                <a:rPr lang="en-GB" altLang="en-US" b="1" dirty="0" err="1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r’r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GB" altLang="en-US" b="1" i="1" u="sng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or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R</a:t>
              </a:r>
              <a:r>
                <a:rPr lang="en-GB" altLang="en-US" b="1" baseline="-25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o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red cells. </a:t>
              </a:r>
            </a:p>
          </p:txBody>
        </p:sp>
        <p:sp>
          <p:nvSpPr>
            <p:cNvPr id="146444" name="Line 13"/>
            <p:cNvSpPr>
              <a:spLocks noChangeShapeType="1"/>
            </p:cNvSpPr>
            <p:nvPr/>
          </p:nvSpPr>
          <p:spPr bwMode="auto">
            <a:xfrm flipH="1">
              <a:off x="1250" y="2894"/>
              <a:ext cx="1404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sp>
        <p:nvSpPr>
          <p:cNvPr id="406542" name="Text Box 14"/>
          <p:cNvSpPr txBox="1">
            <a:spLocks noChangeArrowheads="1"/>
          </p:cNvSpPr>
          <p:nvPr/>
        </p:nvSpPr>
        <p:spPr bwMode="auto">
          <a:xfrm>
            <a:off x="2862802" y="1600200"/>
            <a:ext cx="3481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GB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5" name="Rectangle 1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16" name="Oval 1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1" name="AutoShape 20"/>
              <p:cNvCxnSpPr>
                <a:cxnSpLocks noChangeAspect="1" noChangeShapeType="1"/>
                <a:stCxn id="300" idx="3"/>
                <a:endCxn id="30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1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2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23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24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25"/>
              <p:cNvCxnSpPr>
                <a:cxnSpLocks noChangeAspect="1" noChangeShapeType="1"/>
                <a:stCxn id="294" idx="3"/>
                <a:endCxn id="29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26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7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28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31"/>
              <p:cNvCxnSpPr>
                <a:cxnSpLocks noChangeAspect="1" noChangeShapeType="1"/>
                <a:stCxn id="294" idx="1"/>
                <a:endCxn id="29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6" name="AutoShape 143"/>
              <p:cNvCxnSpPr>
                <a:cxnSpLocks noChangeAspect="1" noChangeShapeType="1"/>
                <a:stCxn id="43" idx="0"/>
                <a:endCxn id="4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" name="AutoShape 152"/>
              <p:cNvCxnSpPr>
                <a:cxnSpLocks noChangeAspect="1" noChangeShapeType="1"/>
                <a:stCxn id="44" idx="3"/>
                <a:endCxn id="4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53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54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55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56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157"/>
              <p:cNvCxnSpPr>
                <a:cxnSpLocks noChangeAspect="1" noChangeShapeType="1"/>
                <a:stCxn id="38" idx="3"/>
                <a:endCxn id="3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158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59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60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" name="AutoShape 163"/>
              <p:cNvCxnSpPr>
                <a:cxnSpLocks noChangeAspect="1" noChangeShapeType="1"/>
                <a:stCxn id="38" idx="1"/>
                <a:endCxn id="3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84" name="AutoShape 191"/>
              <p:cNvCxnSpPr>
                <a:cxnSpLocks noChangeAspect="1" noChangeShapeType="1"/>
                <a:stCxn id="93" idx="0"/>
                <a:endCxn id="8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5" name="AutoShape 202"/>
              <p:cNvCxnSpPr>
                <a:cxnSpLocks noChangeAspect="1" noChangeShapeType="1"/>
                <a:stCxn id="94" idx="3"/>
                <a:endCxn id="9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03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04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05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06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207"/>
              <p:cNvCxnSpPr>
                <a:cxnSpLocks noChangeAspect="1" noChangeShapeType="1"/>
                <a:stCxn id="87" idx="3"/>
                <a:endCxn id="8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208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09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10"/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" name="AutoShape 213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4" name="AutoShape 241"/>
              <p:cNvCxnSpPr>
                <a:cxnSpLocks noChangeAspect="1" noChangeShapeType="1"/>
                <a:stCxn id="143" idx="0"/>
                <a:endCxn id="13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5" name="AutoShape 252"/>
              <p:cNvCxnSpPr>
                <a:cxnSpLocks noChangeAspect="1" noChangeShapeType="1"/>
                <a:stCxn id="144" idx="3"/>
                <a:endCxn id="14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53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54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55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56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57"/>
              <p:cNvCxnSpPr>
                <a:cxnSpLocks noChangeAspect="1" noChangeShapeType="1"/>
                <a:stCxn id="137" idx="3"/>
                <a:endCxn id="13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58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59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60"/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" name="AutoShape 263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84" name="AutoShape 291"/>
              <p:cNvCxnSpPr>
                <a:cxnSpLocks noChangeAspect="1" noChangeShapeType="1"/>
                <a:stCxn id="193" idx="0"/>
                <a:endCxn id="18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5" name="AutoShape 302"/>
              <p:cNvCxnSpPr>
                <a:cxnSpLocks noChangeAspect="1" noChangeShapeType="1"/>
                <a:stCxn id="194" idx="3"/>
                <a:endCxn id="19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03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04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05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06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307"/>
              <p:cNvCxnSpPr>
                <a:cxnSpLocks noChangeAspect="1" noChangeShapeType="1"/>
                <a:stCxn id="187" idx="3"/>
                <a:endCxn id="18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308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09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10"/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AutoShape 313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34" name="AutoShape 341"/>
              <p:cNvCxnSpPr>
                <a:cxnSpLocks noChangeAspect="1" noChangeShapeType="1"/>
                <a:stCxn id="243" idx="0"/>
                <a:endCxn id="23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5" name="AutoShape 352"/>
              <p:cNvCxnSpPr>
                <a:cxnSpLocks noChangeAspect="1" noChangeShapeType="1"/>
                <a:stCxn id="244" idx="3"/>
                <a:endCxn id="24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53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54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55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56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57"/>
              <p:cNvCxnSpPr>
                <a:cxnSpLocks noChangeAspect="1" noChangeShapeType="1"/>
                <a:stCxn id="237" idx="3"/>
                <a:endCxn id="23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58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59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60"/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6" name="AutoShape 363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3418247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46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40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06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406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3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3"/>
          <p:cNvGrpSpPr>
            <a:grpSpLocks/>
          </p:cNvGrpSpPr>
          <p:nvPr/>
        </p:nvGrpSpPr>
        <p:grpSpPr bwMode="auto">
          <a:xfrm>
            <a:off x="2719389" y="2182813"/>
            <a:ext cx="611187" cy="3365500"/>
            <a:chOff x="816" y="1375"/>
            <a:chExt cx="417" cy="2120"/>
          </a:xfrm>
        </p:grpSpPr>
        <p:sp>
          <p:nvSpPr>
            <p:cNvPr id="148483" name="Oval 4"/>
            <p:cNvSpPr>
              <a:spLocks noChangeAspect="1" noChangeArrowheads="1"/>
            </p:cNvSpPr>
            <p:nvPr/>
          </p:nvSpPr>
          <p:spPr bwMode="auto">
            <a:xfrm>
              <a:off x="816" y="3078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48484" name="Rectangle 5"/>
            <p:cNvSpPr>
              <a:spLocks noChangeAspect="1" noChangeArrowheads="1"/>
            </p:cNvSpPr>
            <p:nvPr/>
          </p:nvSpPr>
          <p:spPr bwMode="auto">
            <a:xfrm>
              <a:off x="816" y="1375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48485" name="Line 6"/>
            <p:cNvSpPr>
              <a:spLocks noChangeAspect="1" noChangeShapeType="1"/>
            </p:cNvSpPr>
            <p:nvPr/>
          </p:nvSpPr>
          <p:spPr bwMode="auto">
            <a:xfrm>
              <a:off x="816" y="3287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8486" name="Rectangle 7"/>
            <p:cNvSpPr>
              <a:spLocks noChangeAspect="1" noChangeArrowheads="1"/>
            </p:cNvSpPr>
            <p:nvPr/>
          </p:nvSpPr>
          <p:spPr bwMode="auto">
            <a:xfrm>
              <a:off x="816" y="2140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48487" name="Line 8"/>
            <p:cNvSpPr>
              <a:spLocks noChangeAspect="1" noChangeShapeType="1"/>
            </p:cNvSpPr>
            <p:nvPr/>
          </p:nvSpPr>
          <p:spPr bwMode="auto">
            <a:xfrm>
              <a:off x="816" y="2105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grpSp>
        <p:nvGrpSpPr>
          <p:cNvPr id="408585" name="Group 9"/>
          <p:cNvGrpSpPr>
            <a:grpSpLocks/>
          </p:cNvGrpSpPr>
          <p:nvPr/>
        </p:nvGrpSpPr>
        <p:grpSpPr bwMode="auto">
          <a:xfrm>
            <a:off x="5462589" y="2981325"/>
            <a:ext cx="4872037" cy="762000"/>
            <a:chOff x="2688" y="1878"/>
            <a:chExt cx="3324" cy="480"/>
          </a:xfrm>
        </p:grpSpPr>
        <p:sp>
          <p:nvSpPr>
            <p:cNvPr id="408586" name="Text Box 10"/>
            <p:cNvSpPr txBox="1">
              <a:spLocks noChangeArrowheads="1"/>
            </p:cNvSpPr>
            <p:nvPr/>
          </p:nvSpPr>
          <p:spPr bwMode="auto">
            <a:xfrm>
              <a:off x="3364" y="1878"/>
              <a:ext cx="2648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Mix and incubate for 20 minutes at 37</a:t>
              </a:r>
              <a:r>
                <a:rPr lang="en-GB" altLang="en-US" b="1" baseline="30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o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C.</a:t>
              </a:r>
            </a:p>
          </p:txBody>
        </p:sp>
        <p:sp>
          <p:nvSpPr>
            <p:cNvPr id="148490" name="Line 11"/>
            <p:cNvSpPr>
              <a:spLocks noChangeShapeType="1"/>
            </p:cNvSpPr>
            <p:nvPr/>
          </p:nvSpPr>
          <p:spPr bwMode="auto">
            <a:xfrm flipH="1">
              <a:off x="2688" y="2064"/>
              <a:ext cx="864" cy="29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grpSp>
        <p:nvGrpSpPr>
          <p:cNvPr id="148491" name="Group 12"/>
          <p:cNvGrpSpPr>
            <a:grpSpLocks/>
          </p:cNvGrpSpPr>
          <p:nvPr/>
        </p:nvGrpSpPr>
        <p:grpSpPr bwMode="auto">
          <a:xfrm>
            <a:off x="2862264" y="1577975"/>
            <a:ext cx="2481263" cy="401638"/>
            <a:chOff x="858" y="1420"/>
            <a:chExt cx="1563" cy="253"/>
          </a:xfrm>
        </p:grpSpPr>
        <p:sp>
          <p:nvSpPr>
            <p:cNvPr id="408589" name="Text Box 13"/>
            <p:cNvSpPr txBox="1">
              <a:spLocks noChangeArrowheads="1"/>
            </p:cNvSpPr>
            <p:nvPr/>
          </p:nvSpPr>
          <p:spPr bwMode="auto">
            <a:xfrm>
              <a:off x="858" y="1440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</a:p>
          </p:txBody>
        </p:sp>
        <p:sp>
          <p:nvSpPr>
            <p:cNvPr id="408590" name="Text Box 14"/>
            <p:cNvSpPr txBox="1">
              <a:spLocks noChangeArrowheads="1"/>
            </p:cNvSpPr>
            <p:nvPr/>
          </p:nvSpPr>
          <p:spPr bwMode="auto">
            <a:xfrm>
              <a:off x="2202" y="1420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</p:grpSp>
      <p:sp>
        <p:nvSpPr>
          <p:cNvPr id="148494" name="Oval 15"/>
          <p:cNvSpPr>
            <a:spLocks noChangeAspect="1" noChangeArrowheads="1"/>
          </p:cNvSpPr>
          <p:nvPr/>
        </p:nvSpPr>
        <p:spPr bwMode="auto">
          <a:xfrm>
            <a:off x="4852989" y="4922839"/>
            <a:ext cx="611187" cy="661987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8495" name="Rectangle 16"/>
          <p:cNvSpPr>
            <a:spLocks noChangeAspect="1" noChangeArrowheads="1"/>
          </p:cNvSpPr>
          <p:nvPr/>
        </p:nvSpPr>
        <p:spPr bwMode="auto">
          <a:xfrm>
            <a:off x="4852989" y="2219325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8496" name="Line 17"/>
          <p:cNvSpPr>
            <a:spLocks noChangeAspect="1" noChangeShapeType="1"/>
          </p:cNvSpPr>
          <p:nvPr/>
        </p:nvSpPr>
        <p:spPr bwMode="auto">
          <a:xfrm>
            <a:off x="4852989" y="5254625"/>
            <a:ext cx="611187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48497" name="Rectangle 18"/>
          <p:cNvSpPr>
            <a:spLocks noChangeAspect="1" noChangeArrowheads="1"/>
          </p:cNvSpPr>
          <p:nvPr/>
        </p:nvSpPr>
        <p:spPr bwMode="auto">
          <a:xfrm>
            <a:off x="4852989" y="3433764"/>
            <a:ext cx="611187" cy="1876425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8498" name="Line 19"/>
          <p:cNvSpPr>
            <a:spLocks noChangeAspect="1" noChangeShapeType="1"/>
          </p:cNvSpPr>
          <p:nvPr/>
        </p:nvSpPr>
        <p:spPr bwMode="auto">
          <a:xfrm>
            <a:off x="4852988" y="33782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08596" name="Rectangle 20"/>
          <p:cNvSpPr>
            <a:spLocks noChangeAspect="1" noChangeArrowheads="1"/>
          </p:cNvSpPr>
          <p:nvPr/>
        </p:nvSpPr>
        <p:spPr bwMode="auto">
          <a:xfrm>
            <a:off x="4852989" y="3438526"/>
            <a:ext cx="611187" cy="18764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1" name="Rectangle 20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22" name="Oval 21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3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95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7" name="AutoShape 20"/>
              <p:cNvCxnSpPr>
                <a:cxnSpLocks noChangeAspect="1" noChangeShapeType="1"/>
                <a:stCxn id="306" idx="3"/>
                <a:endCxn id="306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1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22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23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24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25"/>
              <p:cNvCxnSpPr>
                <a:cxnSpLocks noChangeAspect="1" noChangeShapeType="1"/>
                <a:stCxn id="300" idx="3"/>
                <a:endCxn id="300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AutoShape 26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4" name="AutoShape 27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5" name="AutoShape 28"/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7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8" name="AutoShape 31"/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9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6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4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5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2" name="AutoShape 143"/>
              <p:cNvCxnSpPr>
                <a:cxnSpLocks noChangeAspect="1" noChangeShapeType="1"/>
                <a:stCxn id="49" idx="0"/>
                <a:endCxn id="46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1" name="AutoShape 152"/>
              <p:cNvCxnSpPr>
                <a:cxnSpLocks noChangeAspect="1" noChangeShapeType="1"/>
                <a:stCxn id="50" idx="3"/>
                <a:endCxn id="50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53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54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55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" name="AutoShape 156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" name="AutoShape 157"/>
              <p:cNvCxnSpPr>
                <a:cxnSpLocks noChangeAspect="1" noChangeShapeType="1"/>
                <a:stCxn id="44" idx="3"/>
                <a:endCxn id="44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" name="AutoShape 158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" name="AutoShape 159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" name="AutoShape 160"/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" name="AutoShape 163"/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3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4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90" name="AutoShape 191"/>
              <p:cNvCxnSpPr>
                <a:cxnSpLocks noChangeAspect="1" noChangeShapeType="1"/>
                <a:stCxn id="99" idx="0"/>
                <a:endCxn id="95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1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01" name="AutoShape 202"/>
              <p:cNvCxnSpPr>
                <a:cxnSpLocks noChangeAspect="1" noChangeShapeType="1"/>
                <a:stCxn id="100" idx="3"/>
                <a:endCxn id="100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03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04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05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206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" name="AutoShape 207"/>
              <p:cNvCxnSpPr>
                <a:cxnSpLocks noChangeAspect="1" noChangeShapeType="1"/>
                <a:stCxn id="93" idx="3"/>
                <a:endCxn id="93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7" name="AutoShape 208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8" name="AutoShape 209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9" name="AutoShape 210"/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0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2" name="AutoShape 213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3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3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4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5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8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9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40" name="AutoShape 241"/>
              <p:cNvCxnSpPr>
                <a:cxnSpLocks noChangeAspect="1" noChangeShapeType="1"/>
                <a:stCxn id="149" idx="0"/>
                <a:endCxn id="145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1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51" name="AutoShape 252"/>
              <p:cNvCxnSpPr>
                <a:cxnSpLocks noChangeAspect="1" noChangeShapeType="1"/>
                <a:stCxn id="150" idx="3"/>
                <a:endCxn id="150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53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54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55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56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" name="AutoShape 257"/>
              <p:cNvCxnSpPr>
                <a:cxnSpLocks noChangeAspect="1" noChangeShapeType="1"/>
                <a:stCxn id="143" idx="3"/>
                <a:endCxn id="143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7" name="AutoShape 258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8" name="AutoShape 259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9" name="AutoShape 260"/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0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1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AutoShape 263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3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4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5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6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90" name="AutoShape 291"/>
              <p:cNvCxnSpPr>
                <a:cxnSpLocks noChangeAspect="1" noChangeShapeType="1"/>
                <a:stCxn id="199" idx="0"/>
                <a:endCxn id="195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1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01" name="AutoShape 302"/>
              <p:cNvCxnSpPr>
                <a:cxnSpLocks noChangeAspect="1" noChangeShapeType="1"/>
                <a:stCxn id="200" idx="3"/>
                <a:endCxn id="200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03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04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05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306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AutoShape 307"/>
              <p:cNvCxnSpPr>
                <a:cxnSpLocks noChangeAspect="1" noChangeShapeType="1"/>
                <a:stCxn id="193" idx="3"/>
                <a:endCxn id="193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AutoShape 308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AutoShape 309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9" name="AutoShape 310"/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0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1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2" name="AutoShape 313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3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1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2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3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4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5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6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8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9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40" name="AutoShape 341"/>
              <p:cNvCxnSpPr>
                <a:cxnSpLocks noChangeAspect="1" noChangeShapeType="1"/>
                <a:stCxn id="249" idx="0"/>
                <a:endCxn id="245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1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51" name="AutoShape 352"/>
              <p:cNvCxnSpPr>
                <a:cxnSpLocks noChangeAspect="1" noChangeShapeType="1"/>
                <a:stCxn id="250" idx="3"/>
                <a:endCxn id="250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53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54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55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56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6" name="AutoShape 357"/>
              <p:cNvCxnSpPr>
                <a:cxnSpLocks noChangeAspect="1" noChangeShapeType="1"/>
                <a:stCxn id="243" idx="3"/>
                <a:endCxn id="243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7" name="AutoShape 358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8" name="AutoShape 359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9" name="AutoShape 360"/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0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1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2" name="AutoShape 363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3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4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5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6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188014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08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8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59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434" name="Group 2"/>
          <p:cNvGrpSpPr>
            <a:grpSpLocks/>
          </p:cNvGrpSpPr>
          <p:nvPr/>
        </p:nvGrpSpPr>
        <p:grpSpPr bwMode="auto">
          <a:xfrm>
            <a:off x="7010400" y="3179763"/>
            <a:ext cx="4108450" cy="641350"/>
            <a:chOff x="3360" y="2071"/>
            <a:chExt cx="2588" cy="404"/>
          </a:xfrm>
        </p:grpSpPr>
        <p:sp>
          <p:nvSpPr>
            <p:cNvPr id="402435" name="Text Box 3"/>
            <p:cNvSpPr txBox="1">
              <a:spLocks noChangeArrowheads="1"/>
            </p:cNvSpPr>
            <p:nvPr/>
          </p:nvSpPr>
          <p:spPr bwMode="auto">
            <a:xfrm>
              <a:off x="3504" y="2071"/>
              <a:ext cx="2444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Centrifuge, and aspirate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the patient’s plasma/serum.</a:t>
              </a:r>
            </a:p>
          </p:txBody>
        </p:sp>
        <p:sp>
          <p:nvSpPr>
            <p:cNvPr id="150532" name="Line 4"/>
            <p:cNvSpPr>
              <a:spLocks noChangeShapeType="1"/>
            </p:cNvSpPr>
            <p:nvPr/>
          </p:nvSpPr>
          <p:spPr bwMode="auto">
            <a:xfrm flipH="1">
              <a:off x="3360" y="2208"/>
              <a:ext cx="288" cy="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sp>
        <p:nvSpPr>
          <p:cNvPr id="150533" name="Oval 6"/>
          <p:cNvSpPr>
            <a:spLocks noChangeAspect="1" noChangeArrowheads="1"/>
          </p:cNvSpPr>
          <p:nvPr/>
        </p:nvSpPr>
        <p:spPr bwMode="auto">
          <a:xfrm>
            <a:off x="6307139" y="4849814"/>
            <a:ext cx="611187" cy="661987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0534" name="Rectangle 7"/>
          <p:cNvSpPr>
            <a:spLocks noChangeAspect="1" noChangeArrowheads="1"/>
          </p:cNvSpPr>
          <p:nvPr/>
        </p:nvSpPr>
        <p:spPr bwMode="auto">
          <a:xfrm>
            <a:off x="6307139" y="2144713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02440" name="Rectangle 8"/>
          <p:cNvSpPr>
            <a:spLocks noChangeAspect="1" noChangeArrowheads="1"/>
          </p:cNvSpPr>
          <p:nvPr/>
        </p:nvSpPr>
        <p:spPr bwMode="auto">
          <a:xfrm>
            <a:off x="6311900" y="3303589"/>
            <a:ext cx="603250" cy="18764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0536" name="Rectangle 9"/>
          <p:cNvSpPr>
            <a:spLocks noChangeAspect="1" noChangeArrowheads="1"/>
          </p:cNvSpPr>
          <p:nvPr/>
        </p:nvSpPr>
        <p:spPr bwMode="auto">
          <a:xfrm>
            <a:off x="6313488" y="3303589"/>
            <a:ext cx="603250" cy="18764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150537" name="Group 10"/>
          <p:cNvGrpSpPr>
            <a:grpSpLocks/>
          </p:cNvGrpSpPr>
          <p:nvPr/>
        </p:nvGrpSpPr>
        <p:grpSpPr bwMode="auto">
          <a:xfrm>
            <a:off x="2790825" y="2200275"/>
            <a:ext cx="609600" cy="3365500"/>
            <a:chOff x="864" y="1386"/>
            <a:chExt cx="417" cy="2120"/>
          </a:xfrm>
        </p:grpSpPr>
        <p:sp>
          <p:nvSpPr>
            <p:cNvPr id="150538" name="Oval 11"/>
            <p:cNvSpPr>
              <a:spLocks noChangeAspect="1" noChangeArrowheads="1"/>
            </p:cNvSpPr>
            <p:nvPr/>
          </p:nvSpPr>
          <p:spPr bwMode="auto">
            <a:xfrm>
              <a:off x="864" y="3089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0539" name="Rectangle 12"/>
            <p:cNvSpPr>
              <a:spLocks noChangeAspect="1" noChangeArrowheads="1"/>
            </p:cNvSpPr>
            <p:nvPr/>
          </p:nvSpPr>
          <p:spPr bwMode="auto">
            <a:xfrm>
              <a:off x="864" y="1386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0540" name="Line 13"/>
            <p:cNvSpPr>
              <a:spLocks noChangeAspect="1" noChangeShapeType="1"/>
            </p:cNvSpPr>
            <p:nvPr/>
          </p:nvSpPr>
          <p:spPr bwMode="auto">
            <a:xfrm>
              <a:off x="864" y="3298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1" name="Rectangle 14"/>
            <p:cNvSpPr>
              <a:spLocks noChangeAspect="1" noChangeArrowheads="1"/>
            </p:cNvSpPr>
            <p:nvPr/>
          </p:nvSpPr>
          <p:spPr bwMode="auto">
            <a:xfrm>
              <a:off x="864" y="2151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0542" name="Line 15"/>
            <p:cNvSpPr>
              <a:spLocks noChangeAspect="1" noChangeShapeType="1"/>
            </p:cNvSpPr>
            <p:nvPr/>
          </p:nvSpPr>
          <p:spPr bwMode="auto">
            <a:xfrm>
              <a:off x="864" y="2116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150543" name="Rectangle 16"/>
          <p:cNvSpPr>
            <a:spLocks noChangeAspect="1" noChangeArrowheads="1"/>
          </p:cNvSpPr>
          <p:nvPr/>
        </p:nvSpPr>
        <p:spPr bwMode="auto">
          <a:xfrm>
            <a:off x="4929189" y="2200276"/>
            <a:ext cx="611187" cy="303371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150544" name="Group 17"/>
          <p:cNvGrpSpPr>
            <a:grpSpLocks/>
          </p:cNvGrpSpPr>
          <p:nvPr/>
        </p:nvGrpSpPr>
        <p:grpSpPr bwMode="auto">
          <a:xfrm>
            <a:off x="4929189" y="3359151"/>
            <a:ext cx="611187" cy="2206625"/>
            <a:chOff x="2324" y="2116"/>
            <a:chExt cx="417" cy="1390"/>
          </a:xfrm>
        </p:grpSpPr>
        <p:sp>
          <p:nvSpPr>
            <p:cNvPr id="150545" name="Oval 18"/>
            <p:cNvSpPr>
              <a:spLocks noChangeAspect="1" noChangeArrowheads="1"/>
            </p:cNvSpPr>
            <p:nvPr/>
          </p:nvSpPr>
          <p:spPr bwMode="auto">
            <a:xfrm>
              <a:off x="2324" y="3089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0546" name="Rectangle 19"/>
            <p:cNvSpPr>
              <a:spLocks noChangeAspect="1" noChangeArrowheads="1"/>
            </p:cNvSpPr>
            <p:nvPr/>
          </p:nvSpPr>
          <p:spPr bwMode="auto">
            <a:xfrm>
              <a:off x="2324" y="2150"/>
              <a:ext cx="417" cy="118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0547" name="Line 20"/>
            <p:cNvSpPr>
              <a:spLocks noChangeAspect="1" noChangeShapeType="1"/>
            </p:cNvSpPr>
            <p:nvPr/>
          </p:nvSpPr>
          <p:spPr bwMode="auto">
            <a:xfrm>
              <a:off x="2324" y="3297"/>
              <a:ext cx="4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8" name="Line 21"/>
            <p:cNvSpPr>
              <a:spLocks noChangeAspect="1" noChangeShapeType="1"/>
            </p:cNvSpPr>
            <p:nvPr/>
          </p:nvSpPr>
          <p:spPr bwMode="auto">
            <a:xfrm>
              <a:off x="2324" y="2116"/>
              <a:ext cx="0" cy="118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150549" name="Line 22"/>
          <p:cNvSpPr>
            <a:spLocks noChangeAspect="1" noChangeShapeType="1"/>
          </p:cNvSpPr>
          <p:nvPr/>
        </p:nvSpPr>
        <p:spPr bwMode="auto">
          <a:xfrm>
            <a:off x="6307139" y="5180013"/>
            <a:ext cx="6111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02455" name="Rectangle 23"/>
          <p:cNvSpPr>
            <a:spLocks noChangeAspect="1" noChangeArrowheads="1"/>
          </p:cNvSpPr>
          <p:nvPr/>
        </p:nvSpPr>
        <p:spPr bwMode="auto">
          <a:xfrm>
            <a:off x="6307138" y="3287713"/>
            <a:ext cx="603250" cy="18605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0551" name="Line 24"/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0552" name="Line 25"/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0553" name="Line 26"/>
          <p:cNvSpPr>
            <a:spLocks noChangeAspect="1" noChangeShapeType="1"/>
          </p:cNvSpPr>
          <p:nvPr/>
        </p:nvSpPr>
        <p:spPr bwMode="auto">
          <a:xfrm>
            <a:off x="6307138" y="3248025"/>
            <a:ext cx="0" cy="19319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0554" name="Line 27"/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02460" name="Rectangle 28"/>
          <p:cNvSpPr>
            <a:spLocks noChangeAspect="1" noChangeArrowheads="1"/>
          </p:cNvSpPr>
          <p:nvPr/>
        </p:nvSpPr>
        <p:spPr bwMode="auto">
          <a:xfrm>
            <a:off x="6316663" y="3227389"/>
            <a:ext cx="601662" cy="1920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150556" name="Group 29"/>
          <p:cNvGrpSpPr>
            <a:grpSpLocks/>
          </p:cNvGrpSpPr>
          <p:nvPr/>
        </p:nvGrpSpPr>
        <p:grpSpPr bwMode="auto">
          <a:xfrm>
            <a:off x="2932114" y="1595439"/>
            <a:ext cx="3852863" cy="401637"/>
            <a:chOff x="858" y="1420"/>
            <a:chExt cx="2427" cy="253"/>
          </a:xfrm>
        </p:grpSpPr>
        <p:grpSp>
          <p:nvGrpSpPr>
            <p:cNvPr id="150557" name="Group 30"/>
            <p:cNvGrpSpPr>
              <a:grpSpLocks/>
            </p:cNvGrpSpPr>
            <p:nvPr/>
          </p:nvGrpSpPr>
          <p:grpSpPr bwMode="auto">
            <a:xfrm>
              <a:off x="858" y="1420"/>
              <a:ext cx="1563" cy="253"/>
              <a:chOff x="858" y="1420"/>
              <a:chExt cx="1563" cy="253"/>
            </a:xfrm>
          </p:grpSpPr>
          <p:sp>
            <p:nvSpPr>
              <p:cNvPr id="402463" name="Text Box 31"/>
              <p:cNvSpPr txBox="1">
                <a:spLocks noChangeArrowheads="1"/>
              </p:cNvSpPr>
              <p:nvPr/>
            </p:nvSpPr>
            <p:spPr bwMode="auto">
              <a:xfrm>
                <a:off x="858" y="1440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GB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402464" name="Text Box 32"/>
              <p:cNvSpPr txBox="1">
                <a:spLocks noChangeArrowheads="1"/>
              </p:cNvSpPr>
              <p:nvPr/>
            </p:nvSpPr>
            <p:spPr bwMode="auto">
              <a:xfrm>
                <a:off x="2202" y="1420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GB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</p:grpSp>
        <p:sp>
          <p:nvSpPr>
            <p:cNvPr id="402465" name="Text Box 33"/>
            <p:cNvSpPr txBox="1">
              <a:spLocks noChangeArrowheads="1"/>
            </p:cNvSpPr>
            <p:nvPr/>
          </p:nvSpPr>
          <p:spPr bwMode="auto">
            <a:xfrm>
              <a:off x="3066" y="1420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4" name="Rectangle 3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" name="Oval 3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0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0" name="AutoShape 20"/>
              <p:cNvCxnSpPr>
                <a:cxnSpLocks noChangeAspect="1" noChangeShapeType="1"/>
                <a:stCxn id="319" idx="3"/>
                <a:endCxn id="31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21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22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23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24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25"/>
              <p:cNvCxnSpPr>
                <a:cxnSpLocks noChangeAspect="1" noChangeShapeType="1"/>
                <a:stCxn id="313" idx="3"/>
                <a:endCxn id="31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6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7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8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31"/>
              <p:cNvCxnSpPr>
                <a:cxnSpLocks noChangeAspect="1" noChangeShapeType="1"/>
                <a:stCxn id="313" idx="1"/>
                <a:endCxn id="31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5" name="AutoShape 143"/>
              <p:cNvCxnSpPr>
                <a:cxnSpLocks noChangeAspect="1" noChangeShapeType="1"/>
                <a:stCxn id="62" idx="0"/>
                <a:endCxn id="5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4" name="AutoShape 152"/>
              <p:cNvCxnSpPr>
                <a:cxnSpLocks noChangeAspect="1" noChangeShapeType="1"/>
                <a:stCxn id="63" idx="3"/>
                <a:endCxn id="6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5" name="AutoShape 153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AutoShape 154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AutoShape 155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" name="AutoShape 156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" name="AutoShape 157"/>
              <p:cNvCxnSpPr>
                <a:cxnSpLocks noChangeAspect="1" noChangeShapeType="1"/>
                <a:stCxn id="57" idx="3"/>
                <a:endCxn id="5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8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9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60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63"/>
              <p:cNvCxnSpPr>
                <a:cxnSpLocks noChangeAspect="1" noChangeShapeType="1"/>
                <a:stCxn id="57" idx="1"/>
                <a:endCxn id="5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3" name="AutoShape 191"/>
              <p:cNvCxnSpPr>
                <a:cxnSpLocks noChangeAspect="1" noChangeShapeType="1"/>
                <a:stCxn id="112" idx="0"/>
                <a:endCxn id="10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4" name="AutoShape 202"/>
              <p:cNvCxnSpPr>
                <a:cxnSpLocks noChangeAspect="1" noChangeShapeType="1"/>
                <a:stCxn id="113" idx="3"/>
                <a:endCxn id="11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" name="AutoShape 203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204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205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206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207"/>
              <p:cNvCxnSpPr>
                <a:cxnSpLocks noChangeAspect="1" noChangeShapeType="1"/>
                <a:stCxn id="106" idx="3"/>
                <a:endCxn id="10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8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9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10"/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13"/>
              <p:cNvCxnSpPr>
                <a:cxnSpLocks noChangeAspect="1" noChangeShapeType="1"/>
                <a:stCxn id="106" idx="1"/>
                <a:endCxn id="10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3" name="AutoShape 241"/>
              <p:cNvCxnSpPr>
                <a:cxnSpLocks noChangeAspect="1" noChangeShapeType="1"/>
                <a:stCxn id="162" idx="0"/>
                <a:endCxn id="15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4" name="AutoShape 252"/>
              <p:cNvCxnSpPr>
                <a:cxnSpLocks noChangeAspect="1" noChangeShapeType="1"/>
                <a:stCxn id="163" idx="3"/>
                <a:endCxn id="16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5" name="AutoShape 253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54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55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56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57"/>
              <p:cNvCxnSpPr>
                <a:cxnSpLocks noChangeAspect="1" noChangeShapeType="1"/>
                <a:stCxn id="156" idx="3"/>
                <a:endCxn id="15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8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9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60"/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63"/>
              <p:cNvCxnSpPr>
                <a:cxnSpLocks noChangeAspect="1" noChangeShapeType="1"/>
                <a:stCxn id="156" idx="1"/>
                <a:endCxn id="15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3" name="AutoShape 291"/>
              <p:cNvCxnSpPr>
                <a:cxnSpLocks noChangeAspect="1" noChangeShapeType="1"/>
                <a:stCxn id="212" idx="0"/>
                <a:endCxn id="20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4" name="AutoShape 302"/>
              <p:cNvCxnSpPr>
                <a:cxnSpLocks noChangeAspect="1" noChangeShapeType="1"/>
                <a:stCxn id="213" idx="3"/>
                <a:endCxn id="21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5" name="AutoShape 303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304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305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306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307"/>
              <p:cNvCxnSpPr>
                <a:cxnSpLocks noChangeAspect="1" noChangeShapeType="1"/>
                <a:stCxn id="206" idx="3"/>
                <a:endCxn id="20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8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9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10"/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13"/>
              <p:cNvCxnSpPr>
                <a:cxnSpLocks noChangeAspect="1" noChangeShapeType="1"/>
                <a:stCxn id="206" idx="1"/>
                <a:endCxn id="20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3" name="AutoShape 341"/>
              <p:cNvCxnSpPr>
                <a:cxnSpLocks noChangeAspect="1" noChangeShapeType="1"/>
                <a:stCxn id="262" idx="0"/>
                <a:endCxn id="25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4" name="AutoShape 352"/>
              <p:cNvCxnSpPr>
                <a:cxnSpLocks noChangeAspect="1" noChangeShapeType="1"/>
                <a:stCxn id="263" idx="3"/>
                <a:endCxn id="26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5" name="AutoShape 353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54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55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56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57"/>
              <p:cNvCxnSpPr>
                <a:cxnSpLocks noChangeAspect="1" noChangeShapeType="1"/>
                <a:stCxn id="256" idx="3"/>
                <a:endCxn id="25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8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9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60"/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63"/>
              <p:cNvCxnSpPr>
                <a:cxnSpLocks noChangeAspect="1" noChangeShapeType="1"/>
                <a:stCxn id="256" idx="1"/>
                <a:endCxn id="25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4541581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0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02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02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02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440" grpId="0" animBg="1"/>
      <p:bldP spid="402455" grpId="0" animBg="1"/>
      <p:bldP spid="40246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Group 3"/>
          <p:cNvGrpSpPr>
            <a:grpSpLocks/>
          </p:cNvGrpSpPr>
          <p:nvPr/>
        </p:nvGrpSpPr>
        <p:grpSpPr bwMode="auto">
          <a:xfrm>
            <a:off x="2819400" y="2097088"/>
            <a:ext cx="611188" cy="3365500"/>
            <a:chOff x="884" y="1321"/>
            <a:chExt cx="417" cy="2120"/>
          </a:xfrm>
        </p:grpSpPr>
        <p:sp>
          <p:nvSpPr>
            <p:cNvPr id="152579" name="Oval 4"/>
            <p:cNvSpPr>
              <a:spLocks noChangeAspect="1" noChangeArrowheads="1"/>
            </p:cNvSpPr>
            <p:nvPr/>
          </p:nvSpPr>
          <p:spPr bwMode="auto">
            <a:xfrm>
              <a:off x="884" y="3024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2580" name="Rectangle 5"/>
            <p:cNvSpPr>
              <a:spLocks noChangeAspect="1" noChangeArrowheads="1"/>
            </p:cNvSpPr>
            <p:nvPr/>
          </p:nvSpPr>
          <p:spPr bwMode="auto">
            <a:xfrm>
              <a:off x="884" y="1321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2581" name="Line 6"/>
            <p:cNvSpPr>
              <a:spLocks noChangeAspect="1" noChangeShapeType="1"/>
            </p:cNvSpPr>
            <p:nvPr/>
          </p:nvSpPr>
          <p:spPr bwMode="auto">
            <a:xfrm>
              <a:off x="884" y="3233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2582" name="Rectangle 7"/>
            <p:cNvSpPr>
              <a:spLocks noChangeAspect="1" noChangeArrowheads="1"/>
            </p:cNvSpPr>
            <p:nvPr/>
          </p:nvSpPr>
          <p:spPr bwMode="auto">
            <a:xfrm>
              <a:off x="884" y="2086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2583" name="Line 8"/>
            <p:cNvSpPr>
              <a:spLocks noChangeAspect="1" noChangeShapeType="1"/>
            </p:cNvSpPr>
            <p:nvPr/>
          </p:nvSpPr>
          <p:spPr bwMode="auto">
            <a:xfrm>
              <a:off x="884" y="2051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152584" name="Rectangle 9"/>
          <p:cNvSpPr>
            <a:spLocks noChangeAspect="1" noChangeArrowheads="1"/>
          </p:cNvSpPr>
          <p:nvPr/>
        </p:nvSpPr>
        <p:spPr bwMode="auto">
          <a:xfrm>
            <a:off x="4959350" y="2097088"/>
            <a:ext cx="611188" cy="303371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152585" name="Group 10"/>
          <p:cNvGrpSpPr>
            <a:grpSpLocks/>
          </p:cNvGrpSpPr>
          <p:nvPr/>
        </p:nvGrpSpPr>
        <p:grpSpPr bwMode="auto">
          <a:xfrm>
            <a:off x="4959350" y="3255964"/>
            <a:ext cx="611188" cy="2206625"/>
            <a:chOff x="2344" y="2051"/>
            <a:chExt cx="417" cy="1390"/>
          </a:xfrm>
        </p:grpSpPr>
        <p:sp>
          <p:nvSpPr>
            <p:cNvPr id="152586" name="Oval 11"/>
            <p:cNvSpPr>
              <a:spLocks noChangeAspect="1" noChangeArrowheads="1"/>
            </p:cNvSpPr>
            <p:nvPr/>
          </p:nvSpPr>
          <p:spPr bwMode="auto">
            <a:xfrm>
              <a:off x="2344" y="3024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2587" name="Rectangle 12"/>
            <p:cNvSpPr>
              <a:spLocks noChangeAspect="1" noChangeArrowheads="1"/>
            </p:cNvSpPr>
            <p:nvPr/>
          </p:nvSpPr>
          <p:spPr bwMode="auto">
            <a:xfrm>
              <a:off x="2344" y="2085"/>
              <a:ext cx="417" cy="118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52588" name="Line 13"/>
            <p:cNvSpPr>
              <a:spLocks noChangeAspect="1" noChangeShapeType="1"/>
            </p:cNvSpPr>
            <p:nvPr/>
          </p:nvSpPr>
          <p:spPr bwMode="auto">
            <a:xfrm>
              <a:off x="2344" y="3232"/>
              <a:ext cx="4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2589" name="Line 14"/>
            <p:cNvSpPr>
              <a:spLocks noChangeAspect="1" noChangeShapeType="1"/>
            </p:cNvSpPr>
            <p:nvPr/>
          </p:nvSpPr>
          <p:spPr bwMode="auto">
            <a:xfrm>
              <a:off x="2344" y="2051"/>
              <a:ext cx="0" cy="118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152590" name="Oval 15"/>
          <p:cNvSpPr>
            <a:spLocks noChangeAspect="1" noChangeArrowheads="1"/>
          </p:cNvSpPr>
          <p:nvPr/>
        </p:nvSpPr>
        <p:spPr bwMode="auto">
          <a:xfrm>
            <a:off x="6335714" y="4746625"/>
            <a:ext cx="611187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591" name="Rectangle 16"/>
          <p:cNvSpPr>
            <a:spLocks noChangeAspect="1" noChangeArrowheads="1"/>
          </p:cNvSpPr>
          <p:nvPr/>
        </p:nvSpPr>
        <p:spPr bwMode="auto">
          <a:xfrm>
            <a:off x="6335714" y="2041525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592" name="Line 17"/>
          <p:cNvSpPr>
            <a:spLocks noChangeAspect="1" noChangeShapeType="1"/>
          </p:cNvSpPr>
          <p:nvPr/>
        </p:nvSpPr>
        <p:spPr bwMode="auto">
          <a:xfrm>
            <a:off x="6335714" y="5076825"/>
            <a:ext cx="6111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593" name="Rectangle 18"/>
          <p:cNvSpPr>
            <a:spLocks noChangeAspect="1" noChangeArrowheads="1"/>
          </p:cNvSpPr>
          <p:nvPr/>
        </p:nvSpPr>
        <p:spPr bwMode="auto">
          <a:xfrm>
            <a:off x="6335714" y="3200401"/>
            <a:ext cx="611187" cy="1876425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594" name="Line 19"/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595" name="Line 20"/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596" name="Line 21"/>
          <p:cNvSpPr>
            <a:spLocks noChangeAspect="1" noChangeShapeType="1"/>
          </p:cNvSpPr>
          <p:nvPr/>
        </p:nvSpPr>
        <p:spPr bwMode="auto">
          <a:xfrm>
            <a:off x="6335713" y="3144839"/>
            <a:ext cx="0" cy="19319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597" name="Line 22"/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598" name="Rectangle 23"/>
          <p:cNvSpPr>
            <a:spLocks noChangeAspect="1" noChangeArrowheads="1"/>
          </p:cNvSpPr>
          <p:nvPr/>
        </p:nvSpPr>
        <p:spPr bwMode="auto">
          <a:xfrm>
            <a:off x="6343651" y="3200400"/>
            <a:ext cx="600075" cy="18684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599" name="Oval 24"/>
          <p:cNvSpPr>
            <a:spLocks noChangeAspect="1" noChangeArrowheads="1"/>
          </p:cNvSpPr>
          <p:nvPr/>
        </p:nvSpPr>
        <p:spPr bwMode="auto">
          <a:xfrm>
            <a:off x="8016875" y="4746625"/>
            <a:ext cx="611188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600" name="Rectangle 25"/>
          <p:cNvSpPr>
            <a:spLocks noChangeAspect="1" noChangeArrowheads="1"/>
          </p:cNvSpPr>
          <p:nvPr/>
        </p:nvSpPr>
        <p:spPr bwMode="auto">
          <a:xfrm>
            <a:off x="8016875" y="2041525"/>
            <a:ext cx="611188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2601" name="Line 26"/>
          <p:cNvSpPr>
            <a:spLocks noChangeAspect="1" noChangeShapeType="1"/>
          </p:cNvSpPr>
          <p:nvPr/>
        </p:nvSpPr>
        <p:spPr bwMode="auto">
          <a:xfrm>
            <a:off x="8016875" y="5076825"/>
            <a:ext cx="611188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52602" name="Line 27"/>
          <p:cNvSpPr>
            <a:spLocks noChangeAspect="1" noChangeShapeType="1"/>
          </p:cNvSpPr>
          <p:nvPr/>
        </p:nvSpPr>
        <p:spPr bwMode="auto">
          <a:xfrm>
            <a:off x="8016875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04508" name="Rectangle 28"/>
          <p:cNvSpPr>
            <a:spLocks noChangeAspect="1" noChangeArrowheads="1"/>
          </p:cNvSpPr>
          <p:nvPr/>
        </p:nvSpPr>
        <p:spPr bwMode="auto">
          <a:xfrm>
            <a:off x="8021639" y="3255963"/>
            <a:ext cx="604837" cy="18605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404509" name="Group 29"/>
          <p:cNvGrpSpPr>
            <a:grpSpLocks/>
          </p:cNvGrpSpPr>
          <p:nvPr/>
        </p:nvGrpSpPr>
        <p:grpSpPr bwMode="auto">
          <a:xfrm>
            <a:off x="8610602" y="1316038"/>
            <a:ext cx="2493963" cy="3255963"/>
            <a:chOff x="4416" y="1309"/>
            <a:chExt cx="1571" cy="2051"/>
          </a:xfrm>
        </p:grpSpPr>
        <p:sp>
          <p:nvSpPr>
            <p:cNvPr id="404510" name="Text Box 30"/>
            <p:cNvSpPr txBox="1">
              <a:spLocks noChangeArrowheads="1"/>
            </p:cNvSpPr>
            <p:nvPr/>
          </p:nvSpPr>
          <p:spPr bwMode="auto">
            <a:xfrm>
              <a:off x="4574" y="1309"/>
              <a:ext cx="1413" cy="14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Add the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patient’s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plasma/serum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from tube 3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a “new” tube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1, mix and go 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back</a:t>
              </a:r>
            </a:p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position 2.</a:t>
              </a:r>
            </a:p>
          </p:txBody>
        </p:sp>
        <p:sp>
          <p:nvSpPr>
            <p:cNvPr id="404511" name="Line 31"/>
            <p:cNvSpPr>
              <a:spLocks noChangeShapeType="1"/>
            </p:cNvSpPr>
            <p:nvPr/>
          </p:nvSpPr>
          <p:spPr bwMode="auto">
            <a:xfrm flipH="1">
              <a:off x="4416" y="2763"/>
              <a:ext cx="685" cy="5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hangingPunct="0">
                <a:defRPr/>
              </a:pPr>
              <a:endParaRPr lang="en-GB" sz="2400">
                <a:ln>
                  <a:solidFill>
                    <a:srgbClr val="0066CC"/>
                  </a:solidFill>
                </a:ln>
                <a:latin typeface="Times New Roman" charset="0"/>
              </a:endParaRPr>
            </a:p>
          </p:txBody>
        </p:sp>
      </p:grpSp>
      <p:grpSp>
        <p:nvGrpSpPr>
          <p:cNvPr id="152607" name="Group 32"/>
          <p:cNvGrpSpPr>
            <a:grpSpLocks/>
          </p:cNvGrpSpPr>
          <p:nvPr/>
        </p:nvGrpSpPr>
        <p:grpSpPr bwMode="auto">
          <a:xfrm>
            <a:off x="2962277" y="1492250"/>
            <a:ext cx="3852863" cy="401638"/>
            <a:chOff x="858" y="1420"/>
            <a:chExt cx="2427" cy="253"/>
          </a:xfrm>
        </p:grpSpPr>
        <p:grpSp>
          <p:nvGrpSpPr>
            <p:cNvPr id="152608" name="Group 33"/>
            <p:cNvGrpSpPr>
              <a:grpSpLocks/>
            </p:cNvGrpSpPr>
            <p:nvPr/>
          </p:nvGrpSpPr>
          <p:grpSpPr bwMode="auto">
            <a:xfrm>
              <a:off x="858" y="1420"/>
              <a:ext cx="1563" cy="253"/>
              <a:chOff x="858" y="1420"/>
              <a:chExt cx="1563" cy="253"/>
            </a:xfrm>
          </p:grpSpPr>
          <p:sp>
            <p:nvSpPr>
              <p:cNvPr id="404514" name="Text Box 34"/>
              <p:cNvSpPr txBox="1">
                <a:spLocks noChangeArrowheads="1"/>
              </p:cNvSpPr>
              <p:nvPr/>
            </p:nvSpPr>
            <p:spPr bwMode="auto">
              <a:xfrm>
                <a:off x="858" y="1440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GB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404515" name="Text Box 35"/>
              <p:cNvSpPr txBox="1">
                <a:spLocks noChangeArrowheads="1"/>
              </p:cNvSpPr>
              <p:nvPr/>
            </p:nvSpPr>
            <p:spPr bwMode="auto">
              <a:xfrm>
                <a:off x="2202" y="1420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GB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</p:grpSp>
        <p:sp>
          <p:nvSpPr>
            <p:cNvPr id="404516" name="Text Box 36"/>
            <p:cNvSpPr txBox="1">
              <a:spLocks noChangeArrowheads="1"/>
            </p:cNvSpPr>
            <p:nvPr/>
          </p:nvSpPr>
          <p:spPr bwMode="auto">
            <a:xfrm>
              <a:off x="3066" y="1420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</a:t>
              </a:r>
            </a:p>
          </p:txBody>
        </p:sp>
      </p:grpSp>
      <p:sp>
        <p:nvSpPr>
          <p:cNvPr id="404517" name="Text Box 37"/>
          <p:cNvSpPr txBox="1">
            <a:spLocks noChangeArrowheads="1"/>
          </p:cNvSpPr>
          <p:nvPr/>
        </p:nvSpPr>
        <p:spPr bwMode="auto">
          <a:xfrm>
            <a:off x="7471138" y="1355726"/>
            <a:ext cx="169790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GB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“New” tube</a:t>
            </a:r>
          </a:p>
          <a:p>
            <a:pPr algn="ctr" eaLnBrk="0" hangingPunct="0">
              <a:defRPr/>
            </a:pPr>
            <a:r>
              <a:rPr lang="en-GB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404518" name="Rectangle 38"/>
          <p:cNvSpPr>
            <a:spLocks noChangeAspect="1" noChangeArrowheads="1"/>
          </p:cNvSpPr>
          <p:nvPr/>
        </p:nvSpPr>
        <p:spPr bwMode="auto">
          <a:xfrm>
            <a:off x="8023225" y="3257550"/>
            <a:ext cx="604838" cy="186055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/>
            <a:endParaRPr lang="en-US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9" name="Rectangle 38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40" name="Oval 39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1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3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5" name="AutoShape 20"/>
              <p:cNvCxnSpPr>
                <a:cxnSpLocks noChangeAspect="1" noChangeShapeType="1"/>
                <a:stCxn id="324" idx="3"/>
                <a:endCxn id="324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1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2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3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4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5"/>
              <p:cNvCxnSpPr>
                <a:cxnSpLocks noChangeAspect="1" noChangeShapeType="1"/>
                <a:stCxn id="318" idx="3"/>
                <a:endCxn id="318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6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7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8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31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7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2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3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8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0" name="AutoShape 143"/>
              <p:cNvCxnSpPr>
                <a:cxnSpLocks noChangeAspect="1" noChangeShapeType="1"/>
                <a:stCxn id="67" idx="0"/>
                <a:endCxn id="64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9" name="AutoShape 152"/>
              <p:cNvCxnSpPr>
                <a:cxnSpLocks noChangeAspect="1" noChangeShapeType="1"/>
                <a:stCxn id="68" idx="3"/>
                <a:endCxn id="68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3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4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55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56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57"/>
              <p:cNvCxnSpPr>
                <a:cxnSpLocks noChangeAspect="1" noChangeShapeType="1"/>
                <a:stCxn id="62" idx="3"/>
                <a:endCxn id="62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58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9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60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63"/>
              <p:cNvCxnSpPr>
                <a:cxnSpLocks noChangeAspect="1" noChangeShapeType="1"/>
                <a:stCxn id="62" idx="1"/>
                <a:endCxn id="62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1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8" name="AutoShape 191"/>
              <p:cNvCxnSpPr>
                <a:cxnSpLocks noChangeAspect="1" noChangeShapeType="1"/>
                <a:stCxn id="117" idx="0"/>
                <a:endCxn id="113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9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9" name="AutoShape 202"/>
              <p:cNvCxnSpPr>
                <a:cxnSpLocks noChangeAspect="1" noChangeShapeType="1"/>
                <a:stCxn id="118" idx="3"/>
                <a:endCxn id="118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3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4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05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06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07"/>
              <p:cNvCxnSpPr>
                <a:cxnSpLocks noChangeAspect="1" noChangeShapeType="1"/>
                <a:stCxn id="111" idx="3"/>
                <a:endCxn id="111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08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9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10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13"/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1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6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7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8" name="AutoShape 241"/>
              <p:cNvCxnSpPr>
                <a:cxnSpLocks noChangeAspect="1" noChangeShapeType="1"/>
                <a:stCxn id="167" idx="0"/>
                <a:endCxn id="163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9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9" name="AutoShape 252"/>
              <p:cNvCxnSpPr>
                <a:cxnSpLocks noChangeAspect="1" noChangeShapeType="1"/>
                <a:stCxn id="168" idx="3"/>
                <a:endCxn id="168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3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4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55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56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57"/>
              <p:cNvCxnSpPr>
                <a:cxnSpLocks noChangeAspect="1" noChangeShapeType="1"/>
                <a:stCxn id="161" idx="3"/>
                <a:endCxn id="161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58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9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60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63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1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8" name="AutoShape 291"/>
              <p:cNvCxnSpPr>
                <a:cxnSpLocks noChangeAspect="1" noChangeShapeType="1"/>
                <a:stCxn id="217" idx="0"/>
                <a:endCxn id="213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9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9" name="AutoShape 302"/>
              <p:cNvCxnSpPr>
                <a:cxnSpLocks noChangeAspect="1" noChangeShapeType="1"/>
                <a:stCxn id="218" idx="3"/>
                <a:endCxn id="218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3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4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05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06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07"/>
              <p:cNvCxnSpPr>
                <a:cxnSpLocks noChangeAspect="1" noChangeShapeType="1"/>
                <a:stCxn id="211" idx="3"/>
                <a:endCxn id="211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08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9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10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13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1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6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7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8" name="AutoShape 341"/>
              <p:cNvCxnSpPr>
                <a:cxnSpLocks noChangeAspect="1" noChangeShapeType="1"/>
                <a:stCxn id="267" idx="0"/>
                <a:endCxn id="263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9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9" name="AutoShape 352"/>
              <p:cNvCxnSpPr>
                <a:cxnSpLocks noChangeAspect="1" noChangeShapeType="1"/>
                <a:stCxn id="268" idx="3"/>
                <a:endCxn id="268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3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4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55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56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57"/>
              <p:cNvCxnSpPr>
                <a:cxnSpLocks noChangeAspect="1" noChangeShapeType="1"/>
                <a:stCxn id="261" idx="3"/>
                <a:endCxn id="261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58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9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60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63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1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0042361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0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404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404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08" grpId="0" animBg="1"/>
      <p:bldP spid="40451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626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3072199"/>
              </p:ext>
            </p:extLst>
          </p:nvPr>
        </p:nvGraphicFramePr>
        <p:xfrm>
          <a:off x="3048000" y="772319"/>
          <a:ext cx="6096000" cy="4376738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508175296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44448161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341571736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1538916355"/>
                    </a:ext>
                  </a:extLst>
                </a:gridCol>
              </a:tblGrid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Adsorbed with red cells that are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Tested against r’r red cells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Tested against R</a:t>
                      </a:r>
                      <a:r>
                        <a:rPr kumimoji="0" lang="en-GB" altLang="en-US" sz="10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</a:t>
                      </a:r>
                      <a:r>
                        <a:rPr kumimoji="0" lang="en-GB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red cells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Antibody(ies) present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7776780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r’r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Anti-G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23979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</a:t>
                      </a:r>
                      <a:r>
                        <a:rPr kumimoji="0" lang="en-GB" alt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3638220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r’r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+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Anti-D+G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380059"/>
                  </a:ext>
                </a:extLst>
              </a:tr>
              <a:tr h="506413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</a:t>
                      </a:r>
                      <a:r>
                        <a:rPr kumimoji="0" lang="en-GB" alt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5694215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r’r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Anti-C+G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9163607"/>
                  </a:ext>
                </a:extLst>
              </a:tr>
              <a:tr h="44767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</a:t>
                      </a:r>
                      <a:r>
                        <a:rPr kumimoji="0" lang="en-GB" alt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+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520136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r’r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+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Anti-D+C+/-G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6174965"/>
                  </a:ext>
                </a:extLst>
              </a:tr>
              <a:tr h="48895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R</a:t>
                      </a:r>
                      <a:r>
                        <a:rPr kumimoji="0" lang="en-GB" alt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+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ts val="4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ts val="400"/>
                        </a:spcBef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ts val="400"/>
                        </a:spcBef>
                        <a:spcAft>
                          <a:spcPct val="0"/>
                        </a:spcAft>
                        <a:buFont typeface="Lucida Grande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800"/>
                        </a:spcAft>
                        <a:buClr>
                          <a:srgbClr val="0072C6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1482074"/>
                  </a:ext>
                </a:extLst>
              </a:tr>
            </a:tbl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7222655"/>
      </p:ext>
    </p:extLst>
  </p:cSld>
  <p:clrMapOvr>
    <a:masterClrMapping/>
  </p:clrMapOvr>
  <p:transition>
    <p:blinds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/>
          </p:cNvSpPr>
          <p:nvPr>
            <p:ph type="title" idx="4294967295"/>
          </p:nvPr>
        </p:nvSpPr>
        <p:spPr>
          <a:xfrm>
            <a:off x="2206879" y="2465388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3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either case, however, the titration/quantification of the separated antibodies can only be an estimate/guide, as some antibody is bound to be lost during the process, however little this may be.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9141915"/>
      </p:ext>
    </p:extLst>
  </p:cSld>
  <p:clrMapOvr>
    <a:masterClrMapping/>
  </p:clrMapOvr>
  <p:transition>
    <p:blinds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/>
          </p:cNvSpPr>
          <p:nvPr>
            <p:ph type="title" idx="4294967295"/>
          </p:nvPr>
        </p:nvSpPr>
        <p:spPr>
          <a:xfrm>
            <a:off x="2230559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If anti-D is present, the health of the foetus must be monitored by such means as MCA Doppler/ultrasound.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939962"/>
      </p:ext>
    </p:extLst>
  </p:cSld>
  <p:clrMapOvr>
    <a:masterClrMapping/>
  </p:clrMapOvr>
  <p:transition>
    <p:blinds dir="vert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 quantification results may be falsely elevated, as the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 used will also express both the C and G antigens.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5575392"/>
      </p:ext>
    </p:extLst>
  </p:cSld>
  <p:clrMapOvr>
    <a:masterClrMapping/>
  </p:clrMapOvr>
  <p:transition>
    <p:blinds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/>
          </p:cNvSpPr>
          <p:nvPr>
            <p:ph type="title" idx="4294967295"/>
          </p:nvPr>
        </p:nvSpPr>
        <p:spPr>
          <a:xfrm>
            <a:off x="2230559" y="233363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lecture is designed to give an overview of:</a:t>
            </a:r>
          </a:p>
        </p:txBody>
      </p:sp>
      <p:sp>
        <p:nvSpPr>
          <p:cNvPr id="118787" name="Rectangle 3"/>
          <p:cNvSpPr>
            <a:spLocks noGrp="1"/>
          </p:cNvSpPr>
          <p:nvPr>
            <p:ph type="body" idx="4294967295"/>
          </p:nvPr>
        </p:nvSpPr>
        <p:spPr>
          <a:xfrm>
            <a:off x="2198184" y="1457884"/>
            <a:ext cx="7772400" cy="4114800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to test for an anti-G.</a:t>
            </a:r>
          </a:p>
          <a:p>
            <a:pPr>
              <a:lnSpc>
                <a:spcPct val="80000"/>
              </a:lnSpc>
              <a:buClr>
                <a:schemeClr val="tx1"/>
              </a:buCl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lnSpc>
                <a:spcPct val="80000"/>
              </a:lnSpc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clinical significance of anti-G.</a:t>
            </a:r>
          </a:p>
          <a:p>
            <a:pPr>
              <a:lnSpc>
                <a:spcPct val="80000"/>
              </a:lnSpc>
              <a:buClr>
                <a:schemeClr val="tx1"/>
              </a:buCl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lnSpc>
                <a:spcPct val="80000"/>
              </a:lnSpc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it is important to recognise an anti-G or anti-G+C, with no immune anti-D present, in a female of   child-bearing potential (0 to 50 years-of-age).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4273092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8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8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8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8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87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There is some dispute as to the true clinical significance of anti-G in terms of haemolytic transfusion reactions.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8716322"/>
      </p:ext>
    </p:extLst>
  </p:cSld>
  <p:clrMapOvr>
    <a:masterClrMapping/>
  </p:clrMapOvr>
  <p:transition>
    <p:blinds dir="vert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/>
          </p:cNvSpPr>
          <p:nvPr>
            <p:ph type="ctrTitle" idx="4294967295"/>
          </p:nvPr>
        </p:nvSpPr>
        <p:spPr>
          <a:xfrm>
            <a:off x="2198184" y="1412081"/>
            <a:ext cx="7772400" cy="3097213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Geoff Daniels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does not seem to be particularly convinced of the severity of transfusion reactions due to anti-G, saying that they are mild and delayed.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7934215"/>
      </p:ext>
    </p:extLst>
  </p:cSld>
  <p:clrMapOvr>
    <a:masterClrMapping/>
  </p:clrMapOvr>
  <p:transition>
    <p:blinds dir="vert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2"/>
          <p:cNvSpPr>
            <a:spLocks noGrp="1"/>
          </p:cNvSpPr>
          <p:nvPr>
            <p:ph type="ctrTitle" idx="4294967295"/>
          </p:nvPr>
        </p:nvSpPr>
        <p:spPr>
          <a:xfrm>
            <a:off x="2209800" y="1698066"/>
            <a:ext cx="7772400" cy="2547937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Marion Reid, Christine Lomas-Francis and Martin Olsson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are much more convinced, saying they can be severe, albeit, rarely so.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4910714"/>
      </p:ext>
    </p:extLst>
  </p:cSld>
  <p:clrMapOvr>
    <a:masterClrMapping/>
  </p:clrMapOvr>
  <p:transition>
    <p:blinds dir="vert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There is some dispute as to the true clinical significance of anti-G in terms of haemolytic disease of the foetus and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newborn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5933324"/>
      </p:ext>
    </p:extLst>
  </p:cSld>
  <p:clrMapOvr>
    <a:masterClrMapping/>
  </p:clrMapOvr>
  <p:transition>
    <p:blinds dir="vert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/>
          </p:cNvSpPr>
          <p:nvPr>
            <p:ph type="ctrTitle" idx="4294967295"/>
          </p:nvPr>
        </p:nvSpPr>
        <p:spPr>
          <a:xfrm>
            <a:off x="2209800" y="1434660"/>
            <a:ext cx="7772400" cy="3097213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Geoff Daniels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does not seem to be particularly convinced of the severity of haemolytic disease of the foetus and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newborn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due to anti-G.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4273491"/>
      </p:ext>
    </p:extLst>
  </p:cSld>
  <p:clrMapOvr>
    <a:masterClrMapping/>
  </p:clrMapOvr>
  <p:transition>
    <p:blinds dir="vert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/>
          </p:cNvSpPr>
          <p:nvPr>
            <p:ph type="ctrTitle" idx="4294967295"/>
          </p:nvPr>
        </p:nvSpPr>
        <p:spPr>
          <a:xfrm>
            <a:off x="2198184" y="1676899"/>
            <a:ext cx="7772400" cy="2547937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Marion Reid, Christine Lomas-Francis and Martin Olsson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are much more convinced of its severity, again, albeit rarely so.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4877023"/>
      </p:ext>
    </p:extLst>
  </p:cSld>
  <p:clrMapOvr>
    <a:masterClrMapping/>
  </p:clrMapOvr>
  <p:transition>
    <p:blinds dir="vert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Grp="1"/>
          </p:cNvSpPr>
          <p:nvPr>
            <p:ph type="ctrTitle" idx="4294967295"/>
          </p:nvPr>
        </p:nvSpPr>
        <p:spPr>
          <a:xfrm>
            <a:off x="2209800" y="1736725"/>
            <a:ext cx="7772400" cy="2447925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 is probable, however, that HDFN due to anti-G is significantly             under-reported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5967068"/>
      </p:ext>
    </p:extLst>
  </p:cSld>
  <p:clrMapOvr>
    <a:masterClrMapping/>
  </p:clrMapOvr>
  <p:transition>
    <p:blinds dir="vert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/>
          </p:cNvSpPr>
          <p:nvPr>
            <p:ph type="title" idx="4294967295"/>
          </p:nvPr>
        </p:nvSpPr>
        <p:spPr>
          <a:xfrm>
            <a:off x="2180169" y="2405003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main concern with anti-G and anti-C+G in pregnancy is that D Negative females of child bearing potential (0 to 50), who have not made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alloanti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-D, may miss out on anti-D immunoglobulin prophylaxis, and may then make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alloanti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-D, if the foetus is D Positive.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9102829"/>
      </p:ext>
    </p:extLst>
  </p:cSld>
  <p:clrMapOvr>
    <a:masterClrMapping/>
  </p:clrMapOvr>
  <p:transition>
    <p:blinds dir="vert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If any subsequent pregnancies result in a D Positive foetus, then, of course, there is a much higher chance of clinically significant HDFN occurring.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478090"/>
      </p:ext>
    </p:extLst>
  </p:cSld>
  <p:clrMapOvr>
    <a:masterClrMapping/>
  </p:clrMapOvr>
  <p:transition>
    <p:blinds dir="vert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/>
          </p:cNvSpPr>
          <p:nvPr>
            <p:ph type="title" idx="4294967295"/>
          </p:nvPr>
        </p:nvSpPr>
        <p:spPr>
          <a:xfrm>
            <a:off x="2247188" y="2328683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3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If the patient is either male or a female of 50 years or older, there is no need to look for anti-G, and it can be assumed that there is an    anti-C+D present, because, even if they do not have an anti-D, and they go on to produce one, it will not affect a pregnancy.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27107"/>
            <a:ext cx="12192000" cy="1250302"/>
            <a:chOff x="0" y="5627107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27107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0276788"/>
      </p:ext>
    </p:extLst>
  </p:cSld>
  <p:clrMapOvr>
    <a:masterClrMapping/>
  </p:clrMapOvr>
  <p:transition>
    <p:blinds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G Antigen.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7778599"/>
      </p:ext>
    </p:extLst>
  </p:cSld>
  <p:clrMapOvr>
    <a:masterClrMapping/>
  </p:clrMapOvr>
  <p:transition>
    <p:blinds dir="vert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/>
          </p:cNvSpPr>
          <p:nvPr>
            <p:ph type="title" idx="4294967295"/>
          </p:nvPr>
        </p:nvSpPr>
        <p:spPr>
          <a:xfrm>
            <a:off x="2255012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So, the “take home message” is that it is vital not so much to prove the presence of anti-G in pregnancy, but to prove the </a:t>
            </a:r>
            <a:r>
              <a:rPr lang="en-GB" altLang="en-US" b="1" i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absence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of anti-D in pregnancy.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1061405"/>
      </p:ext>
    </p:extLst>
  </p:cSld>
  <p:clrMapOvr>
    <a:masterClrMapping/>
  </p:clrMapOvr>
  <p:transition>
    <p:blinds dir="vert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/>
          </p:cNvSpPr>
          <p:nvPr>
            <p:ph type="body" idx="4294967295"/>
          </p:nvPr>
        </p:nvSpPr>
        <p:spPr>
          <a:xfrm>
            <a:off x="838200" y="1454866"/>
            <a:ext cx="10515600" cy="4351338"/>
          </a:xfrm>
        </p:spPr>
        <p:txBody>
          <a:bodyPr>
            <a:normAutofit/>
          </a:bodyPr>
          <a:lstStyle/>
          <a:p>
            <a:pPr marL="609600" indent="-609600">
              <a:buClr>
                <a:schemeClr val="tx1"/>
              </a:buClr>
              <a:buFontTx/>
              <a:buAutoNum type="arabicPeriod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Allen FH,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Tippett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PA.  A new Rh blood type which reveals the Rh antigen G.  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Vox Sang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1958;</a:t>
            </a:r>
            <a:r>
              <a:rPr lang="en-GB" altLang="en-US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3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321-330.  </a:t>
            </a:r>
            <a:r>
              <a:rPr lang="pt-BR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DOI:  10.1111/j.1423-0410.1958.tb04013.x.</a:t>
            </a:r>
            <a:endParaRPr lang="en-GB" altLang="en-US" sz="16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endParaRPr lang="en-GB" altLang="en-US" sz="16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Reid ME, Lomas-Francis C.  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Blood Group Antigen </a:t>
            </a:r>
            <a:r>
              <a:rPr lang="en-GB" altLang="en-US" sz="1600" i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FactsBook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2</a:t>
            </a:r>
            <a:r>
              <a:rPr lang="en-GB" altLang="en-US" sz="1600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nd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edn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 London: Academic Press, 2004.  ISBN:  0-12-586585-6.</a:t>
            </a: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endParaRPr lang="en-GB" altLang="en-US" sz="16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Green C,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Coghlan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G,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Bizot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Kasulke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Bombail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-Girard M, Wallace M, Lomas-Francis C, Daniels G.  JAHK: a low frequency antigen associated with the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rG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complex of the Rh blood group system.  </a:t>
            </a:r>
            <a:r>
              <a:rPr lang="en-GB" altLang="en-US" sz="1600" i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Transfus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Med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2002; </a:t>
            </a:r>
            <a:r>
              <a:rPr lang="en-GB" altLang="en-US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55-61.  DOI:  10.1046/j.1365-3148.2002.00348.x.</a:t>
            </a: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endParaRPr lang="en-GB" altLang="en-US" sz="16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Clr>
                <a:schemeClr val="tx1"/>
              </a:buClr>
              <a:buFontTx/>
              <a:buAutoNum type="arabicPeriod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Daniels G.  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Human Blood Groups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3</a:t>
            </a:r>
            <a:r>
              <a:rPr lang="en-GB" altLang="en-US" sz="1600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rd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edition, Wiley-Blackwell, 2013.  ISBN: 978-1-4443-3324-4.</a:t>
            </a:r>
          </a:p>
        </p:txBody>
      </p:sp>
      <p:sp>
        <p:nvSpPr>
          <p:cNvPr id="168963" name="Rectangle 3"/>
          <p:cNvSpPr>
            <a:spLocks noGrp="1"/>
          </p:cNvSpPr>
          <p:nvPr>
            <p:ph type="title" idx="4294967295"/>
          </p:nvPr>
        </p:nvSpPr>
        <p:spPr>
          <a:xfrm>
            <a:off x="838200" y="29368"/>
            <a:ext cx="10515600" cy="1325563"/>
          </a:xfrm>
        </p:spPr>
        <p:txBody>
          <a:bodyPr/>
          <a:lstStyle/>
          <a:p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References.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0875727"/>
      </p:ext>
    </p:extLst>
  </p:cSld>
  <p:clrMapOvr>
    <a:masterClrMapping/>
  </p:clrMapOvr>
  <p:transition>
    <p:blinds dir="vert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/>
          </p:cNvSpPr>
          <p:nvPr>
            <p:ph type="body" idx="4294967295"/>
          </p:nvPr>
        </p:nvSpPr>
        <p:spPr>
          <a:xfrm>
            <a:off x="838200" y="1436850"/>
            <a:ext cx="10515600" cy="4351338"/>
          </a:xfrm>
        </p:spPr>
        <p:txBody>
          <a:bodyPr>
            <a:normAutofit/>
          </a:bodyPr>
          <a:lstStyle/>
          <a:p>
            <a:pPr marL="609600" indent="-609600">
              <a:buClr>
                <a:schemeClr val="tx1"/>
              </a:buClr>
              <a:buFont typeface="+mj-lt"/>
              <a:buAutoNum type="arabicPeriod" startAt="5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Reid ME, Lomas-Francis C, Olsson ML.  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Blood Group Antigen </a:t>
            </a:r>
            <a:r>
              <a:rPr lang="en-GB" altLang="en-US" sz="1600" i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FactsBook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3</a:t>
            </a:r>
            <a:r>
              <a:rPr lang="en-GB" altLang="en-US" sz="1600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rd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edition, Academic Press, 2012. ISBN: 978-0-12-415849-8. </a:t>
            </a:r>
          </a:p>
          <a:p>
            <a:pPr marL="609600" indent="-609600">
              <a:buClr>
                <a:schemeClr val="tx1"/>
              </a:buClr>
              <a:buFont typeface="+mj-lt"/>
              <a:buAutoNum type="arabicPeriod" startAt="5"/>
            </a:pPr>
            <a:endParaRPr lang="en-GB" altLang="en-US" sz="16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Clr>
                <a:schemeClr val="tx1"/>
              </a:buClr>
              <a:buFont typeface="+mj-lt"/>
              <a:buAutoNum type="arabicPeriod" startAt="5"/>
            </a:pP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Huber AR, Leonard GT,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Driggers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RW, Learn SB,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Gilstad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CW.  Case report: moderate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hemolytic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disease of the </a:t>
            </a:r>
            <a:r>
              <a:rPr lang="en-GB" altLang="en-US" sz="16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newborn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due to anti-G.  </a:t>
            </a:r>
            <a:r>
              <a:rPr lang="en-GB" altLang="en-US" sz="1600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Immunohematology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2006; </a:t>
            </a:r>
            <a:r>
              <a:rPr lang="en-GB" altLang="en-US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GB" altLang="en-US" sz="16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166-170.  DOI:  10.21307/immunohematology-2019-376.</a:t>
            </a:r>
          </a:p>
        </p:txBody>
      </p:sp>
      <p:sp>
        <p:nvSpPr>
          <p:cNvPr id="169987" name="Rectangle 3"/>
          <p:cNvSpPr>
            <a:spLocks noGrp="1"/>
          </p:cNvSpPr>
          <p:nvPr>
            <p:ph type="title" idx="4294967295"/>
          </p:nvPr>
        </p:nvSpPr>
        <p:spPr>
          <a:xfrm>
            <a:off x="838200" y="29368"/>
            <a:ext cx="10515600" cy="1325563"/>
          </a:xfrm>
        </p:spPr>
        <p:txBody>
          <a:bodyPr/>
          <a:lstStyle/>
          <a:p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References.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772639"/>
      </p:ext>
    </p:extLst>
  </p:cSld>
  <p:clrMapOvr>
    <a:masterClrMapping/>
  </p:clrMapOvr>
  <p:transition>
    <p:blinds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/>
          </p:cNvSpPr>
          <p:nvPr>
            <p:ph type="ctrTitle" idx="4294967295"/>
          </p:nvPr>
        </p:nvSpPr>
        <p:spPr>
          <a:xfrm>
            <a:off x="2209800" y="2225675"/>
            <a:ext cx="7772400" cy="1470025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G antigen was first described in 1958 by Fred Allen and Patricia Tippett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5879954"/>
      </p:ext>
    </p:extLst>
  </p:cSld>
  <p:clrMapOvr>
    <a:masterClrMapping/>
  </p:clrMapOvr>
  <p:transition>
    <p:blinds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/>
          </p:cNvSpPr>
          <p:nvPr>
            <p:ph type="title" idx="4294967295"/>
          </p:nvPr>
        </p:nvSpPr>
        <p:spPr>
          <a:xfrm>
            <a:off x="2078343" y="2465388"/>
            <a:ext cx="8074025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antigen was discovered because the red cells from an American blood donor, who was C- and D-, were reacting with many examples of apparent anti-C+D.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9547189"/>
      </p:ext>
    </p:extLst>
  </p:cSld>
  <p:clrMapOvr>
    <a:masterClrMapping/>
  </p:clrMapOvr>
  <p:transition>
    <p:blinds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/>
          </p:cNvSpPr>
          <p:nvPr>
            <p:ph type="title" idx="4294967295"/>
          </p:nvPr>
        </p:nvSpPr>
        <p:spPr>
          <a:xfrm>
            <a:off x="2215984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donor was found to be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006267"/>
      </p:ext>
    </p:extLst>
  </p:cSld>
  <p:clrMapOvr>
    <a:masterClrMapping/>
  </p:clrMapOvr>
  <p:transition>
    <p:blinds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465388"/>
            <a:ext cx="77724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key amino acid for the expression of the G antigen is a Serine at position 103 of the mature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RhD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and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RhCEce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polypeptides.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9127600"/>
      </p:ext>
    </p:extLst>
  </p:cSld>
  <p:clrMapOvr>
    <a:masterClrMapping/>
  </p:clrMapOvr>
  <p:transition>
    <p:blinds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6" name="Group 99"/>
          <p:cNvGrpSpPr>
            <a:grpSpLocks/>
          </p:cNvGrpSpPr>
          <p:nvPr/>
        </p:nvGrpSpPr>
        <p:grpSpPr bwMode="auto">
          <a:xfrm>
            <a:off x="2239888" y="115719"/>
            <a:ext cx="7715955" cy="5430135"/>
            <a:chOff x="371" y="273"/>
            <a:chExt cx="4946" cy="3596"/>
          </a:xfrm>
        </p:grpSpPr>
        <p:grpSp>
          <p:nvGrpSpPr>
            <p:cNvPr id="169987" name="Group 98"/>
            <p:cNvGrpSpPr>
              <a:grpSpLocks/>
            </p:cNvGrpSpPr>
            <p:nvPr/>
          </p:nvGrpSpPr>
          <p:grpSpPr bwMode="auto">
            <a:xfrm>
              <a:off x="371" y="273"/>
              <a:ext cx="4805" cy="3596"/>
              <a:chOff x="371" y="273"/>
              <a:chExt cx="4805" cy="3596"/>
            </a:xfrm>
          </p:grpSpPr>
          <p:grpSp>
            <p:nvGrpSpPr>
              <p:cNvPr id="169988" name="Group 4"/>
              <p:cNvGrpSpPr>
                <a:grpSpLocks noChangeAspect="1"/>
              </p:cNvGrpSpPr>
              <p:nvPr/>
            </p:nvGrpSpPr>
            <p:grpSpPr bwMode="auto">
              <a:xfrm>
                <a:off x="371" y="1053"/>
                <a:ext cx="4666" cy="1574"/>
                <a:chOff x="420" y="1797"/>
                <a:chExt cx="4919" cy="1660"/>
              </a:xfrm>
            </p:grpSpPr>
            <p:grpSp>
              <p:nvGrpSpPr>
                <p:cNvPr id="169989" name="Group 5"/>
                <p:cNvGrpSpPr>
                  <a:grpSpLocks noChangeAspect="1"/>
                </p:cNvGrpSpPr>
                <p:nvPr/>
              </p:nvGrpSpPr>
              <p:grpSpPr bwMode="auto">
                <a:xfrm>
                  <a:off x="1088" y="1797"/>
                  <a:ext cx="3584" cy="104"/>
                  <a:chOff x="476" y="2158"/>
                  <a:chExt cx="4786" cy="140"/>
                </a:xfrm>
              </p:grpSpPr>
              <p:grpSp>
                <p:nvGrpSpPr>
                  <p:cNvPr id="169990" name="Group 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69991" name="Oval 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2" name="Oval 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3" name="Oval 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4" name="Oval 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5" name="Oval 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69996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69997" name="Oval 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8" name="Oval 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69999" name="Oval 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0" name="Oval 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1" name="Oval 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02" name="Group 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03" name="Oval 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4" name="Oval 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5" name="Oval 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6" name="Oval 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07" name="Oval 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08" name="Group 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09" name="Oval 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0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1" name="Oval 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2" name="Oval 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13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14" name="Group 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015" name="Group 3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16" name="Oval 3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7" name="Oval 3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8" name="Oval 3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19" name="Oval 3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0" name="Oval 3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021" name="Group 3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22" name="Oval 3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3" name="Oval 3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4" name="Oval 4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5" name="Oval 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26" name="Oval 4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027" name="Group 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28" name="Oval 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29" name="Oval 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0" name="Oval 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1" name="Oval 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2" name="Oval 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033" name="Oval 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034" name="Group 50"/>
                <p:cNvGrpSpPr>
                  <a:grpSpLocks noChangeAspect="1"/>
                </p:cNvGrpSpPr>
                <p:nvPr/>
              </p:nvGrpSpPr>
              <p:grpSpPr bwMode="auto">
                <a:xfrm>
                  <a:off x="1006" y="1842"/>
                  <a:ext cx="3747" cy="109"/>
                  <a:chOff x="476" y="2158"/>
                  <a:chExt cx="4786" cy="140"/>
                </a:xfrm>
              </p:grpSpPr>
              <p:grpSp>
                <p:nvGrpSpPr>
                  <p:cNvPr id="17003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36" name="Oval 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7" name="Oval 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8" name="Oval 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39" name="Oval 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0" name="Oval 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41" name="Group 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42" name="Oval 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3" name="Oval 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4" name="Oval 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5" name="Oval 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6" name="Oval 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47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48" name="Oval 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49" name="Oval 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0" name="Oval 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1" name="Oval 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2" name="Oval 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53" name="Group 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54" name="Oval 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5" name="Oval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6" name="Oval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7" name="Oval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58" name="Oval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59" name="Group 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060" name="Group 7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61" name="Oval 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2" name="Oval 7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3" name="Oval 7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4" name="Oval 8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5" name="Oval 8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066" name="Group 8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067" name="Oval 8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8" name="Oval 8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69" name="Oval 8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070" name="Oval 8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071" name="Oval 8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E5E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072" name="Group 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73" name="Oval 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4" name="Oval 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5" name="Oval 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6" name="Oval 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77" name="Oval 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E5E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078" name="Oval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079" name="Group 95"/>
                <p:cNvGrpSpPr>
                  <a:grpSpLocks noChangeAspect="1"/>
                </p:cNvGrpSpPr>
                <p:nvPr/>
              </p:nvGrpSpPr>
              <p:grpSpPr bwMode="auto">
                <a:xfrm>
                  <a:off x="934" y="1888"/>
                  <a:ext cx="3892" cy="113"/>
                  <a:chOff x="476" y="2158"/>
                  <a:chExt cx="4786" cy="140"/>
                </a:xfrm>
              </p:grpSpPr>
              <p:grpSp>
                <p:nvGrpSpPr>
                  <p:cNvPr id="170080" name="Group 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81" name="Oval 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2" name="Oval 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3" name="Oval 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4" name="Oval 1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5" name="Oval 1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86" name="Group 1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87" name="Oval 1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8" name="Oval 1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89" name="Oval 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0" name="Oval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1" name="Oval 1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92" name="Group 1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93" name="Oval 1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4" name="Oval 1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5" name="Oval 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6" name="Oval 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097" name="Oval 1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098" name="Group 1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099" name="Oval 1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0" name="Oval 1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1" name="Oval 1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2" name="Oval 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03" name="Oval 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04" name="Group 1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05" name="Group 12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06" name="Oval 12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7" name="Oval 12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8" name="Oval 12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09" name="Oval 12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0" name="Oval 12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111" name="Group 12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12" name="Oval 12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3" name="Oval 12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4" name="Oval 13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5" name="Oval 13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16" name="Oval 13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D5D5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117" name="Group 1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18" name="Oval 1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19" name="Oval 1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0" name="Oval 1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1" name="Oval 1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2" name="Oval 1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D5D5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123" name="Oval 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D5D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124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854" y="1933"/>
                  <a:ext cx="4051" cy="118"/>
                  <a:chOff x="476" y="2158"/>
                  <a:chExt cx="4786" cy="140"/>
                </a:xfrm>
              </p:grpSpPr>
              <p:grpSp>
                <p:nvGrpSpPr>
                  <p:cNvPr id="170125" name="Group 1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26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7" name="Oval 1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8" name="Oval 1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29" name="Oval 1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0" name="Oval 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31" name="Group 1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32" name="Oval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3" name="Oval 1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4" name="Oval 1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5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6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37" name="Group 1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38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39" name="Oval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0" name="Oval 1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1" name="Oval 1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2" name="Oval 1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43" name="Group 1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44" name="Oval 1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5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6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7" name="Oval 1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48" name="Oval 1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49" name="Group 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50" name="Group 16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51" name="Oval 16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2" name="Oval 16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3" name="Oval 16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4" name="Oval 17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5" name="Oval 17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156" name="Group 1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57" name="Oval 17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8" name="Oval 17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59" name="Oval 17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60" name="Oval 1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61" name="Oval 1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B7B7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162" name="Group 1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63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4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5" name="Oval 1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6" name="Oval 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67" name="Oval 1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B7B7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168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B7B7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169" name="Group 185"/>
                <p:cNvGrpSpPr>
                  <a:grpSpLocks noChangeAspect="1"/>
                </p:cNvGrpSpPr>
                <p:nvPr/>
              </p:nvGrpSpPr>
              <p:grpSpPr bwMode="auto">
                <a:xfrm>
                  <a:off x="783" y="1979"/>
                  <a:ext cx="4194" cy="122"/>
                  <a:chOff x="476" y="2158"/>
                  <a:chExt cx="4786" cy="140"/>
                </a:xfrm>
              </p:grpSpPr>
              <p:grpSp>
                <p:nvGrpSpPr>
                  <p:cNvPr id="170170" name="Group 1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71" name="Oval 1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2" name="Oval 1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3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4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5" name="Oval 1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76" name="Group 1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77" name="Oval 1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8" name="Oval 1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79" name="Oval 1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0" name="Oval 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1" name="Oval 1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82" name="Group 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83" name="Oval 1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4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5" name="Oval 2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6" name="Oval 2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87" name="Oval 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88" name="Group 2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189" name="Oval 2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0" name="Oval 2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1" name="Oval 2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2" name="Oval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193" name="Oval 2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194" name="Group 2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195" name="Group 21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196" name="Oval 21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7" name="Oval 21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8" name="Oval 21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199" name="Oval 21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0" name="Oval 21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01" name="Group 21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02" name="Oval 21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3" name="Oval 21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4" name="Oval 22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5" name="Oval 22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06" name="Oval 22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A3A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07" name="Group 2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08" name="Oval 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09" name="Oval 2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0" name="Oval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1" name="Oval 2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2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A3A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213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A3A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214" name="Group 230"/>
                <p:cNvGrpSpPr>
                  <a:grpSpLocks noChangeAspect="1"/>
                </p:cNvGrpSpPr>
                <p:nvPr/>
              </p:nvGrpSpPr>
              <p:grpSpPr bwMode="auto">
                <a:xfrm>
                  <a:off x="702" y="2024"/>
                  <a:ext cx="4355" cy="127"/>
                  <a:chOff x="476" y="2158"/>
                  <a:chExt cx="4786" cy="140"/>
                </a:xfrm>
              </p:grpSpPr>
              <p:grpSp>
                <p:nvGrpSpPr>
                  <p:cNvPr id="170215" name="Group 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16" name="Oval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7" name="Oval 2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8" name="Oval 2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19" name="Oval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0" name="Oval 2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21" name="Group 2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22" name="Oval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3" name="Oval 2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4" name="Oval 2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5" name="Oval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6" name="Oval 2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27" name="Group 2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28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29" name="Oval 2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0" name="Oval 2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1" name="Oval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2" name="Oval 2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33" name="Group 2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34" name="Oval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5" name="Oval 2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6" name="Oval 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7" name="Oval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38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39" name="Group 2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240" name="Group 25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41" name="Oval 25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2" name="Oval 25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3" name="Oval 25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4" name="Oval 26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5" name="Oval 26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46" name="Group 26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47" name="Oval 26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8" name="Oval 26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49" name="Oval 26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50" name="Oval 26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51" name="Oval 26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797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52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53" name="Oval 2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4" name="Oval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5" name="Oval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6" name="Oval 2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57" name="Oval 2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7979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258" name="Oval 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7979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259" name="Group 275"/>
                <p:cNvGrpSpPr>
                  <a:grpSpLocks noChangeAspect="1"/>
                </p:cNvGrpSpPr>
                <p:nvPr/>
              </p:nvGrpSpPr>
              <p:grpSpPr bwMode="auto">
                <a:xfrm>
                  <a:off x="632" y="2069"/>
                  <a:ext cx="4495" cy="131"/>
                  <a:chOff x="476" y="2158"/>
                  <a:chExt cx="4786" cy="140"/>
                </a:xfrm>
              </p:grpSpPr>
              <p:grpSp>
                <p:nvGrpSpPr>
                  <p:cNvPr id="170260" name="Group 2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61" name="Oval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2" name="Oval 2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3" name="Oval 2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4" name="Oval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5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66" name="Group 2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67" name="Oval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8" name="Oval 2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69" name="Oval 2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0" name="Oval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1" name="Oval 2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72" name="Group 2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73" name="Oval 2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4" name="Oval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5" name="Oval 2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6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77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78" name="Group 2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79" name="Oval 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0" name="Oval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1" name="Oval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2" name="Oval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83" name="Oval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284" name="Group 3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285" name="Group 30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86" name="Oval 30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7" name="Oval 30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8" name="Oval 30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89" name="Oval 30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290" name="Oval 30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291" name="Group 30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292" name="Oval 30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3" name="Oval 30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4" name="Oval 31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5" name="Oval 31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296" name="Oval 31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5D5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297" name="Group 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298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299" name="Oval 3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0" name="Oval 3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1" name="Oval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2" name="Oval 3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5D5D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03" name="Oval 3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5D5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04" name="Group 320"/>
                <p:cNvGrpSpPr>
                  <a:grpSpLocks noChangeAspect="1"/>
                </p:cNvGrpSpPr>
                <p:nvPr/>
              </p:nvGrpSpPr>
              <p:grpSpPr bwMode="auto">
                <a:xfrm>
                  <a:off x="555" y="2115"/>
                  <a:ext cx="4650" cy="136"/>
                  <a:chOff x="476" y="2158"/>
                  <a:chExt cx="4786" cy="140"/>
                </a:xfrm>
              </p:grpSpPr>
              <p:grpSp>
                <p:nvGrpSpPr>
                  <p:cNvPr id="170305" name="Group 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06" name="Oval 3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7" name="Oval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8" name="Oval 3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09" name="Oval 3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0" name="Oval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11" name="Group 3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12" name="Oval 3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3" name="Oval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4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5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6" name="Oval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17" name="Group 3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18" name="Oval 3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19" name="Oval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0" name="Oval 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1" name="Oval 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2" name="Oval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23" name="Group 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24" name="Oval 3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5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6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7" name="Oval 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28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29" name="Group 3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330" name="Group 34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31" name="Oval 34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2" name="Oval 34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3" name="Oval 34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4" name="Oval 35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5" name="Oval 35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336" name="Group 35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37" name="Oval 35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38" name="Oval 35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algn="ctr" eaLnBrk="0" hangingPunct="0"/>
                        <a:endParaRPr lang="en-US" altLang="en-US"/>
                      </a:p>
                    </p:txBody>
                  </p:sp>
                  <p:sp>
                    <p:nvSpPr>
                      <p:cNvPr id="170339" name="Oval 35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40" name="Oval 35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41" name="Oval 35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4343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342" name="Group 3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43" name="Oval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4" name="Oval 3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5" name="Oval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6" name="Oval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47" name="Oval 3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434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48" name="Oval 3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434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49" name="Group 365"/>
                <p:cNvGrpSpPr>
                  <a:grpSpLocks noChangeAspect="1"/>
                </p:cNvGrpSpPr>
                <p:nvPr/>
              </p:nvGrpSpPr>
              <p:grpSpPr bwMode="auto">
                <a:xfrm>
                  <a:off x="476" y="2158"/>
                  <a:ext cx="4786" cy="140"/>
                  <a:chOff x="476" y="2158"/>
                  <a:chExt cx="4786" cy="140"/>
                </a:xfrm>
              </p:grpSpPr>
              <p:grpSp>
                <p:nvGrpSpPr>
                  <p:cNvPr id="170350" name="Group 3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51" name="Oval 3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2" name="Oval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3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4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5" name="Oval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56" name="Group 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42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57" name="Oval 3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8" name="Oval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59" name="Oval 3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0" name="Oval 3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1" name="Oval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62" name="Group 3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4" y="2158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63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4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5" name="Oval 3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6" name="Oval 3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67" name="Oval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68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2162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69" name="Oval 3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0" name="Oval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1" name="Oval 3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2" name="Oval 3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73" name="Oval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170374" name="Group 3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32" y="2158"/>
                    <a:ext cx="1334" cy="138"/>
                    <a:chOff x="476" y="2158"/>
                    <a:chExt cx="1334" cy="138"/>
                  </a:xfrm>
                </p:grpSpPr>
                <p:grpSp>
                  <p:nvGrpSpPr>
                    <p:cNvPr id="170375" name="Group 39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6" y="2158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76" name="Oval 39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7" name="Oval 39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8" name="Oval 39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79" name="Oval 39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0" name="Oval 39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381" name="Group 39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142" y="2160"/>
                      <a:ext cx="668" cy="136"/>
                      <a:chOff x="476" y="2160"/>
                      <a:chExt cx="668" cy="136"/>
                    </a:xfrm>
                  </p:grpSpPr>
                  <p:sp>
                    <p:nvSpPr>
                      <p:cNvPr id="170382" name="Oval 39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76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3" name="Oval 39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609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4" name="Oval 40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743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5" name="Oval 40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75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170386" name="Oval 40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008" y="2160"/>
                        <a:ext cx="136" cy="136"/>
                      </a:xfrm>
                      <a:prstGeom prst="ellipse">
                        <a:avLst/>
                      </a:prstGeom>
                      <a:solidFill>
                        <a:srgbClr val="FF212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F0000"/>
                            </a:solidFill>
                            <a:round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0" hangingPunct="0"/>
                        <a:endParaRPr lang="en-US" altLang="en-US" sz="2400">
                          <a:latin typeface="Times New Roman" panose="020206030504050203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70387" name="Group 4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60" y="2160"/>
                    <a:ext cx="668" cy="136"/>
                    <a:chOff x="476" y="2160"/>
                    <a:chExt cx="668" cy="136"/>
                  </a:xfrm>
                </p:grpSpPr>
                <p:sp>
                  <p:nvSpPr>
                    <p:cNvPr id="170388" name="Oval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6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89" name="Oval 4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9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0" name="Oval 4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43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1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875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170392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08" y="2160"/>
                      <a:ext cx="136" cy="136"/>
                    </a:xfrm>
                    <a:prstGeom prst="ellipse">
                      <a:avLst/>
                    </a:prstGeom>
                    <a:solidFill>
                      <a:srgbClr val="FF212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0" hangingPunct="0"/>
                      <a:endParaRPr lang="en-US" altLang="en-US" sz="2400">
                        <a:latin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170393" name="Oval 4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26" y="2162"/>
                    <a:ext cx="136" cy="136"/>
                  </a:xfrm>
                  <a:prstGeom prst="ellipse">
                    <a:avLst/>
                  </a:prstGeom>
                  <a:solidFill>
                    <a:srgbClr val="FF212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394" name="Group 410"/>
                <p:cNvGrpSpPr>
                  <a:grpSpLocks noChangeAspect="1"/>
                </p:cNvGrpSpPr>
                <p:nvPr/>
              </p:nvGrpSpPr>
              <p:grpSpPr bwMode="auto">
                <a:xfrm>
                  <a:off x="420" y="2205"/>
                  <a:ext cx="4919" cy="1252"/>
                  <a:chOff x="420" y="1661"/>
                  <a:chExt cx="4919" cy="1252"/>
                </a:xfrm>
              </p:grpSpPr>
              <p:sp>
                <p:nvSpPr>
                  <p:cNvPr id="170395" name="Rectangle 4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" y="1752"/>
                    <a:ext cx="4898" cy="1088"/>
                  </a:xfrm>
                  <a:prstGeom prst="rect">
                    <a:avLst/>
                  </a:prstGeom>
                  <a:pattFill prst="pct25">
                    <a:fgClr>
                      <a:srgbClr val="FF0000"/>
                    </a:fgClr>
                    <a:bgClr>
                      <a:schemeClr val="bg1"/>
                    </a:bgClr>
                  </a:patt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grpSp>
                <p:nvGrpSpPr>
                  <p:cNvPr id="170396" name="Group 4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20" y="2341"/>
                    <a:ext cx="4919" cy="572"/>
                    <a:chOff x="657" y="2341"/>
                    <a:chExt cx="3510" cy="408"/>
                  </a:xfrm>
                </p:grpSpPr>
                <p:grpSp>
                  <p:nvGrpSpPr>
                    <p:cNvPr id="170397" name="Group 41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398" name="Group 41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399" name="Oval 4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0" name="Oval 4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1" name="Line 41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2" name="Line 41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3" name="Arc 41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04" name="Group 42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05" name="Oval 4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6" name="Oval 4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07" name="Line 42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8" name="Line 42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09" name="Arc 42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10" name="Group 4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11" name="Oval 4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2" name="Oval 4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3" name="Line 42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14" name="Line 43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15" name="Arc 43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16" name="Group 43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17" name="Oval 4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8" name="Oval 4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19" name="Line 43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0" name="Line 43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1" name="Arc 43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22" name="Group 43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23" name="Oval 4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24" name="Oval 44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25" name="Line 44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6" name="Line 44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27" name="Arc 443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28" name="Group 44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29" name="Oval 4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0" name="Oval 4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1" name="Line 44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2" name="Line 44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3" name="Arc 44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34" name="Group 4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35" name="Oval 4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6" name="Oval 4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37" name="Line 45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8" name="Line 45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39" name="Arc 45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170440" name="Group 45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412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441" name="Group 4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42" name="Oval 4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3" name="Oval 4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4" name="Line 46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45" name="Line 46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46" name="Arc 46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47" name="Group 46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48" name="Oval 4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49" name="Oval 46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0" name="Line 46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1" name="Line 46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2" name="Arc 46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53" name="Group 46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54" name="Oval 4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5" name="Oval 4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56" name="Line 47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7" name="Line 47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58" name="Arc 47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59" name="Group 4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60" name="Oval 4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1" name="Oval 4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2" name="Line 47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3" name="Line 47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4" name="Arc 480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65" name="Group 48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66" name="Oval 4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7" name="Oval 4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68" name="Line 48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69" name="Line 48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0" name="Arc 48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71" name="Group 48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72" name="Oval 4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3" name="Oval 4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4" name="Line 49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5" name="Line 49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76" name="Arc 49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77" name="Group 49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78" name="Oval 4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79" name="Oval 49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0" name="Line 49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1" name="Line 49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2" name="Arc 49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</p:grpSp>
              <p:grpSp>
                <p:nvGrpSpPr>
                  <p:cNvPr id="170483" name="Group 49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420" y="1661"/>
                    <a:ext cx="4919" cy="572"/>
                    <a:chOff x="657" y="2341"/>
                    <a:chExt cx="3510" cy="408"/>
                  </a:xfrm>
                </p:grpSpPr>
                <p:grpSp>
                  <p:nvGrpSpPr>
                    <p:cNvPr id="170484" name="Group 50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485" name="Group 50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86" name="Oval 5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7" name="Oval 5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88" name="Line 50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89" name="Line 50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0" name="Arc 50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91" name="Group 50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92" name="Oval 5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3" name="Oval 5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4" name="Line 51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5" name="Line 51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496" name="Arc 51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497" name="Group 51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498" name="Oval 5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499" name="Oval 5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0" name="Line 51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1" name="Line 51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2" name="Arc 51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03" name="Group 51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04" name="Oval 52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5" name="Oval 5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06" name="Line 52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7" name="Line 52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08" name="Arc 52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09" name="Group 52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10" name="Oval 5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1" name="Oval 5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2" name="Line 52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3" name="Line 52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4" name="Arc 530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15" name="Group 53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16" name="Oval 5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7" name="Oval 5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18" name="Line 53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19" name="Line 53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0" name="Arc 536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21" name="Group 53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22" name="Oval 5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23" name="Oval 5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24" name="Line 54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5" name="Line 54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26" name="Arc 54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170527" name="Group 5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412" y="2341"/>
                      <a:ext cx="1755" cy="408"/>
                      <a:chOff x="657" y="2341"/>
                      <a:chExt cx="1755" cy="408"/>
                    </a:xfrm>
                  </p:grpSpPr>
                  <p:grpSp>
                    <p:nvGrpSpPr>
                      <p:cNvPr id="170528" name="Group 54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29" name="Oval 5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0" name="Oval 5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1" name="Line 54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2" name="Line 54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3" name="Arc 54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34" name="Group 5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908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35" name="Oval 5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6" name="Oval 5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37" name="Line 55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8" name="Line 55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39" name="Arc 55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40" name="Group 55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412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41" name="Oval 5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2" name="Oval 5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3" name="Line 55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44" name="Line 56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45" name="Arc 56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46" name="Group 56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160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47" name="Oval 5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8" name="Oval 5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49" name="Line 56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0" name="Line 56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1" name="Arc 56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52" name="Group 56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164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53" name="Oval 5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54" name="Oval 5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55" name="Line 57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6" name="Line 57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57" name="Arc 573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58" name="Group 57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15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59" name="Oval 57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0" name="Oval 5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1" name="Line 57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2" name="Line 57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3" name="Arc 579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170564" name="Group 58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663" y="2341"/>
                        <a:ext cx="248" cy="408"/>
                        <a:chOff x="1076" y="2992"/>
                        <a:chExt cx="248" cy="408"/>
                      </a:xfrm>
                    </p:grpSpPr>
                    <p:sp>
                      <p:nvSpPr>
                        <p:cNvPr id="170565" name="Oval 5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076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6" name="Oval 5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202" y="3278"/>
                          <a:ext cx="122" cy="122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lvl1pPr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0" hangingPunct="0"/>
                          <a:endParaRPr lang="en-US" altLang="en-US" sz="2400">
                            <a:latin typeface="Times New Roman" panose="02020603050405020304" pitchFamily="18" charset="0"/>
                          </a:endParaRPr>
                        </a:p>
                      </p:txBody>
                    </p:sp>
                    <p:sp>
                      <p:nvSpPr>
                        <p:cNvPr id="170567" name="Line 58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138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8" name="Line 58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1262" y="3022"/>
                          <a:ext cx="0" cy="272"/>
                        </a:xfrm>
                        <a:prstGeom prst="line">
                          <a:avLst/>
                        </a:pr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170569" name="Arc 5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138" y="2992"/>
                          <a:ext cx="122" cy="164"/>
                        </a:xfrm>
                        <a:custGeom>
                          <a:avLst/>
                          <a:gdLst>
                            <a:gd name="T0" fmla="*/ 0 w 43200"/>
                            <a:gd name="T1" fmla="*/ 0 h 22285"/>
                            <a:gd name="T2" fmla="*/ 0 w 43200"/>
                            <a:gd name="T3" fmla="*/ 0 h 22285"/>
                            <a:gd name="T4" fmla="*/ 0 w 43200"/>
                            <a:gd name="T5" fmla="*/ 0 h 22285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43200" h="22285" fill="none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</a:path>
                            <a:path w="43200" h="22285" stroke="0" extrusionOk="0">
                              <a:moveTo>
                                <a:pt x="10" y="22285"/>
                              </a:moveTo>
                              <a:cubicBezTo>
                                <a:pt x="3" y="22056"/>
                                <a:pt x="0" y="21828"/>
                                <a:pt x="0" y="21600"/>
                              </a:cubicBezTo>
                              <a:cubicBezTo>
                                <a:pt x="0" y="9670"/>
                                <a:pt x="9670" y="0"/>
                                <a:pt x="21600" y="0"/>
                              </a:cubicBezTo>
                              <a:cubicBezTo>
                                <a:pt x="33529" y="-1"/>
                                <a:pt x="43199" y="9670"/>
                                <a:pt x="43200" y="21599"/>
                              </a:cubicBezTo>
                              <a:lnTo>
                                <a:pt x="21600" y="21600"/>
                              </a:lnTo>
                              <a:lnTo>
                                <a:pt x="10" y="22285"/>
                              </a:lnTo>
                              <a:close/>
                            </a:path>
                          </a:pathLst>
                        </a:custGeom>
                        <a:noFill/>
                        <a:ln w="9525">
                          <a:solidFill>
                            <a:srgbClr val="FF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70570" name="Group 586"/>
              <p:cNvGrpSpPr>
                <a:grpSpLocks noChangeAspect="1"/>
              </p:cNvGrpSpPr>
              <p:nvPr/>
            </p:nvGrpSpPr>
            <p:grpSpPr bwMode="auto">
              <a:xfrm rot="1080000">
                <a:off x="3034" y="2500"/>
                <a:ext cx="321" cy="106"/>
                <a:chOff x="3196" y="3248"/>
                <a:chExt cx="277" cy="91"/>
              </a:xfrm>
            </p:grpSpPr>
            <p:sp>
              <p:nvSpPr>
                <p:cNvPr id="170571" name="Oval 58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2" name="Oval 58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3" name="Oval 58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74" name="Group 590"/>
              <p:cNvGrpSpPr>
                <a:grpSpLocks noChangeAspect="1"/>
              </p:cNvGrpSpPr>
              <p:nvPr/>
            </p:nvGrpSpPr>
            <p:grpSpPr bwMode="auto">
              <a:xfrm rot="1080000">
                <a:off x="3034" y="2387"/>
                <a:ext cx="321" cy="106"/>
                <a:chOff x="3196" y="3248"/>
                <a:chExt cx="277" cy="91"/>
              </a:xfrm>
            </p:grpSpPr>
            <p:sp>
              <p:nvSpPr>
                <p:cNvPr id="170575" name="Oval 59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6" name="Oval 59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77" name="Oval 59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78" name="Group 594"/>
              <p:cNvGrpSpPr>
                <a:grpSpLocks noChangeAspect="1"/>
              </p:cNvGrpSpPr>
              <p:nvPr/>
            </p:nvGrpSpPr>
            <p:grpSpPr bwMode="auto">
              <a:xfrm rot="1080000">
                <a:off x="3034" y="2277"/>
                <a:ext cx="321" cy="106"/>
                <a:chOff x="3196" y="3248"/>
                <a:chExt cx="277" cy="91"/>
              </a:xfrm>
            </p:grpSpPr>
            <p:sp>
              <p:nvSpPr>
                <p:cNvPr id="170579" name="Oval 59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0" name="Oval 59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1" name="Oval 59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82" name="Group 598"/>
              <p:cNvGrpSpPr>
                <a:grpSpLocks noChangeAspect="1"/>
              </p:cNvGrpSpPr>
              <p:nvPr/>
            </p:nvGrpSpPr>
            <p:grpSpPr bwMode="auto">
              <a:xfrm rot="1080000">
                <a:off x="3034" y="2163"/>
                <a:ext cx="321" cy="106"/>
                <a:chOff x="3196" y="3248"/>
                <a:chExt cx="277" cy="91"/>
              </a:xfrm>
            </p:grpSpPr>
            <p:sp>
              <p:nvSpPr>
                <p:cNvPr id="170583" name="Oval 59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4" name="Oval 60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5" name="Oval 60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86" name="Group 602"/>
              <p:cNvGrpSpPr>
                <a:grpSpLocks noChangeAspect="1"/>
              </p:cNvGrpSpPr>
              <p:nvPr/>
            </p:nvGrpSpPr>
            <p:grpSpPr bwMode="auto">
              <a:xfrm rot="1080000">
                <a:off x="3034" y="2055"/>
                <a:ext cx="321" cy="106"/>
                <a:chOff x="3196" y="3248"/>
                <a:chExt cx="277" cy="91"/>
              </a:xfrm>
            </p:grpSpPr>
            <p:sp>
              <p:nvSpPr>
                <p:cNvPr id="170587" name="Oval 60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8" name="Oval 60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89" name="Oval 60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0" name="Group 606"/>
              <p:cNvGrpSpPr>
                <a:grpSpLocks noChangeAspect="1"/>
              </p:cNvGrpSpPr>
              <p:nvPr/>
            </p:nvGrpSpPr>
            <p:grpSpPr bwMode="auto">
              <a:xfrm rot="1080000">
                <a:off x="3034" y="1950"/>
                <a:ext cx="321" cy="105"/>
                <a:chOff x="3196" y="3248"/>
                <a:chExt cx="277" cy="91"/>
              </a:xfrm>
            </p:grpSpPr>
            <p:sp>
              <p:nvSpPr>
                <p:cNvPr id="170591" name="Oval 60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2" name="Oval 60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3" name="Oval 60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4" name="Group 610"/>
              <p:cNvGrpSpPr>
                <a:grpSpLocks noChangeAspect="1"/>
              </p:cNvGrpSpPr>
              <p:nvPr/>
            </p:nvGrpSpPr>
            <p:grpSpPr bwMode="auto">
              <a:xfrm rot="1080000">
                <a:off x="3034" y="1838"/>
                <a:ext cx="321" cy="105"/>
                <a:chOff x="3196" y="3248"/>
                <a:chExt cx="277" cy="91"/>
              </a:xfrm>
            </p:grpSpPr>
            <p:sp>
              <p:nvSpPr>
                <p:cNvPr id="170595" name="Oval 61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6" name="Oval 61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597" name="Oval 61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598" name="Group 614"/>
              <p:cNvGrpSpPr>
                <a:grpSpLocks noChangeAspect="1"/>
              </p:cNvGrpSpPr>
              <p:nvPr/>
            </p:nvGrpSpPr>
            <p:grpSpPr bwMode="auto">
              <a:xfrm rot="1080000">
                <a:off x="3034" y="1724"/>
                <a:ext cx="321" cy="106"/>
                <a:chOff x="3196" y="3248"/>
                <a:chExt cx="277" cy="91"/>
              </a:xfrm>
            </p:grpSpPr>
            <p:sp>
              <p:nvSpPr>
                <p:cNvPr id="170599" name="Oval 61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0" name="Oval 61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1" name="Oval 61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02" name="Group 618"/>
              <p:cNvGrpSpPr>
                <a:grpSpLocks noChangeAspect="1"/>
              </p:cNvGrpSpPr>
              <p:nvPr/>
            </p:nvGrpSpPr>
            <p:grpSpPr bwMode="auto">
              <a:xfrm rot="1080000">
                <a:off x="3034" y="1612"/>
                <a:ext cx="321" cy="106"/>
                <a:chOff x="3196" y="3248"/>
                <a:chExt cx="277" cy="91"/>
              </a:xfrm>
            </p:grpSpPr>
            <p:sp>
              <p:nvSpPr>
                <p:cNvPr id="170603" name="Oval 61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4" name="Oval 62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5" name="Oval 62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06" name="Group 622"/>
              <p:cNvGrpSpPr>
                <a:grpSpLocks noChangeAspect="1"/>
              </p:cNvGrpSpPr>
              <p:nvPr/>
            </p:nvGrpSpPr>
            <p:grpSpPr bwMode="auto">
              <a:xfrm>
                <a:off x="3039" y="1468"/>
                <a:ext cx="310" cy="172"/>
                <a:chOff x="3233" y="1504"/>
                <a:chExt cx="327" cy="181"/>
              </a:xfrm>
            </p:grpSpPr>
            <p:sp>
              <p:nvSpPr>
                <p:cNvPr id="170607" name="Oval 62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3449" y="1574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8" name="Oval 624"/>
                <p:cNvSpPr>
                  <a:spLocks noChangeAspect="1" noChangeArrowheads="1"/>
                </p:cNvSpPr>
                <p:nvPr/>
              </p:nvSpPr>
              <p:spPr bwMode="auto">
                <a:xfrm rot="-1620000">
                  <a:off x="3340" y="15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09" name="Oval 625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3233" y="1504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610" name="Oval 626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434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1" name="Oval 627"/>
              <p:cNvSpPr>
                <a:spLocks noChangeAspect="1" noChangeArrowheads="1"/>
              </p:cNvSpPr>
              <p:nvPr/>
            </p:nvSpPr>
            <p:spPr bwMode="auto">
              <a:xfrm rot="-1500000">
                <a:off x="3247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2" name="Oval 628"/>
              <p:cNvSpPr>
                <a:spLocks noChangeAspect="1" noChangeArrowheads="1"/>
              </p:cNvSpPr>
              <p:nvPr/>
            </p:nvSpPr>
            <p:spPr bwMode="auto">
              <a:xfrm rot="-1500000">
                <a:off x="3247" y="275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3" name="Oval 629"/>
              <p:cNvSpPr>
                <a:spLocks noChangeAspect="1" noChangeArrowheads="1"/>
              </p:cNvSpPr>
              <p:nvPr/>
            </p:nvSpPr>
            <p:spPr bwMode="auto">
              <a:xfrm rot="-1500000">
                <a:off x="3354" y="275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614" name="Oval 630"/>
              <p:cNvSpPr>
                <a:spLocks noChangeAspect="1" noChangeArrowheads="1"/>
              </p:cNvSpPr>
              <p:nvPr/>
            </p:nvSpPr>
            <p:spPr bwMode="auto">
              <a:xfrm rot="-1500000">
                <a:off x="3354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615" name="Group 631"/>
              <p:cNvGrpSpPr>
                <a:grpSpLocks noChangeAspect="1"/>
              </p:cNvGrpSpPr>
              <p:nvPr/>
            </p:nvGrpSpPr>
            <p:grpSpPr bwMode="auto">
              <a:xfrm rot="-2220000">
                <a:off x="3365" y="2430"/>
                <a:ext cx="321" cy="105"/>
                <a:chOff x="3196" y="3248"/>
                <a:chExt cx="277" cy="91"/>
              </a:xfrm>
            </p:grpSpPr>
            <p:sp>
              <p:nvSpPr>
                <p:cNvPr id="170616" name="Oval 63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17" name="Oval 63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18" name="Oval 63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19" name="Group 635"/>
              <p:cNvGrpSpPr>
                <a:grpSpLocks noChangeAspect="1"/>
              </p:cNvGrpSpPr>
              <p:nvPr/>
            </p:nvGrpSpPr>
            <p:grpSpPr bwMode="auto">
              <a:xfrm rot="-2220000">
                <a:off x="3365" y="2215"/>
                <a:ext cx="321" cy="105"/>
                <a:chOff x="3196" y="3248"/>
                <a:chExt cx="277" cy="91"/>
              </a:xfrm>
            </p:grpSpPr>
            <p:sp>
              <p:nvSpPr>
                <p:cNvPr id="170620" name="Oval 63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1" name="Oval 63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2" name="Oval 63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23" name="Group 639"/>
              <p:cNvGrpSpPr>
                <a:grpSpLocks noChangeAspect="1"/>
              </p:cNvGrpSpPr>
              <p:nvPr/>
            </p:nvGrpSpPr>
            <p:grpSpPr bwMode="auto">
              <a:xfrm rot="-2220000">
                <a:off x="3365" y="1999"/>
                <a:ext cx="321" cy="106"/>
                <a:chOff x="3196" y="3248"/>
                <a:chExt cx="277" cy="91"/>
              </a:xfrm>
            </p:grpSpPr>
            <p:sp>
              <p:nvSpPr>
                <p:cNvPr id="170624" name="Oval 64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5" name="Oval 64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6" name="Oval 64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27" name="Group 643"/>
              <p:cNvGrpSpPr>
                <a:grpSpLocks noChangeAspect="1"/>
              </p:cNvGrpSpPr>
              <p:nvPr/>
            </p:nvGrpSpPr>
            <p:grpSpPr bwMode="auto">
              <a:xfrm rot="-2220000">
                <a:off x="3365" y="1784"/>
                <a:ext cx="321" cy="105"/>
                <a:chOff x="3196" y="3248"/>
                <a:chExt cx="277" cy="91"/>
              </a:xfrm>
            </p:grpSpPr>
            <p:sp>
              <p:nvSpPr>
                <p:cNvPr id="170628" name="Oval 64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29" name="Oval 64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0" name="Oval 64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31" name="Group 647"/>
              <p:cNvGrpSpPr>
                <a:grpSpLocks noChangeAspect="1"/>
              </p:cNvGrpSpPr>
              <p:nvPr/>
            </p:nvGrpSpPr>
            <p:grpSpPr bwMode="auto">
              <a:xfrm rot="-2220000">
                <a:off x="3365" y="1526"/>
                <a:ext cx="321" cy="105"/>
                <a:chOff x="3196" y="3248"/>
                <a:chExt cx="277" cy="91"/>
              </a:xfrm>
            </p:grpSpPr>
            <p:sp>
              <p:nvSpPr>
                <p:cNvPr id="170632" name="Oval 64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3" name="Oval 64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34" name="Oval 65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35" name="Group 651"/>
              <p:cNvGrpSpPr>
                <a:grpSpLocks noChangeAspect="1"/>
              </p:cNvGrpSpPr>
              <p:nvPr/>
            </p:nvGrpSpPr>
            <p:grpSpPr bwMode="auto">
              <a:xfrm>
                <a:off x="3681" y="1483"/>
                <a:ext cx="333" cy="1121"/>
                <a:chOff x="3910" y="1525"/>
                <a:chExt cx="351" cy="1181"/>
              </a:xfrm>
            </p:grpSpPr>
            <p:grpSp>
              <p:nvGrpSpPr>
                <p:cNvPr id="170636" name="Group 65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23" y="2595"/>
                  <a:ext cx="338" cy="111"/>
                  <a:chOff x="3196" y="3248"/>
                  <a:chExt cx="277" cy="91"/>
                </a:xfrm>
              </p:grpSpPr>
              <p:sp>
                <p:nvSpPr>
                  <p:cNvPr id="170637" name="Oval 6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38" name="Oval 65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39" name="Oval 65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0" name="Group 65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477"/>
                  <a:ext cx="338" cy="111"/>
                  <a:chOff x="3196" y="3248"/>
                  <a:chExt cx="277" cy="91"/>
                </a:xfrm>
              </p:grpSpPr>
              <p:sp>
                <p:nvSpPr>
                  <p:cNvPr id="170641" name="Oval 65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2" name="Oval 65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3" name="Oval 65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4" name="Group 66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248"/>
                  <a:ext cx="338" cy="111"/>
                  <a:chOff x="3196" y="3248"/>
                  <a:chExt cx="277" cy="91"/>
                </a:xfrm>
              </p:grpSpPr>
              <p:sp>
                <p:nvSpPr>
                  <p:cNvPr id="170645" name="Oval 66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6" name="Oval 66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47" name="Oval 66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48" name="Group 66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362"/>
                  <a:ext cx="338" cy="111"/>
                  <a:chOff x="3196" y="3248"/>
                  <a:chExt cx="277" cy="91"/>
                </a:xfrm>
              </p:grpSpPr>
              <p:sp>
                <p:nvSpPr>
                  <p:cNvPr id="170649" name="Oval 66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0" name="Oval 66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1" name="Oval 66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52" name="Group 66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790"/>
                  <a:ext cx="338" cy="111"/>
                  <a:chOff x="3196" y="3248"/>
                  <a:chExt cx="277" cy="91"/>
                </a:xfrm>
              </p:grpSpPr>
              <p:sp>
                <p:nvSpPr>
                  <p:cNvPr id="170653" name="Oval 66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4" name="Oval 67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5" name="Oval 67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56" name="Group 67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130"/>
                  <a:ext cx="338" cy="111"/>
                  <a:chOff x="3196" y="3248"/>
                  <a:chExt cx="277" cy="91"/>
                </a:xfrm>
              </p:grpSpPr>
              <p:sp>
                <p:nvSpPr>
                  <p:cNvPr id="170657" name="Oval 67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8" name="Oval 67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59" name="Oval 67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0" name="Group 67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902"/>
                  <a:ext cx="338" cy="111"/>
                  <a:chOff x="3196" y="3248"/>
                  <a:chExt cx="277" cy="91"/>
                </a:xfrm>
              </p:grpSpPr>
              <p:sp>
                <p:nvSpPr>
                  <p:cNvPr id="170661" name="Oval 67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2" name="Oval 67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3" name="Oval 67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4" name="Group 68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525"/>
                  <a:ext cx="338" cy="111"/>
                  <a:chOff x="3196" y="3248"/>
                  <a:chExt cx="277" cy="91"/>
                </a:xfrm>
              </p:grpSpPr>
              <p:sp>
                <p:nvSpPr>
                  <p:cNvPr id="170665" name="Oval 68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6" name="Oval 68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67" name="Oval 68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68" name="Group 68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1661"/>
                  <a:ext cx="338" cy="111"/>
                  <a:chOff x="3196" y="3248"/>
                  <a:chExt cx="277" cy="91"/>
                </a:xfrm>
              </p:grpSpPr>
              <p:sp>
                <p:nvSpPr>
                  <p:cNvPr id="170669" name="Oval 68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0" name="Oval 68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1" name="Oval 68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672" name="Group 68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3910" y="2015"/>
                  <a:ext cx="338" cy="111"/>
                  <a:chOff x="3196" y="3248"/>
                  <a:chExt cx="277" cy="91"/>
                </a:xfrm>
              </p:grpSpPr>
              <p:sp>
                <p:nvSpPr>
                  <p:cNvPr id="170673" name="Oval 68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4" name="Oval 69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675" name="Oval 69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676" name="Group 692"/>
              <p:cNvGrpSpPr>
                <a:grpSpLocks noChangeAspect="1"/>
              </p:cNvGrpSpPr>
              <p:nvPr/>
            </p:nvGrpSpPr>
            <p:grpSpPr bwMode="auto">
              <a:xfrm rot="-1200000">
                <a:off x="4010" y="2495"/>
                <a:ext cx="321" cy="105"/>
                <a:chOff x="3196" y="3248"/>
                <a:chExt cx="277" cy="91"/>
              </a:xfrm>
            </p:grpSpPr>
            <p:sp>
              <p:nvSpPr>
                <p:cNvPr id="170677" name="Oval 69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78" name="Oval 69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79" name="Oval 69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0" name="Group 696"/>
              <p:cNvGrpSpPr>
                <a:grpSpLocks noChangeAspect="1"/>
              </p:cNvGrpSpPr>
              <p:nvPr/>
            </p:nvGrpSpPr>
            <p:grpSpPr bwMode="auto">
              <a:xfrm rot="-1200000">
                <a:off x="4010" y="2344"/>
                <a:ext cx="321" cy="105"/>
                <a:chOff x="3196" y="3248"/>
                <a:chExt cx="277" cy="91"/>
              </a:xfrm>
            </p:grpSpPr>
            <p:sp>
              <p:nvSpPr>
                <p:cNvPr id="170681" name="Oval 69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2" name="Oval 69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3" name="Oval 69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4" name="Group 700"/>
              <p:cNvGrpSpPr>
                <a:grpSpLocks noChangeAspect="1"/>
              </p:cNvGrpSpPr>
              <p:nvPr/>
            </p:nvGrpSpPr>
            <p:grpSpPr bwMode="auto">
              <a:xfrm rot="-1200000">
                <a:off x="4010" y="2215"/>
                <a:ext cx="321" cy="105"/>
                <a:chOff x="3196" y="3248"/>
                <a:chExt cx="277" cy="91"/>
              </a:xfrm>
            </p:grpSpPr>
            <p:sp>
              <p:nvSpPr>
                <p:cNvPr id="170685" name="Oval 70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6" name="Oval 70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87" name="Oval 70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88" name="Group 704"/>
              <p:cNvGrpSpPr>
                <a:grpSpLocks noChangeAspect="1"/>
              </p:cNvGrpSpPr>
              <p:nvPr/>
            </p:nvGrpSpPr>
            <p:grpSpPr bwMode="auto">
              <a:xfrm rot="-1200000">
                <a:off x="3995" y="2086"/>
                <a:ext cx="321" cy="105"/>
                <a:chOff x="3196" y="3248"/>
                <a:chExt cx="277" cy="91"/>
              </a:xfrm>
            </p:grpSpPr>
            <p:sp>
              <p:nvSpPr>
                <p:cNvPr id="170689" name="Oval 70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0" name="Oval 70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1" name="Oval 70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92" name="Group 708"/>
              <p:cNvGrpSpPr>
                <a:grpSpLocks noChangeAspect="1"/>
              </p:cNvGrpSpPr>
              <p:nvPr/>
            </p:nvGrpSpPr>
            <p:grpSpPr bwMode="auto">
              <a:xfrm rot="-1200000">
                <a:off x="4010" y="1914"/>
                <a:ext cx="321" cy="105"/>
                <a:chOff x="3196" y="3248"/>
                <a:chExt cx="277" cy="91"/>
              </a:xfrm>
            </p:grpSpPr>
            <p:sp>
              <p:nvSpPr>
                <p:cNvPr id="170693" name="Oval 70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4" name="Oval 71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5" name="Oval 71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696" name="Group 712"/>
              <p:cNvGrpSpPr>
                <a:grpSpLocks noChangeAspect="1"/>
              </p:cNvGrpSpPr>
              <p:nvPr/>
            </p:nvGrpSpPr>
            <p:grpSpPr bwMode="auto">
              <a:xfrm rot="-1200000">
                <a:off x="4010" y="1735"/>
                <a:ext cx="321" cy="105"/>
                <a:chOff x="3196" y="3248"/>
                <a:chExt cx="277" cy="91"/>
              </a:xfrm>
            </p:grpSpPr>
            <p:sp>
              <p:nvSpPr>
                <p:cNvPr id="170697" name="Oval 71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8" name="Oval 71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699" name="Oval 71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00" name="Group 716"/>
              <p:cNvGrpSpPr>
                <a:grpSpLocks noChangeAspect="1"/>
              </p:cNvGrpSpPr>
              <p:nvPr/>
            </p:nvGrpSpPr>
            <p:grpSpPr bwMode="auto">
              <a:xfrm rot="-1200000">
                <a:off x="4010" y="1592"/>
                <a:ext cx="321" cy="105"/>
                <a:chOff x="3196" y="3248"/>
                <a:chExt cx="277" cy="91"/>
              </a:xfrm>
            </p:grpSpPr>
            <p:sp>
              <p:nvSpPr>
                <p:cNvPr id="170701" name="Oval 71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02" name="Oval 71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03" name="Oval 71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704" name="Oval 720"/>
              <p:cNvSpPr>
                <a:spLocks noChangeAspect="1" noChangeArrowheads="1"/>
              </p:cNvSpPr>
              <p:nvPr/>
            </p:nvSpPr>
            <p:spPr bwMode="auto">
              <a:xfrm rot="-1500000">
                <a:off x="4226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705" name="Oval 721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43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706" name="Oval 722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56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707" name="Group 723"/>
              <p:cNvGrpSpPr>
                <a:grpSpLocks noChangeAspect="1"/>
              </p:cNvGrpSpPr>
              <p:nvPr/>
            </p:nvGrpSpPr>
            <p:grpSpPr bwMode="auto">
              <a:xfrm>
                <a:off x="4333" y="1505"/>
                <a:ext cx="333" cy="1099"/>
                <a:chOff x="4597" y="1548"/>
                <a:chExt cx="351" cy="1158"/>
              </a:xfrm>
            </p:grpSpPr>
            <p:grpSp>
              <p:nvGrpSpPr>
                <p:cNvPr id="170708" name="Group 72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610" y="2595"/>
                  <a:ext cx="338" cy="111"/>
                  <a:chOff x="3196" y="3248"/>
                  <a:chExt cx="277" cy="91"/>
                </a:xfrm>
              </p:grpSpPr>
              <p:sp>
                <p:nvSpPr>
                  <p:cNvPr id="170709" name="Oval 72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0" name="Oval 72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1" name="Oval 72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12" name="Group 72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477"/>
                  <a:ext cx="338" cy="111"/>
                  <a:chOff x="3196" y="3248"/>
                  <a:chExt cx="277" cy="91"/>
                </a:xfrm>
              </p:grpSpPr>
              <p:sp>
                <p:nvSpPr>
                  <p:cNvPr id="170713" name="Oval 72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4" name="Oval 73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5" name="Oval 73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16" name="Group 73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248"/>
                  <a:ext cx="338" cy="111"/>
                  <a:chOff x="3196" y="3248"/>
                  <a:chExt cx="277" cy="91"/>
                </a:xfrm>
              </p:grpSpPr>
              <p:sp>
                <p:nvSpPr>
                  <p:cNvPr id="170717" name="Oval 73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8" name="Oval 73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19" name="Oval 73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0" name="Group 73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362"/>
                  <a:ext cx="338" cy="111"/>
                  <a:chOff x="3196" y="3248"/>
                  <a:chExt cx="277" cy="91"/>
                </a:xfrm>
              </p:grpSpPr>
              <p:sp>
                <p:nvSpPr>
                  <p:cNvPr id="170721" name="Oval 73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2" name="Oval 73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3" name="Oval 73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4" name="Group 74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790"/>
                  <a:ext cx="338" cy="111"/>
                  <a:chOff x="3196" y="3248"/>
                  <a:chExt cx="277" cy="91"/>
                </a:xfrm>
              </p:grpSpPr>
              <p:sp>
                <p:nvSpPr>
                  <p:cNvPr id="170725" name="Oval 74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6" name="Oval 74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27" name="Oval 74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28" name="Group 74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130"/>
                  <a:ext cx="338" cy="111"/>
                  <a:chOff x="3196" y="3248"/>
                  <a:chExt cx="277" cy="91"/>
                </a:xfrm>
              </p:grpSpPr>
              <p:sp>
                <p:nvSpPr>
                  <p:cNvPr id="170729" name="Oval 74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0" name="Oval 74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1" name="Oval 74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32" name="Group 74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902"/>
                  <a:ext cx="338" cy="111"/>
                  <a:chOff x="3196" y="3248"/>
                  <a:chExt cx="277" cy="91"/>
                </a:xfrm>
              </p:grpSpPr>
              <p:sp>
                <p:nvSpPr>
                  <p:cNvPr id="170733" name="Oval 74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4" name="Oval 75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5" name="Oval 75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36" name="Group 75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548"/>
                  <a:ext cx="338" cy="111"/>
                  <a:chOff x="3196" y="3248"/>
                  <a:chExt cx="277" cy="91"/>
                </a:xfrm>
              </p:grpSpPr>
              <p:sp>
                <p:nvSpPr>
                  <p:cNvPr id="170737" name="Oval 7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8" name="Oval 75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39" name="Oval 75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40" name="Group 75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1666"/>
                  <a:ext cx="338" cy="111"/>
                  <a:chOff x="3196" y="3248"/>
                  <a:chExt cx="277" cy="91"/>
                </a:xfrm>
              </p:grpSpPr>
              <p:sp>
                <p:nvSpPr>
                  <p:cNvPr id="170741" name="Oval 75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2" name="Oval 75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3" name="Oval 75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744" name="Group 76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4597" y="2015"/>
                  <a:ext cx="338" cy="111"/>
                  <a:chOff x="3196" y="3248"/>
                  <a:chExt cx="277" cy="91"/>
                </a:xfrm>
              </p:grpSpPr>
              <p:sp>
                <p:nvSpPr>
                  <p:cNvPr id="170745" name="Oval 76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6" name="Oval 76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747" name="Oval 76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748" name="Group 764"/>
              <p:cNvGrpSpPr>
                <a:grpSpLocks noChangeAspect="1"/>
              </p:cNvGrpSpPr>
              <p:nvPr/>
            </p:nvGrpSpPr>
            <p:grpSpPr bwMode="auto">
              <a:xfrm rot="-1200000">
                <a:off x="2717" y="2498"/>
                <a:ext cx="320" cy="106"/>
                <a:chOff x="3196" y="3248"/>
                <a:chExt cx="277" cy="91"/>
              </a:xfrm>
            </p:grpSpPr>
            <p:sp>
              <p:nvSpPr>
                <p:cNvPr id="170749" name="Oval 76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0" name="Oval 76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1" name="Oval 76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52" name="Group 768"/>
              <p:cNvGrpSpPr>
                <a:grpSpLocks noChangeAspect="1"/>
              </p:cNvGrpSpPr>
              <p:nvPr/>
            </p:nvGrpSpPr>
            <p:grpSpPr bwMode="auto">
              <a:xfrm rot="-1200000">
                <a:off x="2704" y="2371"/>
                <a:ext cx="321" cy="106"/>
                <a:chOff x="3196" y="3248"/>
                <a:chExt cx="277" cy="91"/>
              </a:xfrm>
            </p:grpSpPr>
            <p:sp>
              <p:nvSpPr>
                <p:cNvPr id="170753" name="Oval 76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4" name="Oval 77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5" name="Oval 77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56" name="Group 772"/>
              <p:cNvGrpSpPr>
                <a:grpSpLocks noChangeAspect="1"/>
              </p:cNvGrpSpPr>
              <p:nvPr/>
            </p:nvGrpSpPr>
            <p:grpSpPr bwMode="auto">
              <a:xfrm rot="-1200000">
                <a:off x="2704" y="2122"/>
                <a:ext cx="321" cy="105"/>
                <a:chOff x="3196" y="3248"/>
                <a:chExt cx="277" cy="91"/>
              </a:xfrm>
            </p:grpSpPr>
            <p:sp>
              <p:nvSpPr>
                <p:cNvPr id="170757" name="Oval 77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8" name="Oval 774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59" name="Oval 77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0" name="Group 776"/>
              <p:cNvGrpSpPr>
                <a:grpSpLocks noChangeAspect="1"/>
              </p:cNvGrpSpPr>
              <p:nvPr/>
            </p:nvGrpSpPr>
            <p:grpSpPr bwMode="auto">
              <a:xfrm rot="-1200000">
                <a:off x="2704" y="2240"/>
                <a:ext cx="321" cy="106"/>
                <a:chOff x="3196" y="3248"/>
                <a:chExt cx="277" cy="91"/>
              </a:xfrm>
            </p:grpSpPr>
            <p:sp>
              <p:nvSpPr>
                <p:cNvPr id="170761" name="Oval 77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2" name="Oval 778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3" name="Oval 77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4" name="Group 780"/>
              <p:cNvGrpSpPr>
                <a:grpSpLocks noChangeAspect="1"/>
              </p:cNvGrpSpPr>
              <p:nvPr/>
            </p:nvGrpSpPr>
            <p:grpSpPr bwMode="auto">
              <a:xfrm rot="-1200000">
                <a:off x="2704" y="1656"/>
                <a:ext cx="321" cy="105"/>
                <a:chOff x="3196" y="3248"/>
                <a:chExt cx="277" cy="91"/>
              </a:xfrm>
            </p:grpSpPr>
            <p:sp>
              <p:nvSpPr>
                <p:cNvPr id="170765" name="Oval 78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6" name="Oval 782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67" name="Oval 783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68" name="Group 784"/>
              <p:cNvGrpSpPr>
                <a:grpSpLocks noChangeAspect="1"/>
              </p:cNvGrpSpPr>
              <p:nvPr/>
            </p:nvGrpSpPr>
            <p:grpSpPr bwMode="auto">
              <a:xfrm rot="-1200000">
                <a:off x="2704" y="1999"/>
                <a:ext cx="321" cy="106"/>
                <a:chOff x="3196" y="3248"/>
                <a:chExt cx="277" cy="91"/>
              </a:xfrm>
            </p:grpSpPr>
            <p:sp>
              <p:nvSpPr>
                <p:cNvPr id="170769" name="Oval 785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0" name="Oval 786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1" name="Oval 787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72" name="Group 788"/>
              <p:cNvGrpSpPr>
                <a:grpSpLocks noChangeAspect="1"/>
              </p:cNvGrpSpPr>
              <p:nvPr/>
            </p:nvGrpSpPr>
            <p:grpSpPr bwMode="auto">
              <a:xfrm rot="-1200000">
                <a:off x="2704" y="1762"/>
                <a:ext cx="321" cy="106"/>
                <a:chOff x="3196" y="3248"/>
                <a:chExt cx="277" cy="91"/>
              </a:xfrm>
            </p:grpSpPr>
            <p:sp>
              <p:nvSpPr>
                <p:cNvPr id="170773" name="Oval 789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4" name="Oval 790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5" name="Oval 791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776" name="Oval 792"/>
              <p:cNvSpPr>
                <a:spLocks noChangeAspect="1" noChangeArrowheads="1"/>
              </p:cNvSpPr>
              <p:nvPr/>
            </p:nvSpPr>
            <p:spPr bwMode="auto">
              <a:xfrm rot="-3780000">
                <a:off x="2710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777" name="Group 793"/>
              <p:cNvGrpSpPr>
                <a:grpSpLocks noChangeAspect="1"/>
              </p:cNvGrpSpPr>
              <p:nvPr/>
            </p:nvGrpSpPr>
            <p:grpSpPr bwMode="auto">
              <a:xfrm rot="-1200000">
                <a:off x="2704" y="1534"/>
                <a:ext cx="321" cy="105"/>
                <a:chOff x="3196" y="3248"/>
                <a:chExt cx="277" cy="91"/>
              </a:xfrm>
            </p:grpSpPr>
            <p:sp>
              <p:nvSpPr>
                <p:cNvPr id="170778" name="Oval 79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79" name="Oval 79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0" name="Oval 79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1" name="Group 797"/>
              <p:cNvGrpSpPr>
                <a:grpSpLocks noChangeAspect="1"/>
              </p:cNvGrpSpPr>
              <p:nvPr/>
            </p:nvGrpSpPr>
            <p:grpSpPr bwMode="auto">
              <a:xfrm rot="-1200000">
                <a:off x="2704" y="1869"/>
                <a:ext cx="321" cy="106"/>
                <a:chOff x="3196" y="3248"/>
                <a:chExt cx="277" cy="91"/>
              </a:xfrm>
            </p:grpSpPr>
            <p:sp>
              <p:nvSpPr>
                <p:cNvPr id="170782" name="Oval 79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3" name="Oval 79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4" name="Oval 80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5" name="Group 801"/>
              <p:cNvGrpSpPr>
                <a:grpSpLocks noChangeAspect="1"/>
              </p:cNvGrpSpPr>
              <p:nvPr/>
            </p:nvGrpSpPr>
            <p:grpSpPr bwMode="auto">
              <a:xfrm rot="-1200000">
                <a:off x="2384" y="2495"/>
                <a:ext cx="320" cy="105"/>
                <a:chOff x="3196" y="3248"/>
                <a:chExt cx="277" cy="91"/>
              </a:xfrm>
            </p:grpSpPr>
            <p:sp>
              <p:nvSpPr>
                <p:cNvPr id="170786" name="Oval 80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7" name="Oval 80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88" name="Oval 80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89" name="Group 805"/>
              <p:cNvGrpSpPr>
                <a:grpSpLocks noChangeAspect="1"/>
              </p:cNvGrpSpPr>
              <p:nvPr/>
            </p:nvGrpSpPr>
            <p:grpSpPr bwMode="auto">
              <a:xfrm rot="-1200000">
                <a:off x="2384" y="1481"/>
                <a:ext cx="320" cy="106"/>
                <a:chOff x="3196" y="3248"/>
                <a:chExt cx="277" cy="91"/>
              </a:xfrm>
            </p:grpSpPr>
            <p:sp>
              <p:nvSpPr>
                <p:cNvPr id="170790" name="Oval 80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1" name="Oval 80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2" name="Oval 80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93" name="Group 809"/>
              <p:cNvGrpSpPr>
                <a:grpSpLocks noChangeAspect="1"/>
              </p:cNvGrpSpPr>
              <p:nvPr/>
            </p:nvGrpSpPr>
            <p:grpSpPr bwMode="auto">
              <a:xfrm rot="-1200000">
                <a:off x="2384" y="1655"/>
                <a:ext cx="320" cy="105"/>
                <a:chOff x="3196" y="3248"/>
                <a:chExt cx="277" cy="91"/>
              </a:xfrm>
            </p:grpSpPr>
            <p:sp>
              <p:nvSpPr>
                <p:cNvPr id="170794" name="Oval 81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5" name="Oval 81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6" name="Oval 81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797" name="Group 813"/>
              <p:cNvGrpSpPr>
                <a:grpSpLocks noChangeAspect="1"/>
              </p:cNvGrpSpPr>
              <p:nvPr/>
            </p:nvGrpSpPr>
            <p:grpSpPr bwMode="auto">
              <a:xfrm rot="-1200000">
                <a:off x="2384" y="1870"/>
                <a:ext cx="320" cy="106"/>
                <a:chOff x="3196" y="3248"/>
                <a:chExt cx="277" cy="91"/>
              </a:xfrm>
            </p:grpSpPr>
            <p:sp>
              <p:nvSpPr>
                <p:cNvPr id="170798" name="Oval 81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799" name="Oval 81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0" name="Oval 81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1" name="Group 817"/>
              <p:cNvGrpSpPr>
                <a:grpSpLocks noChangeAspect="1"/>
              </p:cNvGrpSpPr>
              <p:nvPr/>
            </p:nvGrpSpPr>
            <p:grpSpPr bwMode="auto">
              <a:xfrm rot="-1200000">
                <a:off x="2384" y="2086"/>
                <a:ext cx="320" cy="105"/>
                <a:chOff x="3196" y="3248"/>
                <a:chExt cx="277" cy="91"/>
              </a:xfrm>
            </p:grpSpPr>
            <p:sp>
              <p:nvSpPr>
                <p:cNvPr id="170802" name="Oval 81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3" name="Oval 81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4" name="Oval 82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5" name="Group 821"/>
              <p:cNvGrpSpPr>
                <a:grpSpLocks noChangeAspect="1"/>
              </p:cNvGrpSpPr>
              <p:nvPr/>
            </p:nvGrpSpPr>
            <p:grpSpPr bwMode="auto">
              <a:xfrm rot="-1200000">
                <a:off x="2384" y="2301"/>
                <a:ext cx="320" cy="105"/>
                <a:chOff x="3196" y="3248"/>
                <a:chExt cx="277" cy="91"/>
              </a:xfrm>
            </p:grpSpPr>
            <p:sp>
              <p:nvSpPr>
                <p:cNvPr id="170806" name="Oval 82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7" name="Oval 82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08" name="Oval 82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09" name="Group 825"/>
              <p:cNvGrpSpPr>
                <a:grpSpLocks noChangeAspect="1"/>
              </p:cNvGrpSpPr>
              <p:nvPr/>
            </p:nvGrpSpPr>
            <p:grpSpPr bwMode="auto">
              <a:xfrm>
                <a:off x="2056" y="1441"/>
                <a:ext cx="322" cy="1167"/>
                <a:chOff x="2196" y="1480"/>
                <a:chExt cx="340" cy="1231"/>
              </a:xfrm>
            </p:grpSpPr>
            <p:grpSp>
              <p:nvGrpSpPr>
                <p:cNvPr id="170810" name="Group 82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8" y="2600"/>
                  <a:ext cx="338" cy="111"/>
                  <a:chOff x="3196" y="3248"/>
                  <a:chExt cx="277" cy="91"/>
                </a:xfrm>
              </p:grpSpPr>
              <p:sp>
                <p:nvSpPr>
                  <p:cNvPr id="170811" name="Oval 82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2" name="Oval 82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3" name="Oval 82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14" name="Group 83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570"/>
                  <a:ext cx="338" cy="111"/>
                  <a:chOff x="3196" y="3248"/>
                  <a:chExt cx="277" cy="91"/>
                </a:xfrm>
              </p:grpSpPr>
              <p:sp>
                <p:nvSpPr>
                  <p:cNvPr id="170815" name="Oval 83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6" name="Oval 83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17" name="Oval 83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18" name="Group 83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716"/>
                  <a:ext cx="338" cy="111"/>
                  <a:chOff x="3196" y="3248"/>
                  <a:chExt cx="277" cy="91"/>
                </a:xfrm>
              </p:grpSpPr>
              <p:sp>
                <p:nvSpPr>
                  <p:cNvPr id="170819" name="Oval 83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0" name="Oval 83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1" name="Oval 83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22" name="Group 83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1888"/>
                  <a:ext cx="338" cy="111"/>
                  <a:chOff x="3196" y="3248"/>
                  <a:chExt cx="277" cy="91"/>
                </a:xfrm>
              </p:grpSpPr>
              <p:sp>
                <p:nvSpPr>
                  <p:cNvPr id="170823" name="Oval 83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4" name="Oval 84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5" name="Oval 84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26" name="Group 84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069"/>
                  <a:ext cx="338" cy="111"/>
                  <a:chOff x="3196" y="3248"/>
                  <a:chExt cx="277" cy="91"/>
                </a:xfrm>
              </p:grpSpPr>
              <p:sp>
                <p:nvSpPr>
                  <p:cNvPr id="170827" name="Oval 84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8" name="Oval 84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29" name="Oval 84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30" name="Group 84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251"/>
                  <a:ext cx="338" cy="111"/>
                  <a:chOff x="3196" y="3248"/>
                  <a:chExt cx="277" cy="91"/>
                </a:xfrm>
              </p:grpSpPr>
              <p:sp>
                <p:nvSpPr>
                  <p:cNvPr id="170831" name="Oval 84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2" name="Oval 84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3" name="Oval 84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34" name="Group 85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2196" y="2432"/>
                  <a:ext cx="338" cy="111"/>
                  <a:chOff x="3196" y="3248"/>
                  <a:chExt cx="277" cy="91"/>
                </a:xfrm>
              </p:grpSpPr>
              <p:sp>
                <p:nvSpPr>
                  <p:cNvPr id="170835" name="Oval 85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6" name="Oval 85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37" name="Oval 85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70838" name="Oval 854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2200" y="148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39" name="Group 855"/>
              <p:cNvGrpSpPr>
                <a:grpSpLocks noChangeAspect="1"/>
              </p:cNvGrpSpPr>
              <p:nvPr/>
            </p:nvGrpSpPr>
            <p:grpSpPr bwMode="auto">
              <a:xfrm rot="-1200000">
                <a:off x="1729" y="2503"/>
                <a:ext cx="321" cy="105"/>
                <a:chOff x="3196" y="3248"/>
                <a:chExt cx="277" cy="91"/>
              </a:xfrm>
            </p:grpSpPr>
            <p:sp>
              <p:nvSpPr>
                <p:cNvPr id="170840" name="Oval 85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1" name="Oval 85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2" name="Oval 85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43" name="Group 859"/>
              <p:cNvGrpSpPr>
                <a:grpSpLocks noChangeAspect="1"/>
              </p:cNvGrpSpPr>
              <p:nvPr/>
            </p:nvGrpSpPr>
            <p:grpSpPr bwMode="auto">
              <a:xfrm rot="-1200000">
                <a:off x="1729" y="1563"/>
                <a:ext cx="321" cy="105"/>
                <a:chOff x="3196" y="3248"/>
                <a:chExt cx="277" cy="91"/>
              </a:xfrm>
            </p:grpSpPr>
            <p:sp>
              <p:nvSpPr>
                <p:cNvPr id="170844" name="Oval 86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5" name="Oval 86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6" name="Oval 86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47" name="Group 863"/>
              <p:cNvGrpSpPr>
                <a:grpSpLocks noChangeAspect="1"/>
              </p:cNvGrpSpPr>
              <p:nvPr/>
            </p:nvGrpSpPr>
            <p:grpSpPr bwMode="auto">
              <a:xfrm rot="-1200000">
                <a:off x="1729" y="1714"/>
                <a:ext cx="321" cy="105"/>
                <a:chOff x="3196" y="3248"/>
                <a:chExt cx="277" cy="91"/>
              </a:xfrm>
            </p:grpSpPr>
            <p:sp>
              <p:nvSpPr>
                <p:cNvPr id="170848" name="Oval 86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49" name="Oval 865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0" name="Oval 86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1" name="Group 867"/>
              <p:cNvGrpSpPr>
                <a:grpSpLocks noChangeAspect="1"/>
              </p:cNvGrpSpPr>
              <p:nvPr/>
            </p:nvGrpSpPr>
            <p:grpSpPr bwMode="auto">
              <a:xfrm rot="-1200000">
                <a:off x="1729" y="1892"/>
                <a:ext cx="321" cy="105"/>
                <a:chOff x="3196" y="3248"/>
                <a:chExt cx="277" cy="91"/>
              </a:xfrm>
            </p:grpSpPr>
            <p:sp>
              <p:nvSpPr>
                <p:cNvPr id="170852" name="Oval 86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3" name="Oval 869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4" name="Oval 87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5" name="Group 871"/>
              <p:cNvGrpSpPr>
                <a:grpSpLocks noChangeAspect="1"/>
              </p:cNvGrpSpPr>
              <p:nvPr/>
            </p:nvGrpSpPr>
            <p:grpSpPr bwMode="auto">
              <a:xfrm rot="-1200000">
                <a:off x="1729" y="2069"/>
                <a:ext cx="321" cy="105"/>
                <a:chOff x="3196" y="3248"/>
                <a:chExt cx="277" cy="91"/>
              </a:xfrm>
            </p:grpSpPr>
            <p:sp>
              <p:nvSpPr>
                <p:cNvPr id="170856" name="Oval 87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7" name="Oval 873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58" name="Oval 874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59" name="Group 875"/>
              <p:cNvGrpSpPr>
                <a:grpSpLocks noChangeAspect="1"/>
              </p:cNvGrpSpPr>
              <p:nvPr/>
            </p:nvGrpSpPr>
            <p:grpSpPr bwMode="auto">
              <a:xfrm rot="-1200000">
                <a:off x="1729" y="2219"/>
                <a:ext cx="321" cy="106"/>
                <a:chOff x="3196" y="3248"/>
                <a:chExt cx="277" cy="91"/>
              </a:xfrm>
            </p:grpSpPr>
            <p:sp>
              <p:nvSpPr>
                <p:cNvPr id="170860" name="Oval 876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1" name="Oval 877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2" name="Oval 878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863" name="Group 879"/>
              <p:cNvGrpSpPr>
                <a:grpSpLocks noChangeAspect="1"/>
              </p:cNvGrpSpPr>
              <p:nvPr/>
            </p:nvGrpSpPr>
            <p:grpSpPr bwMode="auto">
              <a:xfrm rot="-1200000">
                <a:off x="1729" y="2359"/>
                <a:ext cx="321" cy="105"/>
                <a:chOff x="3196" y="3248"/>
                <a:chExt cx="277" cy="91"/>
              </a:xfrm>
            </p:grpSpPr>
            <p:sp>
              <p:nvSpPr>
                <p:cNvPr id="170864" name="Oval 880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382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5" name="Oval 881"/>
                <p:cNvSpPr>
                  <a:spLocks noChangeAspect="1" noChangeArrowheads="1"/>
                </p:cNvSpPr>
                <p:nvPr/>
              </p:nvSpPr>
              <p:spPr bwMode="auto">
                <a:xfrm rot="-2700000">
                  <a:off x="3288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866" name="Oval 882"/>
                <p:cNvSpPr>
                  <a:spLocks noChangeAspect="1" noChangeArrowheads="1"/>
                </p:cNvSpPr>
                <p:nvPr/>
              </p:nvSpPr>
              <p:spPr bwMode="auto">
                <a:xfrm rot="-2580000">
                  <a:off x="3196" y="3248"/>
                  <a:ext cx="91" cy="9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867" name="Oval 883"/>
              <p:cNvSpPr>
                <a:spLocks noChangeAspect="1" noChangeArrowheads="1"/>
              </p:cNvSpPr>
              <p:nvPr/>
            </p:nvSpPr>
            <p:spPr bwMode="auto">
              <a:xfrm rot="-1500000">
                <a:off x="1746" y="148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868" name="Oval 884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4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869" name="Group 885"/>
              <p:cNvGrpSpPr>
                <a:grpSpLocks noChangeAspect="1"/>
              </p:cNvGrpSpPr>
              <p:nvPr/>
            </p:nvGrpSpPr>
            <p:grpSpPr bwMode="auto">
              <a:xfrm>
                <a:off x="1404" y="1481"/>
                <a:ext cx="320" cy="1119"/>
                <a:chOff x="1509" y="1523"/>
                <a:chExt cx="338" cy="1179"/>
              </a:xfrm>
            </p:grpSpPr>
            <p:grpSp>
              <p:nvGrpSpPr>
                <p:cNvPr id="170870" name="Group 88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591"/>
                  <a:ext cx="338" cy="111"/>
                  <a:chOff x="3196" y="3248"/>
                  <a:chExt cx="277" cy="91"/>
                </a:xfrm>
              </p:grpSpPr>
              <p:sp>
                <p:nvSpPr>
                  <p:cNvPr id="170871" name="Oval 88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2" name="Oval 88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3" name="Oval 88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74" name="Group 890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523"/>
                  <a:ext cx="338" cy="111"/>
                  <a:chOff x="3196" y="3248"/>
                  <a:chExt cx="277" cy="91"/>
                </a:xfrm>
              </p:grpSpPr>
              <p:sp>
                <p:nvSpPr>
                  <p:cNvPr id="170875" name="Oval 89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6" name="Oval 892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77" name="Oval 89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78" name="Group 894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752"/>
                  <a:ext cx="338" cy="111"/>
                  <a:chOff x="3196" y="3248"/>
                  <a:chExt cx="277" cy="91"/>
                </a:xfrm>
              </p:grpSpPr>
              <p:sp>
                <p:nvSpPr>
                  <p:cNvPr id="170879" name="Oval 89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0" name="Oval 896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1" name="Oval 89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82" name="Group 898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979"/>
                  <a:ext cx="338" cy="111"/>
                  <a:chOff x="3196" y="3248"/>
                  <a:chExt cx="277" cy="91"/>
                </a:xfrm>
              </p:grpSpPr>
              <p:sp>
                <p:nvSpPr>
                  <p:cNvPr id="170883" name="Oval 89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4" name="Oval 900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5" name="Oval 901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86" name="Group 902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205"/>
                  <a:ext cx="338" cy="111"/>
                  <a:chOff x="3196" y="3248"/>
                  <a:chExt cx="277" cy="91"/>
                </a:xfrm>
              </p:grpSpPr>
              <p:sp>
                <p:nvSpPr>
                  <p:cNvPr id="170887" name="Oval 903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8" name="Oval 904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89" name="Oval 905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90" name="Group 906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387"/>
                  <a:ext cx="338" cy="111"/>
                  <a:chOff x="3196" y="3248"/>
                  <a:chExt cx="277" cy="91"/>
                </a:xfrm>
              </p:grpSpPr>
              <p:sp>
                <p:nvSpPr>
                  <p:cNvPr id="170891" name="Oval 907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2" name="Oval 908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3" name="Oval 909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894" name="Group 910"/>
              <p:cNvGrpSpPr>
                <a:grpSpLocks noChangeAspect="1"/>
              </p:cNvGrpSpPr>
              <p:nvPr/>
            </p:nvGrpSpPr>
            <p:grpSpPr bwMode="auto">
              <a:xfrm>
                <a:off x="1078" y="1483"/>
                <a:ext cx="320" cy="1119"/>
                <a:chOff x="1509" y="1523"/>
                <a:chExt cx="338" cy="1179"/>
              </a:xfrm>
            </p:grpSpPr>
            <p:grpSp>
              <p:nvGrpSpPr>
                <p:cNvPr id="170895" name="Group 911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591"/>
                  <a:ext cx="338" cy="111"/>
                  <a:chOff x="3196" y="3248"/>
                  <a:chExt cx="277" cy="91"/>
                </a:xfrm>
              </p:grpSpPr>
              <p:sp>
                <p:nvSpPr>
                  <p:cNvPr id="170896" name="Oval 91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7" name="Oval 913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898" name="Oval 91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899" name="Group 915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523"/>
                  <a:ext cx="338" cy="111"/>
                  <a:chOff x="3196" y="3248"/>
                  <a:chExt cx="277" cy="91"/>
                </a:xfrm>
              </p:grpSpPr>
              <p:sp>
                <p:nvSpPr>
                  <p:cNvPr id="170900" name="Oval 916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1" name="Oval 917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2" name="Oval 918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03" name="Group 919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752"/>
                  <a:ext cx="338" cy="111"/>
                  <a:chOff x="3196" y="3248"/>
                  <a:chExt cx="277" cy="91"/>
                </a:xfrm>
              </p:grpSpPr>
              <p:sp>
                <p:nvSpPr>
                  <p:cNvPr id="170904" name="Oval 920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5" name="Oval 921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6" name="Oval 92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07" name="Group 923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1979"/>
                  <a:ext cx="338" cy="111"/>
                  <a:chOff x="3196" y="3248"/>
                  <a:chExt cx="277" cy="91"/>
                </a:xfrm>
              </p:grpSpPr>
              <p:sp>
                <p:nvSpPr>
                  <p:cNvPr id="170908" name="Oval 92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09" name="Oval 925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0" name="Oval 926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11" name="Group 927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205"/>
                  <a:ext cx="338" cy="111"/>
                  <a:chOff x="3196" y="3248"/>
                  <a:chExt cx="277" cy="91"/>
                </a:xfrm>
              </p:grpSpPr>
              <p:sp>
                <p:nvSpPr>
                  <p:cNvPr id="170912" name="Oval 928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3" name="Oval 929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4" name="Oval 930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170915" name="Group 931"/>
                <p:cNvGrpSpPr>
                  <a:grpSpLocks noChangeAspect="1"/>
                </p:cNvGrpSpPr>
                <p:nvPr/>
              </p:nvGrpSpPr>
              <p:grpSpPr bwMode="auto">
                <a:xfrm rot="-1200000">
                  <a:off x="1509" y="2387"/>
                  <a:ext cx="338" cy="111"/>
                  <a:chOff x="3196" y="3248"/>
                  <a:chExt cx="277" cy="91"/>
                </a:xfrm>
              </p:grpSpPr>
              <p:sp>
                <p:nvSpPr>
                  <p:cNvPr id="170916" name="Oval 932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382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7" name="Oval 933"/>
                  <p:cNvSpPr>
                    <a:spLocks noChangeAspect="1" noChangeArrowheads="1"/>
                  </p:cNvSpPr>
                  <p:nvPr/>
                </p:nvSpPr>
                <p:spPr bwMode="auto">
                  <a:xfrm rot="-2700000">
                    <a:off x="3288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0918" name="Oval 934"/>
                  <p:cNvSpPr>
                    <a:spLocks noChangeAspect="1" noChangeArrowheads="1"/>
                  </p:cNvSpPr>
                  <p:nvPr/>
                </p:nvSpPr>
                <p:spPr bwMode="auto">
                  <a:xfrm rot="-2580000">
                    <a:off x="3196" y="3248"/>
                    <a:ext cx="91" cy="91"/>
                  </a:xfrm>
                  <a:prstGeom prst="ellipse">
                    <a:avLst/>
                  </a:prstGeom>
                  <a:solidFill>
                    <a:srgbClr val="FFCC00"/>
                  </a:solidFill>
                  <a:ln w="9525" algn="ctr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0" hangingPunct="0"/>
                    <a:endParaRPr lang="en-US" altLang="en-US" sz="2400"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  <p:grpSp>
            <p:nvGrpSpPr>
              <p:cNvPr id="170919" name="Group 935"/>
              <p:cNvGrpSpPr>
                <a:grpSpLocks noChangeAspect="1"/>
              </p:cNvGrpSpPr>
              <p:nvPr/>
            </p:nvGrpSpPr>
            <p:grpSpPr bwMode="auto">
              <a:xfrm rot="-2880000">
                <a:off x="692" y="2417"/>
                <a:ext cx="429" cy="106"/>
                <a:chOff x="1042" y="3737"/>
                <a:chExt cx="452" cy="112"/>
              </a:xfrm>
            </p:grpSpPr>
            <p:sp>
              <p:nvSpPr>
                <p:cNvPr id="170920" name="Oval 93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1" name="Oval 93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2" name="Oval 93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3" name="Oval 93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24" name="Group 940"/>
              <p:cNvGrpSpPr>
                <a:grpSpLocks noChangeAspect="1"/>
              </p:cNvGrpSpPr>
              <p:nvPr/>
            </p:nvGrpSpPr>
            <p:grpSpPr bwMode="auto">
              <a:xfrm rot="-2880000">
                <a:off x="693" y="2205"/>
                <a:ext cx="429" cy="106"/>
                <a:chOff x="1042" y="3737"/>
                <a:chExt cx="452" cy="112"/>
              </a:xfrm>
            </p:grpSpPr>
            <p:sp>
              <p:nvSpPr>
                <p:cNvPr id="170925" name="Oval 94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6" name="Oval 94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7" name="Oval 943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28" name="Oval 944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29" name="Group 945"/>
              <p:cNvGrpSpPr>
                <a:grpSpLocks noChangeAspect="1"/>
              </p:cNvGrpSpPr>
              <p:nvPr/>
            </p:nvGrpSpPr>
            <p:grpSpPr bwMode="auto">
              <a:xfrm rot="-2880000">
                <a:off x="693" y="1774"/>
                <a:ext cx="429" cy="106"/>
                <a:chOff x="1042" y="3737"/>
                <a:chExt cx="452" cy="112"/>
              </a:xfrm>
            </p:grpSpPr>
            <p:sp>
              <p:nvSpPr>
                <p:cNvPr id="170930" name="Oval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1" name="Oval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2" name="Oval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3" name="Oval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34" name="Group 950"/>
              <p:cNvGrpSpPr>
                <a:grpSpLocks noChangeAspect="1"/>
              </p:cNvGrpSpPr>
              <p:nvPr/>
            </p:nvGrpSpPr>
            <p:grpSpPr bwMode="auto">
              <a:xfrm rot="-2880000">
                <a:off x="694" y="1989"/>
                <a:ext cx="428" cy="106"/>
                <a:chOff x="1042" y="3737"/>
                <a:chExt cx="452" cy="112"/>
              </a:xfrm>
            </p:grpSpPr>
            <p:sp>
              <p:nvSpPr>
                <p:cNvPr id="170935" name="Oval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6" name="Oval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7" name="Oval 953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38" name="Oval 954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70939" name="Group 955"/>
              <p:cNvGrpSpPr>
                <a:grpSpLocks noChangeAspect="1"/>
              </p:cNvGrpSpPr>
              <p:nvPr/>
            </p:nvGrpSpPr>
            <p:grpSpPr bwMode="auto">
              <a:xfrm rot="-2880000">
                <a:off x="693" y="1559"/>
                <a:ext cx="429" cy="106"/>
                <a:chOff x="1042" y="3737"/>
                <a:chExt cx="452" cy="112"/>
              </a:xfrm>
            </p:grpSpPr>
            <p:sp>
              <p:nvSpPr>
                <p:cNvPr id="170940" name="Oval 956"/>
                <p:cNvSpPr>
                  <a:spLocks noChangeAspect="1" noChangeArrowheads="1"/>
                </p:cNvSpPr>
                <p:nvPr/>
              </p:nvSpPr>
              <p:spPr bwMode="auto">
                <a:xfrm>
                  <a:off x="1042" y="3738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1" name="Oval 95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6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2" name="Oval 958"/>
                <p:cNvSpPr>
                  <a:spLocks noChangeAspect="1" noChangeArrowheads="1"/>
                </p:cNvSpPr>
                <p:nvPr/>
              </p:nvSpPr>
              <p:spPr bwMode="auto">
                <a:xfrm>
                  <a:off x="1269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43" name="Oval 959"/>
                <p:cNvSpPr>
                  <a:spLocks noChangeAspect="1" noChangeArrowheads="1"/>
                </p:cNvSpPr>
                <p:nvPr/>
              </p:nvSpPr>
              <p:spPr bwMode="auto">
                <a:xfrm>
                  <a:off x="1383" y="3737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944" name="Oval 960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5" name="Oval 961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75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6" name="Oval 962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86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7" name="Oval 963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2967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8" name="Oval 964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07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49" name="Oval 965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18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0" name="Oval 966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29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1" name="Oval 967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39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2" name="Oval 968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50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3" name="Oval 969"/>
              <p:cNvSpPr>
                <a:spLocks noChangeAspect="1" noChangeArrowheads="1"/>
              </p:cNvSpPr>
              <p:nvPr/>
            </p:nvSpPr>
            <p:spPr bwMode="auto">
              <a:xfrm rot="-1500000">
                <a:off x="747" y="361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4" name="Oval 970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33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5" name="Oval 971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6" name="Oval 972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7" name="Oval 973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8" name="Oval 974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118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59" name="Oval 975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0" name="Oval 976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57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1" name="Oval 977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68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2" name="Oval 978"/>
              <p:cNvSpPr>
                <a:spLocks noChangeAspect="1" noChangeArrowheads="1"/>
              </p:cNvSpPr>
              <p:nvPr/>
            </p:nvSpPr>
            <p:spPr bwMode="auto">
              <a:xfrm rot="-1500000">
                <a:off x="966" y="47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3" name="Oval 979"/>
              <p:cNvSpPr>
                <a:spLocks noChangeAspect="1" noChangeArrowheads="1"/>
              </p:cNvSpPr>
              <p:nvPr/>
            </p:nvSpPr>
            <p:spPr bwMode="auto">
              <a:xfrm rot="-1500000">
                <a:off x="1080" y="27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4" name="Oval 980"/>
              <p:cNvSpPr>
                <a:spLocks noChangeAspect="1" noChangeArrowheads="1"/>
              </p:cNvSpPr>
              <p:nvPr/>
            </p:nvSpPr>
            <p:spPr bwMode="auto">
              <a:xfrm rot="-1500000">
                <a:off x="1245" y="37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5" name="Oval 981"/>
              <p:cNvSpPr>
                <a:spLocks noChangeAspect="1" noChangeArrowheads="1"/>
              </p:cNvSpPr>
              <p:nvPr/>
            </p:nvSpPr>
            <p:spPr bwMode="auto">
              <a:xfrm rot="-1500000">
                <a:off x="1190" y="27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6" name="Oval 982"/>
              <p:cNvSpPr>
                <a:spLocks noChangeAspect="1" noChangeArrowheads="1"/>
              </p:cNvSpPr>
              <p:nvPr/>
            </p:nvSpPr>
            <p:spPr bwMode="auto">
              <a:xfrm rot="-1500000">
                <a:off x="1026" y="376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7" name="Oval 983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3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8" name="Oval 984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47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69" name="Oval 985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686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0" name="Oval 986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1" name="Oval 987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12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2" name="Oval 988"/>
              <p:cNvSpPr>
                <a:spLocks noChangeAspect="1" noChangeArrowheads="1"/>
              </p:cNvSpPr>
              <p:nvPr/>
            </p:nvSpPr>
            <p:spPr bwMode="auto">
              <a:xfrm rot="-1500000">
                <a:off x="1290" y="123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3" name="Oval 989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4" name="Oval 990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57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75" name="Oval 991"/>
              <p:cNvSpPr>
                <a:spLocks noChangeAspect="1" noChangeArrowheads="1"/>
              </p:cNvSpPr>
              <p:nvPr/>
            </p:nvSpPr>
            <p:spPr bwMode="auto">
              <a:xfrm rot="-1500000">
                <a:off x="1292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0976" name="Group 992"/>
              <p:cNvGrpSpPr>
                <a:grpSpLocks noChangeAspect="1"/>
              </p:cNvGrpSpPr>
              <p:nvPr/>
            </p:nvGrpSpPr>
            <p:grpSpPr bwMode="auto">
              <a:xfrm>
                <a:off x="1107" y="2639"/>
                <a:ext cx="378" cy="178"/>
                <a:chOff x="1196" y="2743"/>
                <a:chExt cx="399" cy="188"/>
              </a:xfrm>
            </p:grpSpPr>
            <p:sp>
              <p:nvSpPr>
                <p:cNvPr id="170977" name="Oval 99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196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78" name="Oval 994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396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79" name="Oval 995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484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0980" name="Oval 996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280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0981" name="Oval 997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903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2" name="Oval 998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0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3" name="Oval 999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118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4" name="Oval 1000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22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5" name="Oval 1001"/>
              <p:cNvSpPr>
                <a:spLocks noChangeAspect="1" noChangeArrowheads="1"/>
              </p:cNvSpPr>
              <p:nvPr/>
            </p:nvSpPr>
            <p:spPr bwMode="auto">
              <a:xfrm rot="-1500000">
                <a:off x="1614" y="133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6" name="Oval 1002"/>
              <p:cNvSpPr>
                <a:spLocks noChangeAspect="1" noChangeArrowheads="1"/>
              </p:cNvSpPr>
              <p:nvPr/>
            </p:nvSpPr>
            <p:spPr bwMode="auto">
              <a:xfrm rot="-1500000">
                <a:off x="1629" y="79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7" name="Oval 1003"/>
              <p:cNvSpPr>
                <a:spLocks noChangeAspect="1" noChangeArrowheads="1"/>
              </p:cNvSpPr>
              <p:nvPr/>
            </p:nvSpPr>
            <p:spPr bwMode="auto">
              <a:xfrm rot="-1500000">
                <a:off x="1682" y="69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8" name="Oval 1004"/>
              <p:cNvSpPr>
                <a:spLocks noChangeAspect="1" noChangeArrowheads="1"/>
              </p:cNvSpPr>
              <p:nvPr/>
            </p:nvSpPr>
            <p:spPr bwMode="auto">
              <a:xfrm rot="-1500000">
                <a:off x="1791" y="690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89" name="Oval 1005"/>
              <p:cNvSpPr>
                <a:spLocks noChangeAspect="1" noChangeArrowheads="1"/>
              </p:cNvSpPr>
              <p:nvPr/>
            </p:nvSpPr>
            <p:spPr bwMode="auto">
              <a:xfrm rot="-1500000">
                <a:off x="1811" y="798"/>
                <a:ext cx="105" cy="105"/>
              </a:xfrm>
              <a:prstGeom prst="ellipse">
                <a:avLst/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0" name="Oval 1006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1" name="Oval 1007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90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2" name="Oval 1008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118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3" name="Oval 1009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4" name="Oval 1010"/>
              <p:cNvSpPr>
                <a:spLocks noChangeAspect="1" noChangeArrowheads="1"/>
              </p:cNvSpPr>
              <p:nvPr/>
            </p:nvSpPr>
            <p:spPr bwMode="auto">
              <a:xfrm rot="-1500000">
                <a:off x="1844" y="13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5" name="Oval 1011"/>
              <p:cNvSpPr>
                <a:spLocks noChangeAspect="1" noChangeArrowheads="1"/>
              </p:cNvSpPr>
              <p:nvPr/>
            </p:nvSpPr>
            <p:spPr bwMode="auto">
              <a:xfrm rot="-1500000">
                <a:off x="1908" y="277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6" name="Oval 1012"/>
              <p:cNvSpPr>
                <a:spLocks noChangeAspect="1" noChangeArrowheads="1"/>
              </p:cNvSpPr>
              <p:nvPr/>
            </p:nvSpPr>
            <p:spPr bwMode="auto">
              <a:xfrm rot="-1500000">
                <a:off x="2011" y="27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7" name="Oval 1013"/>
              <p:cNvSpPr>
                <a:spLocks noChangeAspect="1" noChangeArrowheads="1"/>
              </p:cNvSpPr>
              <p:nvPr/>
            </p:nvSpPr>
            <p:spPr bwMode="auto">
              <a:xfrm rot="-1500000">
                <a:off x="1809" y="274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8" name="Oval 1014"/>
              <p:cNvSpPr>
                <a:spLocks noChangeAspect="1" noChangeArrowheads="1"/>
              </p:cNvSpPr>
              <p:nvPr/>
            </p:nvSpPr>
            <p:spPr bwMode="auto">
              <a:xfrm rot="-1500000">
                <a:off x="1758" y="264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999" name="Oval 1015"/>
              <p:cNvSpPr>
                <a:spLocks noChangeAspect="1" noChangeArrowheads="1"/>
              </p:cNvSpPr>
              <p:nvPr/>
            </p:nvSpPr>
            <p:spPr bwMode="auto">
              <a:xfrm rot="-1500000">
                <a:off x="2059" y="264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0" name="Oval 1016"/>
              <p:cNvSpPr>
                <a:spLocks noChangeAspect="1" noChangeArrowheads="1"/>
              </p:cNvSpPr>
              <p:nvPr/>
            </p:nvSpPr>
            <p:spPr bwMode="auto">
              <a:xfrm rot="-1500000">
                <a:off x="2155" y="11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1" name="Oval 1017"/>
              <p:cNvSpPr>
                <a:spLocks noChangeAspect="1" noChangeArrowheads="1"/>
              </p:cNvSpPr>
              <p:nvPr/>
            </p:nvSpPr>
            <p:spPr bwMode="auto">
              <a:xfrm rot="-1500000">
                <a:off x="2220" y="104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2" name="Oval 1018"/>
              <p:cNvSpPr>
                <a:spLocks noChangeAspect="1" noChangeArrowheads="1"/>
              </p:cNvSpPr>
              <p:nvPr/>
            </p:nvSpPr>
            <p:spPr bwMode="auto">
              <a:xfrm rot="-1500000">
                <a:off x="2102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3" name="Oval 1019"/>
              <p:cNvSpPr>
                <a:spLocks noChangeAspect="1" noChangeArrowheads="1"/>
              </p:cNvSpPr>
              <p:nvPr/>
            </p:nvSpPr>
            <p:spPr bwMode="auto">
              <a:xfrm rot="-1500000">
                <a:off x="2079" y="13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4" name="Oval 1020"/>
              <p:cNvSpPr>
                <a:spLocks noChangeAspect="1" noChangeArrowheads="1"/>
              </p:cNvSpPr>
              <p:nvPr/>
            </p:nvSpPr>
            <p:spPr bwMode="auto">
              <a:xfrm rot="-1500000">
                <a:off x="2571" y="1333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5" name="Oval 1021"/>
              <p:cNvSpPr>
                <a:spLocks noChangeAspect="1" noChangeArrowheads="1"/>
              </p:cNvSpPr>
              <p:nvPr/>
            </p:nvSpPr>
            <p:spPr bwMode="auto">
              <a:xfrm rot="-1500000">
                <a:off x="2533" y="123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6" name="Oval 1022"/>
              <p:cNvSpPr>
                <a:spLocks noChangeAspect="1" noChangeArrowheads="1"/>
              </p:cNvSpPr>
              <p:nvPr/>
            </p:nvSpPr>
            <p:spPr bwMode="auto">
              <a:xfrm rot="-1500000">
                <a:off x="2489" y="113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7" name="Oval 1023"/>
              <p:cNvSpPr>
                <a:spLocks noChangeAspect="1" noChangeArrowheads="1"/>
              </p:cNvSpPr>
              <p:nvPr/>
            </p:nvSpPr>
            <p:spPr bwMode="auto">
              <a:xfrm rot="-1500000">
                <a:off x="2277" y="955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8" name="Oval 0"/>
              <p:cNvSpPr>
                <a:spLocks noChangeAspect="1" noChangeArrowheads="1"/>
              </p:cNvSpPr>
              <p:nvPr/>
            </p:nvSpPr>
            <p:spPr bwMode="auto">
              <a:xfrm rot="-1500000">
                <a:off x="2387" y="9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09" name="Oval 1"/>
              <p:cNvSpPr>
                <a:spLocks noChangeAspect="1" noChangeArrowheads="1"/>
              </p:cNvSpPr>
              <p:nvPr/>
            </p:nvSpPr>
            <p:spPr bwMode="auto">
              <a:xfrm rot="-1500000">
                <a:off x="2446" y="103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0" name="Oval 2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63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1" name="Oval 3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961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2" name="Oval 4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972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3" name="Oval 5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86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4" name="Oval 6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85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5" name="Oval 7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754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6" name="Oval 8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274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7" name="Oval 9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264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8" name="Oval 10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3068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19" name="Oval 11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318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0" name="Oval 12"/>
              <p:cNvSpPr>
                <a:spLocks noChangeAspect="1" noChangeArrowheads="1"/>
              </p:cNvSpPr>
              <p:nvPr/>
            </p:nvSpPr>
            <p:spPr bwMode="auto">
              <a:xfrm rot="-1500000">
                <a:off x="2704" y="307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1" name="Oval 13"/>
              <p:cNvSpPr>
                <a:spLocks noChangeAspect="1" noChangeArrowheads="1"/>
              </p:cNvSpPr>
              <p:nvPr/>
            </p:nvSpPr>
            <p:spPr bwMode="auto">
              <a:xfrm rot="-1500000">
                <a:off x="2391" y="317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2" name="Oval 14"/>
              <p:cNvSpPr>
                <a:spLocks noChangeAspect="1" noChangeArrowheads="1"/>
              </p:cNvSpPr>
              <p:nvPr/>
            </p:nvSpPr>
            <p:spPr bwMode="auto">
              <a:xfrm rot="-1500000">
                <a:off x="2651" y="328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3" name="Oval 15"/>
              <p:cNvSpPr>
                <a:spLocks noChangeAspect="1" noChangeArrowheads="1"/>
              </p:cNvSpPr>
              <p:nvPr/>
            </p:nvSpPr>
            <p:spPr bwMode="auto">
              <a:xfrm rot="-1500000">
                <a:off x="2599" y="3377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4" name="Oval 16"/>
              <p:cNvSpPr>
                <a:spLocks noChangeAspect="1" noChangeArrowheads="1"/>
              </p:cNvSpPr>
              <p:nvPr/>
            </p:nvSpPr>
            <p:spPr bwMode="auto">
              <a:xfrm rot="-1500000">
                <a:off x="2489" y="337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5" name="Oval 17"/>
              <p:cNvSpPr>
                <a:spLocks noChangeAspect="1" noChangeArrowheads="1"/>
              </p:cNvSpPr>
              <p:nvPr/>
            </p:nvSpPr>
            <p:spPr bwMode="auto">
              <a:xfrm rot="-1500000">
                <a:off x="2446" y="3272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6" name="Oval 18"/>
              <p:cNvSpPr>
                <a:spLocks noChangeAspect="1" noChangeArrowheads="1"/>
              </p:cNvSpPr>
              <p:nvPr/>
            </p:nvSpPr>
            <p:spPr bwMode="auto">
              <a:xfrm rot="-1500000">
                <a:off x="2920" y="1391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7" name="Oval 19"/>
              <p:cNvSpPr>
                <a:spLocks noChangeAspect="1" noChangeArrowheads="1"/>
              </p:cNvSpPr>
              <p:nvPr/>
            </p:nvSpPr>
            <p:spPr bwMode="auto">
              <a:xfrm rot="-1500000">
                <a:off x="3026" y="135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8" name="Oval 20"/>
              <p:cNvSpPr>
                <a:spLocks noChangeAspect="1" noChangeArrowheads="1"/>
              </p:cNvSpPr>
              <p:nvPr/>
            </p:nvSpPr>
            <p:spPr bwMode="auto">
              <a:xfrm rot="-1500000">
                <a:off x="3219" y="1327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29" name="Oval 21"/>
              <p:cNvSpPr>
                <a:spLocks noChangeAspect="1" noChangeArrowheads="1"/>
              </p:cNvSpPr>
              <p:nvPr/>
            </p:nvSpPr>
            <p:spPr bwMode="auto">
              <a:xfrm rot="-1500000">
                <a:off x="3473" y="104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0" name="Oval 22"/>
              <p:cNvSpPr>
                <a:spLocks noChangeAspect="1" noChangeArrowheads="1"/>
              </p:cNvSpPr>
              <p:nvPr/>
            </p:nvSpPr>
            <p:spPr bwMode="auto">
              <a:xfrm rot="-1500000">
                <a:off x="3522" y="11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1" name="Oval 23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1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2" name="Oval 24"/>
              <p:cNvSpPr>
                <a:spLocks noChangeAspect="1" noChangeArrowheads="1"/>
              </p:cNvSpPr>
              <p:nvPr/>
            </p:nvSpPr>
            <p:spPr bwMode="auto">
              <a:xfrm rot="-1500000">
                <a:off x="3264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3" name="Oval 25"/>
              <p:cNvSpPr>
                <a:spLocks noChangeAspect="1" noChangeArrowheads="1"/>
              </p:cNvSpPr>
              <p:nvPr/>
            </p:nvSpPr>
            <p:spPr bwMode="auto">
              <a:xfrm rot="-1500000">
                <a:off x="3527" y="125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4" name="Oval 26"/>
              <p:cNvSpPr>
                <a:spLocks noChangeAspect="1" noChangeArrowheads="1"/>
              </p:cNvSpPr>
              <p:nvPr/>
            </p:nvSpPr>
            <p:spPr bwMode="auto">
              <a:xfrm rot="-1500000">
                <a:off x="3369" y="101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5" name="Oval 27"/>
              <p:cNvSpPr>
                <a:spLocks noChangeAspect="1" noChangeArrowheads="1"/>
              </p:cNvSpPr>
              <p:nvPr/>
            </p:nvSpPr>
            <p:spPr bwMode="auto">
              <a:xfrm rot="-1500000">
                <a:off x="3220" y="1219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36" name="Oval 28"/>
              <p:cNvSpPr>
                <a:spLocks noChangeAspect="1" noChangeArrowheads="1"/>
              </p:cNvSpPr>
              <p:nvPr/>
            </p:nvSpPr>
            <p:spPr bwMode="auto">
              <a:xfrm rot="-1500000">
                <a:off x="3565" y="135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1037" name="Group 29"/>
              <p:cNvGrpSpPr>
                <a:grpSpLocks noChangeAspect="1"/>
              </p:cNvGrpSpPr>
              <p:nvPr/>
            </p:nvGrpSpPr>
            <p:grpSpPr bwMode="auto">
              <a:xfrm>
                <a:off x="3737" y="2645"/>
                <a:ext cx="379" cy="179"/>
                <a:chOff x="1196" y="2743"/>
                <a:chExt cx="399" cy="188"/>
              </a:xfrm>
            </p:grpSpPr>
            <p:sp>
              <p:nvSpPr>
                <p:cNvPr id="171038" name="Oval 30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196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39" name="Oval 31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396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40" name="Oval 32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484" y="2743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1041" name="Oval 33"/>
                <p:cNvSpPr>
                  <a:spLocks noChangeAspect="1" noChangeArrowheads="1"/>
                </p:cNvSpPr>
                <p:nvPr/>
              </p:nvSpPr>
              <p:spPr bwMode="auto">
                <a:xfrm rot="-1500000">
                  <a:off x="1280" y="2820"/>
                  <a:ext cx="111" cy="111"/>
                </a:xfrm>
                <a:prstGeom prst="ellipse">
                  <a:avLst/>
                </a:prstGeom>
                <a:solidFill>
                  <a:srgbClr val="FFCC00"/>
                </a:solidFill>
                <a:ln w="9525" algn="ctr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71042" name="Oval 34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33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3" name="Oval 35"/>
              <p:cNvSpPr>
                <a:spLocks noChangeAspect="1" noChangeArrowheads="1"/>
              </p:cNvSpPr>
              <p:nvPr/>
            </p:nvSpPr>
            <p:spPr bwMode="auto">
              <a:xfrm rot="-1500000">
                <a:off x="4060" y="88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4" name="Oval 36"/>
              <p:cNvSpPr>
                <a:spLocks noChangeAspect="1" noChangeArrowheads="1"/>
              </p:cNvSpPr>
              <p:nvPr/>
            </p:nvSpPr>
            <p:spPr bwMode="auto">
              <a:xfrm rot="-1500000">
                <a:off x="3959" y="90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5" name="Oval 37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00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6" name="Oval 38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11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7" name="Oval 39"/>
              <p:cNvSpPr>
                <a:spLocks noChangeAspect="1" noChangeArrowheads="1"/>
              </p:cNvSpPr>
              <p:nvPr/>
            </p:nvSpPr>
            <p:spPr bwMode="auto">
              <a:xfrm rot="-1500000">
                <a:off x="3909" y="1225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8" name="Oval 40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331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49" name="Oval 41"/>
              <p:cNvSpPr>
                <a:spLocks noChangeAspect="1" noChangeArrowheads="1"/>
              </p:cNvSpPr>
              <p:nvPr/>
            </p:nvSpPr>
            <p:spPr bwMode="auto">
              <a:xfrm rot="-1500000">
                <a:off x="4270" y="92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0" name="Oval 42"/>
              <p:cNvSpPr>
                <a:spLocks noChangeAspect="1" noChangeArrowheads="1"/>
              </p:cNvSpPr>
              <p:nvPr/>
            </p:nvSpPr>
            <p:spPr bwMode="auto">
              <a:xfrm rot="-1500000">
                <a:off x="4167" y="88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1" name="Oval 43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010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2" name="Oval 44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118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3" name="Oval 45"/>
              <p:cNvSpPr>
                <a:spLocks noChangeAspect="1" noChangeArrowheads="1"/>
              </p:cNvSpPr>
              <p:nvPr/>
            </p:nvSpPr>
            <p:spPr bwMode="auto">
              <a:xfrm rot="-1500000">
                <a:off x="4339" y="1225"/>
                <a:ext cx="106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4" name="Oval 46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673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5" name="Oval 47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78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6" name="Oval 48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89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7" name="Oval 49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299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8" name="Oval 50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111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59" name="Oval 51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649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0" name="Oval 52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5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1" name="Oval 53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43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2" name="Oval 54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32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3" name="Oval 55"/>
              <p:cNvSpPr>
                <a:spLocks noChangeAspect="1" noChangeArrowheads="1"/>
              </p:cNvSpPr>
              <p:nvPr/>
            </p:nvSpPr>
            <p:spPr bwMode="auto">
              <a:xfrm rot="-1500000">
                <a:off x="4554" y="3216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4" name="Oval 56"/>
              <p:cNvSpPr>
                <a:spLocks noChangeAspect="1" noChangeArrowheads="1"/>
              </p:cNvSpPr>
              <p:nvPr/>
            </p:nvSpPr>
            <p:spPr bwMode="auto">
              <a:xfrm rot="-1500000">
                <a:off x="4597" y="3744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5" name="Oval 57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52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6" name="Oval 58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635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7" name="Oval 59"/>
              <p:cNvSpPr>
                <a:spLocks noChangeAspect="1" noChangeArrowheads="1"/>
              </p:cNvSpPr>
              <p:nvPr/>
            </p:nvSpPr>
            <p:spPr bwMode="auto">
              <a:xfrm rot="-1500000">
                <a:off x="4808" y="37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8" name="Oval 60"/>
              <p:cNvSpPr>
                <a:spLocks noChangeAspect="1" noChangeArrowheads="1"/>
              </p:cNvSpPr>
              <p:nvPr/>
            </p:nvSpPr>
            <p:spPr bwMode="auto">
              <a:xfrm rot="-1500000">
                <a:off x="4701" y="376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69" name="Oval 61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2990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0" name="Oval 62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20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1" name="Oval 63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094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2" name="Oval 64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311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3" name="Oval 65"/>
              <p:cNvSpPr>
                <a:spLocks noChangeAspect="1" noChangeArrowheads="1"/>
              </p:cNvSpPr>
              <p:nvPr/>
            </p:nvSpPr>
            <p:spPr bwMode="auto">
              <a:xfrm rot="-1500000">
                <a:off x="4813" y="3419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4" name="Oval 66"/>
              <p:cNvSpPr>
                <a:spLocks noChangeAspect="1" noChangeArrowheads="1"/>
              </p:cNvSpPr>
              <p:nvPr/>
            </p:nvSpPr>
            <p:spPr bwMode="auto">
              <a:xfrm rot="-1500000">
                <a:off x="4883" y="2903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5" name="Oval 67"/>
              <p:cNvSpPr>
                <a:spLocks noChangeAspect="1" noChangeArrowheads="1"/>
              </p:cNvSpPr>
              <p:nvPr/>
            </p:nvSpPr>
            <p:spPr bwMode="auto">
              <a:xfrm rot="-1500000">
                <a:off x="4984" y="2946"/>
                <a:ext cx="106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6" name="Oval 68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122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7" name="Oval 69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01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8" name="Oval 70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234"/>
                <a:ext cx="105" cy="106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79" name="Oval 71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45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080" name="Oval 72"/>
              <p:cNvSpPr>
                <a:spLocks noChangeAspect="1" noChangeArrowheads="1"/>
              </p:cNvSpPr>
              <p:nvPr/>
            </p:nvSpPr>
            <p:spPr bwMode="auto">
              <a:xfrm rot="-1500000">
                <a:off x="5071" y="3342"/>
                <a:ext cx="105" cy="105"/>
              </a:xfrm>
              <a:prstGeom prst="ellipse">
                <a:avLst/>
              </a:prstGeom>
              <a:solidFill>
                <a:srgbClr val="FFCC00"/>
              </a:solidFill>
              <a:ln w="9525" algn="ctr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71081" name="Text Box 73"/>
            <p:cNvSpPr txBox="1">
              <a:spLocks noChangeArrowheads="1"/>
            </p:cNvSpPr>
            <p:nvPr/>
          </p:nvSpPr>
          <p:spPr bwMode="auto">
            <a:xfrm>
              <a:off x="595" y="3695"/>
              <a:ext cx="410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  NH</a:t>
              </a:r>
              <a:r>
                <a:rPr lang="en-GB" altLang="en-US" sz="1000" b="1" baseline="-25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71082" name="Text Box 74"/>
            <p:cNvSpPr txBox="1">
              <a:spLocks noChangeArrowheads="1"/>
            </p:cNvSpPr>
            <p:nvPr/>
          </p:nvSpPr>
          <p:spPr bwMode="auto">
            <a:xfrm>
              <a:off x="4930" y="3529"/>
              <a:ext cx="387" cy="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417</a:t>
              </a:r>
            </a:p>
            <a:p>
              <a:pPr algn="ctr"/>
              <a:r>
                <a:rPr lang="en-GB" altLang="en-US" sz="1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COOH</a:t>
              </a:r>
            </a:p>
          </p:txBody>
        </p:sp>
        <p:sp>
          <p:nvSpPr>
            <p:cNvPr id="171101" name="Text Box 93"/>
            <p:cNvSpPr txBox="1">
              <a:spLocks noChangeArrowheads="1"/>
            </p:cNvSpPr>
            <p:nvPr/>
          </p:nvSpPr>
          <p:spPr bwMode="auto">
            <a:xfrm>
              <a:off x="885" y="3334"/>
              <a:ext cx="812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Intracellular</a:t>
              </a:r>
            </a:p>
          </p:txBody>
        </p:sp>
        <p:sp>
          <p:nvSpPr>
            <p:cNvPr id="171102" name="Text Box 94"/>
            <p:cNvSpPr txBox="1">
              <a:spLocks noChangeArrowheads="1"/>
            </p:cNvSpPr>
            <p:nvPr/>
          </p:nvSpPr>
          <p:spPr bwMode="auto">
            <a:xfrm>
              <a:off x="3843" y="636"/>
              <a:ext cx="822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Extracellular</a:t>
              </a:r>
            </a:p>
          </p:txBody>
        </p:sp>
      </p:grpSp>
      <p:grpSp>
        <p:nvGrpSpPr>
          <p:cNvPr id="1119" name="Group 1118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120" name="Rectangle 1119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1121" name="Oval 1120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122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1394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5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6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7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8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9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0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1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2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3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4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5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06" name="AutoShape 20"/>
              <p:cNvCxnSpPr>
                <a:cxnSpLocks noChangeAspect="1" noChangeShapeType="1"/>
                <a:stCxn id="1405" idx="3"/>
                <a:endCxn id="140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7" name="AutoShape 21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8" name="AutoShape 22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9" name="AutoShape 23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0" name="AutoShape 24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1" name="AutoShape 25"/>
              <p:cNvCxnSpPr>
                <a:cxnSpLocks noChangeAspect="1" noChangeShapeType="1"/>
                <a:stCxn id="1399" idx="3"/>
                <a:endCxn id="139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2" name="AutoShape 26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3" name="AutoShape 27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4" name="AutoShape 28"/>
              <p:cNvCxnSpPr>
                <a:cxnSpLocks noChangeAspect="1" noChangeShapeType="1"/>
                <a:stCxn id="1405" idx="1"/>
                <a:endCxn id="140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5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6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7" name="AutoShape 31"/>
              <p:cNvCxnSpPr>
                <a:cxnSpLocks noChangeAspect="1" noChangeShapeType="1"/>
                <a:stCxn id="1399" idx="1"/>
                <a:endCxn id="139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18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9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0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1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2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3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4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5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6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7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8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9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0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1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23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124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25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26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7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9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2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3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4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5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6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7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8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39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40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141" name="AutoShape 143"/>
              <p:cNvCxnSpPr>
                <a:cxnSpLocks noChangeAspect="1" noChangeShapeType="1"/>
                <a:stCxn id="1148" idx="0"/>
                <a:endCxn id="114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4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3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4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5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9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50" name="AutoShape 152"/>
              <p:cNvCxnSpPr>
                <a:cxnSpLocks noChangeAspect="1" noChangeShapeType="1"/>
                <a:stCxn id="1149" idx="3"/>
                <a:endCxn id="114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1" name="AutoShape 153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2" name="AutoShape 154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3" name="AutoShape 155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4" name="AutoShape 156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5" name="AutoShape 157"/>
              <p:cNvCxnSpPr>
                <a:cxnSpLocks noChangeAspect="1" noChangeShapeType="1"/>
                <a:stCxn id="1143" idx="3"/>
                <a:endCxn id="114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6" name="AutoShape 158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7" name="AutoShape 159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8" name="AutoShape 160"/>
              <p:cNvCxnSpPr>
                <a:cxnSpLocks noChangeAspect="1" noChangeShapeType="1"/>
                <a:stCxn id="1149" idx="1"/>
                <a:endCxn id="114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9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0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1" name="AutoShape 163"/>
              <p:cNvCxnSpPr>
                <a:cxnSpLocks noChangeAspect="1" noChangeShapeType="1"/>
                <a:stCxn id="1143" idx="1"/>
                <a:endCxn id="114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6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5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6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7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8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9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0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1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2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3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4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5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6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7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8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9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0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1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2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3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4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5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6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7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8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89" name="AutoShape 191"/>
              <p:cNvCxnSpPr>
                <a:cxnSpLocks noChangeAspect="1" noChangeShapeType="1"/>
                <a:stCxn id="1198" idx="0"/>
                <a:endCxn id="119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90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1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2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3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4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5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6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7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8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9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00" name="AutoShape 202"/>
              <p:cNvCxnSpPr>
                <a:cxnSpLocks noChangeAspect="1" noChangeShapeType="1"/>
                <a:stCxn id="1199" idx="3"/>
                <a:endCxn id="119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1" name="AutoShape 203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2" name="AutoShape 204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3" name="AutoShape 205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4" name="AutoShape 206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5" name="AutoShape 207"/>
              <p:cNvCxnSpPr>
                <a:cxnSpLocks noChangeAspect="1" noChangeShapeType="1"/>
                <a:stCxn id="1192" idx="3"/>
                <a:endCxn id="119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6" name="AutoShape 208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7" name="AutoShape 209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8" name="AutoShape 210"/>
              <p:cNvCxnSpPr>
                <a:cxnSpLocks noChangeAspect="1" noChangeShapeType="1"/>
                <a:stCxn id="1199" idx="1"/>
                <a:endCxn id="119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9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0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1" name="AutoShape 213"/>
              <p:cNvCxnSpPr>
                <a:cxnSpLocks noChangeAspect="1" noChangeShapeType="1"/>
                <a:stCxn id="1192" idx="1"/>
                <a:endCxn id="119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12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3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4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5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6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7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8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9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0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1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2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3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4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5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6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7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8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0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1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2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3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4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5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6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7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8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9" name="AutoShape 241"/>
              <p:cNvCxnSpPr>
                <a:cxnSpLocks noChangeAspect="1" noChangeShapeType="1"/>
                <a:stCxn id="1248" idx="0"/>
                <a:endCxn id="124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0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1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2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3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4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5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6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7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8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9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50" name="AutoShape 252"/>
              <p:cNvCxnSpPr>
                <a:cxnSpLocks noChangeAspect="1" noChangeShapeType="1"/>
                <a:stCxn id="1249" idx="3"/>
                <a:endCxn id="124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1" name="AutoShape 253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2" name="AutoShape 254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3" name="AutoShape 255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4" name="AutoShape 256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5" name="AutoShape 257"/>
              <p:cNvCxnSpPr>
                <a:cxnSpLocks noChangeAspect="1" noChangeShapeType="1"/>
                <a:stCxn id="1242" idx="3"/>
                <a:endCxn id="124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6" name="AutoShape 258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7" name="AutoShape 259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8" name="AutoShape 260"/>
              <p:cNvCxnSpPr>
                <a:cxnSpLocks noChangeAspect="1" noChangeShapeType="1"/>
                <a:stCxn id="1249" idx="1"/>
                <a:endCxn id="124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9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0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1" name="AutoShape 263"/>
              <p:cNvCxnSpPr>
                <a:cxnSpLocks noChangeAspect="1" noChangeShapeType="1"/>
                <a:stCxn id="1242" idx="1"/>
                <a:endCxn id="124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62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3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4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5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6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7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8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9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0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1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2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3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4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5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6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7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8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9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0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1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2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3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4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5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6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7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8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289" name="AutoShape 291"/>
              <p:cNvCxnSpPr>
                <a:cxnSpLocks noChangeAspect="1" noChangeShapeType="1"/>
                <a:stCxn id="1298" idx="0"/>
                <a:endCxn id="129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90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1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2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3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4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5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6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7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8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9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00" name="AutoShape 302"/>
              <p:cNvCxnSpPr>
                <a:cxnSpLocks noChangeAspect="1" noChangeShapeType="1"/>
                <a:stCxn id="1299" idx="3"/>
                <a:endCxn id="129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1" name="AutoShape 303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2" name="AutoShape 304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3" name="AutoShape 305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4" name="AutoShape 306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5" name="AutoShape 307"/>
              <p:cNvCxnSpPr>
                <a:cxnSpLocks noChangeAspect="1" noChangeShapeType="1"/>
                <a:stCxn id="1292" idx="3"/>
                <a:endCxn id="129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6" name="AutoShape 308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7" name="AutoShape 309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8" name="AutoShape 310"/>
              <p:cNvCxnSpPr>
                <a:cxnSpLocks noChangeAspect="1" noChangeShapeType="1"/>
                <a:stCxn id="1299" idx="1"/>
                <a:endCxn id="129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9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0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1" name="AutoShape 313"/>
              <p:cNvCxnSpPr>
                <a:cxnSpLocks noChangeAspect="1" noChangeShapeType="1"/>
                <a:stCxn id="1292" idx="1"/>
                <a:endCxn id="129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12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3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4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5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6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7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8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9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0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1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2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3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4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5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6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7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8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9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0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1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2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3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4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5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6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7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8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39" name="AutoShape 341"/>
              <p:cNvCxnSpPr>
                <a:cxnSpLocks noChangeAspect="1" noChangeShapeType="1"/>
                <a:stCxn id="1348" idx="0"/>
                <a:endCxn id="134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40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1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2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3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4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5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6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7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8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9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0" name="AutoShape 352"/>
              <p:cNvCxnSpPr>
                <a:cxnSpLocks noChangeAspect="1" noChangeShapeType="1"/>
                <a:stCxn id="1349" idx="3"/>
                <a:endCxn id="134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1" name="AutoShape 353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2" name="AutoShape 354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3" name="AutoShape 355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4" name="AutoShape 356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5" name="AutoShape 357"/>
              <p:cNvCxnSpPr>
                <a:cxnSpLocks noChangeAspect="1" noChangeShapeType="1"/>
                <a:stCxn id="1342" idx="3"/>
                <a:endCxn id="134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6" name="AutoShape 358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7" name="AutoShape 359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8" name="AutoShape 360"/>
              <p:cNvCxnSpPr>
                <a:cxnSpLocks noChangeAspect="1" noChangeShapeType="1"/>
                <a:stCxn id="1349" idx="1"/>
                <a:endCxn id="134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9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0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1" name="AutoShape 363"/>
              <p:cNvCxnSpPr>
                <a:cxnSpLocks noChangeAspect="1" noChangeShapeType="1"/>
                <a:stCxn id="1342" idx="1"/>
                <a:endCxn id="134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62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3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4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5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6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7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8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9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0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1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2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3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4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5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6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7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8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9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0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1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2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3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4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5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6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7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8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9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0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1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2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3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sp>
        <p:nvSpPr>
          <p:cNvPr id="1432" name="Text Box 1103"/>
          <p:cNvSpPr txBox="1">
            <a:spLocks noChangeArrowheads="1"/>
          </p:cNvSpPr>
          <p:nvPr/>
        </p:nvSpPr>
        <p:spPr bwMode="auto">
          <a:xfrm>
            <a:off x="5768565" y="343268"/>
            <a:ext cx="1250663" cy="307777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GB" altLang="en-US" sz="1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Ser103Pro</a:t>
            </a:r>
          </a:p>
        </p:txBody>
      </p:sp>
      <p:cxnSp>
        <p:nvCxnSpPr>
          <p:cNvPr id="3" name="Straight Arrow Connector 2"/>
          <p:cNvCxnSpPr>
            <a:stCxn id="1432" idx="1"/>
            <a:endCxn id="170989" idx="6"/>
          </p:cNvCxnSpPr>
          <p:nvPr/>
        </p:nvCxnSpPr>
        <p:spPr>
          <a:xfrm flipH="1">
            <a:off x="4642476" y="497157"/>
            <a:ext cx="1126089" cy="45600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9907790" y="-5849"/>
            <a:ext cx="2276585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“normal”</a:t>
            </a:r>
          </a:p>
          <a:p>
            <a:pPr algn="ctr"/>
            <a:r>
              <a:rPr lang="en-GB" sz="1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RhD</a:t>
            </a:r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Polypeptide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showing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position of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amino acid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residue governing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expression of the</a:t>
            </a:r>
          </a:p>
          <a:p>
            <a:pPr algn="ctr"/>
            <a:r>
              <a:rPr lang="en-GB" sz="1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 antigen.</a:t>
            </a:r>
          </a:p>
        </p:txBody>
      </p:sp>
    </p:spTree>
    <p:extLst>
      <p:ext uri="{BB962C8B-B14F-4D97-AF65-F5344CB8AC3E}">
        <p14:creationId xmlns:p14="http://schemas.microsoft.com/office/powerpoint/2010/main" val="4157754134"/>
      </p:ext>
    </p:extLst>
  </p:cSld>
  <p:clrMapOvr>
    <a:masterClrMapping/>
  </p:clrMapOvr>
  <p:transition>
    <p:blinds dir="vert"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F1F61812-3C96-4037-A938-8B1FC8E39FD9}" vid="{5437DD78-4D0B-40AB-AA2E-D9894ED3530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Malcolm Needs</Template>
  <TotalTime>202</TotalTime>
  <Words>1757</Words>
  <Application>Microsoft Office PowerPoint</Application>
  <PresentationFormat>Widescreen</PresentationFormat>
  <Paragraphs>217</Paragraphs>
  <Slides>42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0" baseType="lpstr">
      <vt:lpstr>Arial</vt:lpstr>
      <vt:lpstr>Calibri</vt:lpstr>
      <vt:lpstr>Calibri Light</vt:lpstr>
      <vt:lpstr>Tahoma</vt:lpstr>
      <vt:lpstr>Times New Roman</vt:lpstr>
      <vt:lpstr>Verdana</vt:lpstr>
      <vt:lpstr>Wingdings</vt:lpstr>
      <vt:lpstr>Office Theme</vt:lpstr>
      <vt:lpstr>PowerPoint Presentation</vt:lpstr>
      <vt:lpstr>This lecture is designed to give an overview of:</vt:lpstr>
      <vt:lpstr>This lecture is designed to give an overview of:</vt:lpstr>
      <vt:lpstr>The G Antigen.</vt:lpstr>
      <vt:lpstr>The G antigen was first described in 1958 by Fred Allen and Patricia Tippett1.</vt:lpstr>
      <vt:lpstr>The antigen was discovered because the red cells from an American blood donor, who was C- and D-, were reacting with many examples of apparent anti-C+D.</vt:lpstr>
      <vt:lpstr>The donor was found to be rGr.</vt:lpstr>
      <vt:lpstr>The key amino acid for the expression of the G antigen is a Serine at position 103 of the mature RhD and RhCEce polypeptides.</vt:lpstr>
      <vt:lpstr>PowerPoint Presentation</vt:lpstr>
      <vt:lpstr>PowerPoint Presentation</vt:lpstr>
      <vt:lpstr>PowerPoint Presentation</vt:lpstr>
      <vt:lpstr>PowerPoint Presentation</vt:lpstr>
      <vt:lpstr>In the case of the rG (d(C)(e)) haplotype, the red cells will also express the low prevalence antigen JAHK, but this antigen is not expressed on r”G red cells3.</vt:lpstr>
      <vt:lpstr>The number of G antigen sites per red cell differs with Rh phenotype4.</vt:lpstr>
      <vt:lpstr>PowerPoint Presentation</vt:lpstr>
      <vt:lpstr>Anti-G.</vt:lpstr>
      <vt:lpstr>Anti-G usually manifests itself as an apparent   anti-C+D, with the anti-C element reacting more avidly than the anti-D element.</vt:lpstr>
      <vt:lpstr>This is not a universal finding, particularly with an extremely avid anti-G!</vt:lpstr>
      <vt:lpstr>Anti-G can block the D and C antigen sites, but, more surprisingly, in certain instances, has also been found to block e antigen sites.</vt:lpstr>
      <vt:lpstr>Definitively, anti-G can be separated from           anti-D+C+G by adsorption on to r’r red cells (taking out the anti-C+G), eluting these antibodies, adsorbing the eluate with Ro red cells (taking out the anti-G), and then eluting off the anti-G.</vt:lpstr>
      <vt:lpstr>This is somewhat            long-winded, and the way we identify anti-G by adsorption of two aliquots of plasma, one with r’r red cells and the other with Ro red cells, and then cross-reacting the adsorbed plasma with r’r and Ro cells is usually quite adequate.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 either case, however, the titration/quantification of the separated antibodies can only be an estimate/guide, as some antibody is bound to be lost during the process, however little this may be.</vt:lpstr>
      <vt:lpstr>If anti-D is present, the health of the foetus must be monitored by such means as MCA Doppler/ultrasound.</vt:lpstr>
      <vt:lpstr>Anti-D quantification results may be falsely elevated, as the R1R1 red cells used will also express both the C and G antigens.</vt:lpstr>
      <vt:lpstr>There is some dispute as to the true clinical significance of anti-G in terms of haemolytic transfusion reactions.</vt:lpstr>
      <vt:lpstr>Geoff Daniels4 does not seem to be particularly convinced of the severity of transfusion reactions due to anti-G, saying that they are mild and delayed.</vt:lpstr>
      <vt:lpstr>Marion Reid, Christine Lomas-Francis and Martin Olsson5 are much more convinced, saying they can be severe, albeit, rarely so.</vt:lpstr>
      <vt:lpstr>There is some dispute as to the true clinical significance of anti-G in terms of haemolytic disease of the foetus and newborn.</vt:lpstr>
      <vt:lpstr>Geoff Daniels4 does not seem to be particularly convinced of the severity of haemolytic disease of the foetus and newborn due to anti-G.</vt:lpstr>
      <vt:lpstr>Marion Reid, Christine Lomas-Francis and Martin Olsson5 are much more convinced of its severity, again, albeit rarely so.</vt:lpstr>
      <vt:lpstr>It is probable, however, that HDFN due to anti-G is significantly             under-reported6.</vt:lpstr>
      <vt:lpstr>The main concern with anti-G and anti-C+G in pregnancy is that D Negative females of child bearing potential (0 to 50), who have not made alloanti-D, may miss out on anti-D immunoglobulin prophylaxis, and may then make alloanti-D, if the foetus is D Positive. </vt:lpstr>
      <vt:lpstr>If any subsequent pregnancies result in a D Positive foetus, then, of course, there is a much higher chance of clinically significant HDFN occurring.</vt:lpstr>
      <vt:lpstr>If the patient is either male or a female of 50 years or older, there is no need to look for anti-G, and it can be assumed that there is an    anti-C+D present, because, even if they do not have an anti-D, and they go on to produce one, it will not affect a pregnancy.</vt:lpstr>
      <vt:lpstr>So, the “take home message” is that it is vital not so much to prove the presence of anti-G in pregnancy, but to prove the absence of anti-D in pregnancy.</vt:lpstr>
      <vt:lpstr>References.</vt:lpstr>
      <vt:lpstr>References.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Denise Needs</dc:creator>
  <cp:lastModifiedBy>MALCOLM NEEDS</cp:lastModifiedBy>
  <cp:revision>17</cp:revision>
  <cp:lastPrinted>2016-12-02T18:23:31Z</cp:lastPrinted>
  <dcterms:created xsi:type="dcterms:W3CDTF">2016-12-02T17:32:05Z</dcterms:created>
  <dcterms:modified xsi:type="dcterms:W3CDTF">2022-08-08T14:36:10Z</dcterms:modified>
</cp:coreProperties>
</file>