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26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D744A-905E-46CD-98EF-4E12A996C5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CB4D79-7542-48BD-A547-915E09AE90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EC1A9-B138-4602-8C07-554750B93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9F0A2-CCE3-4301-89BC-D57020218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29F49-FC14-451E-8BBB-4D3DACE67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23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98098-6B25-4766-A7D8-5F749E70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66546D-2098-4699-AB69-B1046C204B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3F4F-CF1B-4FD2-883C-A4206D037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73BC7-B60B-47D0-B10E-FD0066D1A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82FB6-A2F7-477B-BD6B-0B0F788FC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816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7AAE41-D927-4B96-BC55-B251F37405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600B39-878C-4D81-9852-99789A34C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1C189-C646-4188-B619-D99655B2E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12AA76-AE2B-4FF3-925D-6D3AD1332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3959-73E8-4324-AFD5-2C820D7C0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10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DBAE7-1716-4A7A-96F1-E78795C93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498A7-1156-4AEE-933C-E1B8DD945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277DB-19F2-4963-98D4-74DD3DD5D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C39AE-E563-47B2-BAEA-D9780A42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54175-00A3-4144-B25A-B0D7CF281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889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F4689-B6AC-4FB9-930D-3AF121803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2F5EB8-1F57-439A-8E92-6D9F9AC27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C75EE-FF45-43E9-9A13-6BBAF7035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712AF-637B-48E9-9BA2-EB777DECD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7E15F-4C2C-4A23-A06F-F55A92C0B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4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2D38F-4EB3-4AF2-BF23-0A3A6A03F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231B8-E6E7-4ED0-8380-8F0647FB03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345AE-8721-488B-BCFE-109E3C6F0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930FFD-B705-468A-9853-EBAC5460C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628D9-1A78-41E1-898F-702232E49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6D01A-3D96-4DAC-AFC2-C6DEDA5C4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845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83F3F-4ADB-4336-8EBF-6BE92F8CE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CEFC6A-87D1-4CBF-828B-D214FA0EE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09BE0-7103-4DA4-9EFA-7A6E8E8B8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EA552A-9111-4C1C-85EA-633D9554F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FEE7A1-2F19-401B-A347-6D2B616F67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E097EA-4F70-441C-8B8D-FEEA73B4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114648-E42E-4462-8175-76B10F8CC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A925C1-44C5-43D6-A61E-04C56CD71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06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C95B3-8D4C-4E32-AD8A-C5F3CBB7D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F67F03-F08B-480B-8C3D-72F8F7505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7EA09-D8E6-4BDC-AADA-A5E7CACD3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5E33F5-831E-4070-A506-40A0B9BEA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37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FA281D-4218-40A6-ACD8-C2B44CFA4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493863-AAE1-4904-9DAE-3CC38A8DD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B0C67-5AF8-422A-BEDA-307481ACE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253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7432F-8699-40E1-889F-FFAB9F13E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0C973-4723-4716-A074-E2845904A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DD4A1A-1C09-440D-B3A7-5F2A40AE2A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5601B4-7836-409B-981B-1ADAA07BE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442E5D-3914-44D7-AE0F-A5AF839DC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434F8C-E314-427F-85C5-11C1647A9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04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8A58A-6C6C-48AD-A68E-E7B5B3E61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45979B-B658-4F1B-B9D5-42E1E81FC9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02CE92-EC7D-4F98-8D69-ED5CA885D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0F31E6-FFA4-4526-9406-654FFB2CE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3D7EB7-8724-48EE-8A9B-C28A03974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C68BD1-9E2E-42A7-B6AA-A78276699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7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04301A-CE69-4D3F-A26A-AA2489BCF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B3AA5C-3E7B-48C9-BF47-8E444AB5D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37663-F7BE-43DA-BCD7-FE1ABDE431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B9F78-9ECD-4E6F-888E-E24DAF47B7C4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C8863-30D4-429A-BCE5-9B8EC4D1C2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3506B-115C-4238-A483-3CA199D456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CAEFA-9689-49A6-A9D4-FA568F5696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67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3449745" y="828680"/>
            <a:ext cx="5292510" cy="3905240"/>
            <a:chOff x="3426295" y="1503366"/>
            <a:chExt cx="5292510" cy="3905240"/>
          </a:xfrm>
        </p:grpSpPr>
        <p:grpSp>
          <p:nvGrpSpPr>
            <p:cNvPr id="313346" name="Group 2"/>
            <p:cNvGrpSpPr>
              <a:grpSpLocks/>
            </p:cNvGrpSpPr>
            <p:nvPr/>
          </p:nvGrpSpPr>
          <p:grpSpPr bwMode="auto">
            <a:xfrm>
              <a:off x="3466480" y="1503366"/>
              <a:ext cx="5252325" cy="758826"/>
              <a:chOff x="2567" y="596"/>
              <a:chExt cx="3584" cy="478"/>
            </a:xfrm>
          </p:grpSpPr>
          <p:sp>
            <p:nvSpPr>
              <p:cNvPr id="313347" name="Text Box 325"/>
              <p:cNvSpPr txBox="1">
                <a:spLocks noChangeArrowheads="1"/>
              </p:cNvSpPr>
              <p:nvPr/>
            </p:nvSpPr>
            <p:spPr bwMode="auto">
              <a:xfrm>
                <a:off x="2567" y="629"/>
                <a:ext cx="83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ceVS.01</a:t>
                </a:r>
              </a:p>
            </p:txBody>
          </p:sp>
          <p:grpSp>
            <p:nvGrpSpPr>
              <p:cNvPr id="313348" name="Group 4"/>
              <p:cNvGrpSpPr>
                <a:grpSpLocks/>
              </p:cNvGrpSpPr>
              <p:nvPr/>
            </p:nvGrpSpPr>
            <p:grpSpPr bwMode="auto">
              <a:xfrm>
                <a:off x="3337" y="596"/>
                <a:ext cx="2814" cy="478"/>
                <a:chOff x="3337" y="596"/>
                <a:chExt cx="2814" cy="478"/>
              </a:xfrm>
            </p:grpSpPr>
            <p:sp>
              <p:nvSpPr>
                <p:cNvPr id="2" name="Line 155"/>
                <p:cNvSpPr>
                  <a:spLocks noChangeShapeType="1"/>
                </p:cNvSpPr>
                <p:nvPr/>
              </p:nvSpPr>
              <p:spPr bwMode="auto">
                <a:xfrm>
                  <a:off x="3337" y="746"/>
                  <a:ext cx="1872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GB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" name="Rectangle 208"/>
                <p:cNvSpPr>
                  <a:spLocks noChangeArrowheads="1"/>
                </p:cNvSpPr>
                <p:nvPr/>
              </p:nvSpPr>
              <p:spPr bwMode="auto">
                <a:xfrm>
                  <a:off x="3441" y="688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>
                    <a:defRPr/>
                  </a:pPr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4" name="Rectangle 209"/>
                <p:cNvSpPr>
                  <a:spLocks noChangeArrowheads="1"/>
                </p:cNvSpPr>
                <p:nvPr/>
              </p:nvSpPr>
              <p:spPr bwMode="auto">
                <a:xfrm>
                  <a:off x="3680" y="688"/>
                  <a:ext cx="145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5" name="Rectangle 210"/>
                <p:cNvSpPr>
                  <a:spLocks noChangeArrowheads="1"/>
                </p:cNvSpPr>
                <p:nvPr/>
              </p:nvSpPr>
              <p:spPr bwMode="auto">
                <a:xfrm>
                  <a:off x="3920" y="688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6" name="Rectangle 211"/>
                <p:cNvSpPr>
                  <a:spLocks noChangeArrowheads="1"/>
                </p:cNvSpPr>
                <p:nvPr/>
              </p:nvSpPr>
              <p:spPr bwMode="auto">
                <a:xfrm>
                  <a:off x="4112" y="688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7" name="Rectangle 212"/>
                <p:cNvSpPr>
                  <a:spLocks noChangeArrowheads="1"/>
                </p:cNvSpPr>
                <p:nvPr/>
              </p:nvSpPr>
              <p:spPr bwMode="auto">
                <a:xfrm>
                  <a:off x="4304" y="688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8" name="Rectangle 213"/>
                <p:cNvSpPr>
                  <a:spLocks noChangeArrowheads="1"/>
                </p:cNvSpPr>
                <p:nvPr/>
              </p:nvSpPr>
              <p:spPr bwMode="auto">
                <a:xfrm>
                  <a:off x="4497" y="688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9" name="Rectangle 214"/>
                <p:cNvSpPr>
                  <a:spLocks noChangeArrowheads="1"/>
                </p:cNvSpPr>
                <p:nvPr/>
              </p:nvSpPr>
              <p:spPr bwMode="auto">
                <a:xfrm>
                  <a:off x="4688" y="688"/>
                  <a:ext cx="83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0" name="Rectangle 215"/>
                <p:cNvSpPr>
                  <a:spLocks noChangeArrowheads="1"/>
                </p:cNvSpPr>
                <p:nvPr/>
              </p:nvSpPr>
              <p:spPr bwMode="auto">
                <a:xfrm>
                  <a:off x="4833" y="688"/>
                  <a:ext cx="57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1" name="Rectangle 216"/>
                <p:cNvSpPr>
                  <a:spLocks noChangeArrowheads="1"/>
                </p:cNvSpPr>
                <p:nvPr/>
              </p:nvSpPr>
              <p:spPr bwMode="auto">
                <a:xfrm>
                  <a:off x="4977" y="688"/>
                  <a:ext cx="28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2" name="Rectangle 217"/>
                <p:cNvSpPr>
                  <a:spLocks noChangeArrowheads="1"/>
                </p:cNvSpPr>
                <p:nvPr/>
              </p:nvSpPr>
              <p:spPr bwMode="auto">
                <a:xfrm>
                  <a:off x="5071" y="688"/>
                  <a:ext cx="21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3" name="Rectangle 217"/>
                <p:cNvSpPr>
                  <a:spLocks noChangeArrowheads="1"/>
                </p:cNvSpPr>
                <p:nvPr/>
              </p:nvSpPr>
              <p:spPr bwMode="auto">
                <a:xfrm>
                  <a:off x="4323" y="687"/>
                  <a:ext cx="20" cy="11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>
                    <a:defRPr/>
                  </a:pPr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13361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963" y="900"/>
                  <a:ext cx="746" cy="1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Leu245Val</a:t>
                  </a:r>
                </a:p>
              </p:txBody>
            </p:sp>
            <p:sp>
              <p:nvSpPr>
                <p:cNvPr id="313362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4334" y="800"/>
                  <a:ext cx="0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3363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5111" y="596"/>
                  <a:ext cx="1040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V+VS+ </a:t>
                  </a:r>
                  <a:r>
                    <a:rPr lang="en-GB" altLang="en-US" sz="1200" b="1" dirty="0" err="1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hr</a:t>
                  </a:r>
                  <a:r>
                    <a:rPr lang="en-GB" altLang="en-US" sz="1200" b="1" baseline="30000" dirty="0" err="1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B</a:t>
                  </a:r>
                  <a:r>
                    <a:rPr lang="en-GB" altLang="en-US" sz="1200" b="1" dirty="0" err="1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+</a:t>
                  </a:r>
                  <a:r>
                    <a:rPr lang="en-GB" altLang="en-US" sz="1200" b="1" baseline="30000" dirty="0" err="1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w</a:t>
                  </a:r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/-</a:t>
                  </a:r>
                </a:p>
                <a:p>
                  <a:pPr algn="ctr"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c+/- e+/-</a:t>
                  </a:r>
                </a:p>
              </p:txBody>
            </p:sp>
          </p:grpSp>
        </p:grpSp>
        <p:grpSp>
          <p:nvGrpSpPr>
            <p:cNvPr id="313364" name="Group 20"/>
            <p:cNvGrpSpPr>
              <a:grpSpLocks/>
            </p:cNvGrpSpPr>
            <p:nvPr/>
          </p:nvGrpSpPr>
          <p:grpSpPr bwMode="auto">
            <a:xfrm>
              <a:off x="3438063" y="2455864"/>
              <a:ext cx="4997656" cy="760413"/>
              <a:chOff x="2630" y="1552"/>
              <a:chExt cx="3411" cy="479"/>
            </a:xfrm>
          </p:grpSpPr>
          <p:sp>
            <p:nvSpPr>
              <p:cNvPr id="313365" name="Text Box 325"/>
              <p:cNvSpPr txBox="1">
                <a:spLocks noChangeArrowheads="1"/>
              </p:cNvSpPr>
              <p:nvPr/>
            </p:nvSpPr>
            <p:spPr bwMode="auto">
              <a:xfrm>
                <a:off x="2630" y="1575"/>
                <a:ext cx="83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ceVS.02</a:t>
                </a:r>
              </a:p>
            </p:txBody>
          </p:sp>
          <p:grpSp>
            <p:nvGrpSpPr>
              <p:cNvPr id="313366" name="Group 22"/>
              <p:cNvGrpSpPr>
                <a:grpSpLocks/>
              </p:cNvGrpSpPr>
              <p:nvPr/>
            </p:nvGrpSpPr>
            <p:grpSpPr bwMode="auto">
              <a:xfrm>
                <a:off x="3205" y="1552"/>
                <a:ext cx="2836" cy="479"/>
                <a:chOff x="3205" y="1552"/>
                <a:chExt cx="2836" cy="479"/>
              </a:xfrm>
            </p:grpSpPr>
            <p:sp>
              <p:nvSpPr>
                <p:cNvPr id="14" name="Line 155"/>
                <p:cNvSpPr>
                  <a:spLocks noChangeShapeType="1"/>
                </p:cNvSpPr>
                <p:nvPr/>
              </p:nvSpPr>
              <p:spPr bwMode="auto">
                <a:xfrm>
                  <a:off x="3417" y="1691"/>
                  <a:ext cx="1871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GB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5" name="Rectangle 208"/>
                <p:cNvSpPr>
                  <a:spLocks noChangeArrowheads="1"/>
                </p:cNvSpPr>
                <p:nvPr/>
              </p:nvSpPr>
              <p:spPr bwMode="auto">
                <a:xfrm>
                  <a:off x="3521" y="1633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6" name="Rectangle 209"/>
                <p:cNvSpPr>
                  <a:spLocks noChangeArrowheads="1"/>
                </p:cNvSpPr>
                <p:nvPr/>
              </p:nvSpPr>
              <p:spPr bwMode="auto">
                <a:xfrm>
                  <a:off x="3760" y="1633"/>
                  <a:ext cx="145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7" name="Rectangle 210"/>
                <p:cNvSpPr>
                  <a:spLocks noChangeArrowheads="1"/>
                </p:cNvSpPr>
                <p:nvPr/>
              </p:nvSpPr>
              <p:spPr bwMode="auto">
                <a:xfrm>
                  <a:off x="4000" y="1633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8" name="Rectangle 211"/>
                <p:cNvSpPr>
                  <a:spLocks noChangeArrowheads="1"/>
                </p:cNvSpPr>
                <p:nvPr/>
              </p:nvSpPr>
              <p:spPr bwMode="auto">
                <a:xfrm>
                  <a:off x="4192" y="1633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9" name="Rectangle 212"/>
                <p:cNvSpPr>
                  <a:spLocks noChangeArrowheads="1"/>
                </p:cNvSpPr>
                <p:nvPr/>
              </p:nvSpPr>
              <p:spPr bwMode="auto">
                <a:xfrm>
                  <a:off x="4383" y="1633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20" name="Rectangle 213"/>
                <p:cNvSpPr>
                  <a:spLocks noChangeArrowheads="1"/>
                </p:cNvSpPr>
                <p:nvPr/>
              </p:nvSpPr>
              <p:spPr bwMode="auto">
                <a:xfrm>
                  <a:off x="4576" y="1633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21" name="Rectangle 214"/>
                <p:cNvSpPr>
                  <a:spLocks noChangeArrowheads="1"/>
                </p:cNvSpPr>
                <p:nvPr/>
              </p:nvSpPr>
              <p:spPr bwMode="auto">
                <a:xfrm>
                  <a:off x="4768" y="1633"/>
                  <a:ext cx="85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22" name="Rectangle 215"/>
                <p:cNvSpPr>
                  <a:spLocks noChangeArrowheads="1"/>
                </p:cNvSpPr>
                <p:nvPr/>
              </p:nvSpPr>
              <p:spPr bwMode="auto">
                <a:xfrm>
                  <a:off x="4912" y="1633"/>
                  <a:ext cx="59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23" name="Rectangle 216"/>
                <p:cNvSpPr>
                  <a:spLocks noChangeArrowheads="1"/>
                </p:cNvSpPr>
                <p:nvPr/>
              </p:nvSpPr>
              <p:spPr bwMode="auto">
                <a:xfrm>
                  <a:off x="5056" y="1633"/>
                  <a:ext cx="28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24" name="Rectangle 217"/>
                <p:cNvSpPr>
                  <a:spLocks noChangeArrowheads="1"/>
                </p:cNvSpPr>
                <p:nvPr/>
              </p:nvSpPr>
              <p:spPr bwMode="auto">
                <a:xfrm>
                  <a:off x="5152" y="1633"/>
                  <a:ext cx="20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25" name="Rectangle 217"/>
                <p:cNvSpPr>
                  <a:spLocks noChangeArrowheads="1"/>
                </p:cNvSpPr>
                <p:nvPr/>
              </p:nvSpPr>
              <p:spPr bwMode="auto">
                <a:xfrm>
                  <a:off x="4403" y="1632"/>
                  <a:ext cx="20" cy="11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>
                    <a:defRPr/>
                  </a:pPr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13379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4041" y="1850"/>
                  <a:ext cx="746" cy="1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Leu245Val</a:t>
                  </a:r>
                </a:p>
              </p:txBody>
            </p:sp>
            <p:sp>
              <p:nvSpPr>
                <p:cNvPr id="313380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411" y="1745"/>
                  <a:ext cx="0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3381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5232" y="1552"/>
                  <a:ext cx="809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V+VS+ </a:t>
                  </a:r>
                  <a:r>
                    <a:rPr lang="en-GB" altLang="en-US" sz="1200" b="1" dirty="0" err="1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hr</a:t>
                  </a:r>
                  <a:r>
                    <a:rPr lang="en-GB" altLang="en-US" sz="1200" b="1" baseline="30000" dirty="0" err="1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B</a:t>
                  </a:r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-</a:t>
                  </a:r>
                </a:p>
                <a:p>
                  <a:pPr algn="ctr"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e+/-</a:t>
                  </a:r>
                </a:p>
              </p:txBody>
            </p:sp>
            <p:sp>
              <p:nvSpPr>
                <p:cNvPr id="26" name="Rectangle 217"/>
                <p:cNvSpPr>
                  <a:spLocks noChangeArrowheads="1"/>
                </p:cNvSpPr>
                <p:nvPr/>
              </p:nvSpPr>
              <p:spPr bwMode="auto">
                <a:xfrm>
                  <a:off x="3534" y="1632"/>
                  <a:ext cx="20" cy="11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>
                    <a:defRPr/>
                  </a:pPr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13383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3205" y="1857"/>
                  <a:ext cx="677" cy="1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Trp16Cys</a:t>
                  </a:r>
                </a:p>
              </p:txBody>
            </p:sp>
            <p:sp>
              <p:nvSpPr>
                <p:cNvPr id="313384" name="Line 40"/>
                <p:cNvSpPr>
                  <a:spLocks noChangeShapeType="1"/>
                </p:cNvSpPr>
                <p:nvPr/>
              </p:nvSpPr>
              <p:spPr bwMode="auto">
                <a:xfrm flipV="1">
                  <a:off x="3545" y="1752"/>
                  <a:ext cx="0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13385" name="Group 41"/>
            <p:cNvGrpSpPr>
              <a:grpSpLocks/>
            </p:cNvGrpSpPr>
            <p:nvPr/>
          </p:nvGrpSpPr>
          <p:grpSpPr bwMode="auto">
            <a:xfrm>
              <a:off x="3426295" y="3554417"/>
              <a:ext cx="4979891" cy="790576"/>
              <a:chOff x="2631" y="2090"/>
              <a:chExt cx="3398" cy="498"/>
            </a:xfrm>
          </p:grpSpPr>
          <p:sp>
            <p:nvSpPr>
              <p:cNvPr id="313386" name="Text Box 325"/>
              <p:cNvSpPr txBox="1">
                <a:spLocks noChangeArrowheads="1"/>
              </p:cNvSpPr>
              <p:nvPr/>
            </p:nvSpPr>
            <p:spPr bwMode="auto">
              <a:xfrm>
                <a:off x="2631" y="2119"/>
                <a:ext cx="83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ceVS.03</a:t>
                </a:r>
              </a:p>
            </p:txBody>
          </p:sp>
          <p:grpSp>
            <p:nvGrpSpPr>
              <p:cNvPr id="313387" name="Group 43"/>
              <p:cNvGrpSpPr>
                <a:grpSpLocks/>
              </p:cNvGrpSpPr>
              <p:nvPr/>
            </p:nvGrpSpPr>
            <p:grpSpPr bwMode="auto">
              <a:xfrm>
                <a:off x="3214" y="2090"/>
                <a:ext cx="2815" cy="498"/>
                <a:chOff x="3214" y="2090"/>
                <a:chExt cx="2815" cy="498"/>
              </a:xfrm>
            </p:grpSpPr>
            <p:sp>
              <p:nvSpPr>
                <p:cNvPr id="313388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5261" y="2090"/>
                  <a:ext cx="768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V-VS+ </a:t>
                  </a:r>
                  <a:r>
                    <a:rPr lang="en-GB" altLang="en-US" sz="1200" b="1" dirty="0" err="1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hr</a:t>
                  </a:r>
                  <a:r>
                    <a:rPr lang="en-GB" altLang="en-US" sz="1200" b="1" baseline="30000" dirty="0" err="1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B</a:t>
                  </a:r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-</a:t>
                  </a:r>
                </a:p>
                <a:p>
                  <a:pPr algn="ctr"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c+/- e+/-</a:t>
                  </a:r>
                </a:p>
              </p:txBody>
            </p:sp>
            <p:sp>
              <p:nvSpPr>
                <p:cNvPr id="27" name="Line 155"/>
                <p:cNvSpPr>
                  <a:spLocks noChangeShapeType="1"/>
                </p:cNvSpPr>
                <p:nvPr/>
              </p:nvSpPr>
              <p:spPr bwMode="auto">
                <a:xfrm>
                  <a:off x="3424" y="2235"/>
                  <a:ext cx="1872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GB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28" name="Rectangle 208"/>
                <p:cNvSpPr>
                  <a:spLocks noChangeArrowheads="1"/>
                </p:cNvSpPr>
                <p:nvPr/>
              </p:nvSpPr>
              <p:spPr bwMode="auto">
                <a:xfrm>
                  <a:off x="3528" y="2177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29" name="Rectangle 209"/>
                <p:cNvSpPr>
                  <a:spLocks noChangeArrowheads="1"/>
                </p:cNvSpPr>
                <p:nvPr/>
              </p:nvSpPr>
              <p:spPr bwMode="auto">
                <a:xfrm>
                  <a:off x="3767" y="2177"/>
                  <a:ext cx="145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0" name="Rectangle 210"/>
                <p:cNvSpPr>
                  <a:spLocks noChangeArrowheads="1"/>
                </p:cNvSpPr>
                <p:nvPr/>
              </p:nvSpPr>
              <p:spPr bwMode="auto">
                <a:xfrm>
                  <a:off x="4007" y="2177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1" name="Rectangle 211"/>
                <p:cNvSpPr>
                  <a:spLocks noChangeArrowheads="1"/>
                </p:cNvSpPr>
                <p:nvPr/>
              </p:nvSpPr>
              <p:spPr bwMode="auto">
                <a:xfrm>
                  <a:off x="4199" y="2177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74816" name="Rectangle 212"/>
                <p:cNvSpPr>
                  <a:spLocks noChangeArrowheads="1"/>
                </p:cNvSpPr>
                <p:nvPr/>
              </p:nvSpPr>
              <p:spPr bwMode="auto">
                <a:xfrm>
                  <a:off x="4390" y="2177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74817" name="Rectangle 213"/>
                <p:cNvSpPr>
                  <a:spLocks noChangeArrowheads="1"/>
                </p:cNvSpPr>
                <p:nvPr/>
              </p:nvSpPr>
              <p:spPr bwMode="auto">
                <a:xfrm>
                  <a:off x="4583" y="2177"/>
                  <a:ext cx="117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74818" name="Rectangle 214"/>
                <p:cNvSpPr>
                  <a:spLocks noChangeArrowheads="1"/>
                </p:cNvSpPr>
                <p:nvPr/>
              </p:nvSpPr>
              <p:spPr bwMode="auto">
                <a:xfrm>
                  <a:off x="4775" y="2177"/>
                  <a:ext cx="83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74819" name="Rectangle 215"/>
                <p:cNvSpPr>
                  <a:spLocks noChangeArrowheads="1"/>
                </p:cNvSpPr>
                <p:nvPr/>
              </p:nvSpPr>
              <p:spPr bwMode="auto">
                <a:xfrm>
                  <a:off x="4920" y="2177"/>
                  <a:ext cx="57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74820" name="Rectangle 216"/>
                <p:cNvSpPr>
                  <a:spLocks noChangeArrowheads="1"/>
                </p:cNvSpPr>
                <p:nvPr/>
              </p:nvSpPr>
              <p:spPr bwMode="auto">
                <a:xfrm>
                  <a:off x="5064" y="2177"/>
                  <a:ext cx="27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74821" name="Rectangle 217"/>
                <p:cNvSpPr>
                  <a:spLocks noChangeArrowheads="1"/>
                </p:cNvSpPr>
                <p:nvPr/>
              </p:nvSpPr>
              <p:spPr bwMode="auto">
                <a:xfrm>
                  <a:off x="5158" y="2177"/>
                  <a:ext cx="21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74822" name="Rectangle 217"/>
                <p:cNvSpPr>
                  <a:spLocks noChangeArrowheads="1"/>
                </p:cNvSpPr>
                <p:nvPr/>
              </p:nvSpPr>
              <p:spPr bwMode="auto">
                <a:xfrm>
                  <a:off x="4410" y="2176"/>
                  <a:ext cx="20" cy="11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>
                    <a:defRPr/>
                  </a:pPr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13401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4065" y="2414"/>
                  <a:ext cx="1400" cy="1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Leu245Val Gly338Cys</a:t>
                  </a:r>
                </a:p>
              </p:txBody>
            </p:sp>
            <p:sp>
              <p:nvSpPr>
                <p:cNvPr id="313402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4418" y="2289"/>
                  <a:ext cx="0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4823" name="Rectangle 217"/>
                <p:cNvSpPr>
                  <a:spLocks noChangeArrowheads="1"/>
                </p:cNvSpPr>
                <p:nvPr/>
              </p:nvSpPr>
              <p:spPr bwMode="auto">
                <a:xfrm>
                  <a:off x="3541" y="2176"/>
                  <a:ext cx="20" cy="11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>
                    <a:defRPr/>
                  </a:pPr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13404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3214" y="2407"/>
                  <a:ext cx="677" cy="1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Trp16Cys</a:t>
                  </a:r>
                </a:p>
              </p:txBody>
            </p:sp>
            <p:sp>
              <p:nvSpPr>
                <p:cNvPr id="313405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3552" y="2296"/>
                  <a:ext cx="0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4824" name="Rectangle 217"/>
                <p:cNvSpPr>
                  <a:spLocks noChangeArrowheads="1"/>
                </p:cNvSpPr>
                <p:nvPr/>
              </p:nvSpPr>
              <p:spPr bwMode="auto">
                <a:xfrm>
                  <a:off x="4809" y="2176"/>
                  <a:ext cx="20" cy="11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>
                    <a:defRPr/>
                  </a:pPr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13407" name="Line 63"/>
                <p:cNvSpPr>
                  <a:spLocks noChangeShapeType="1"/>
                </p:cNvSpPr>
                <p:nvPr/>
              </p:nvSpPr>
              <p:spPr bwMode="auto">
                <a:xfrm flipH="1" flipV="1">
                  <a:off x="4840" y="2296"/>
                  <a:ext cx="136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13408" name="Group 64"/>
            <p:cNvGrpSpPr>
              <a:grpSpLocks/>
            </p:cNvGrpSpPr>
            <p:nvPr/>
          </p:nvGrpSpPr>
          <p:grpSpPr bwMode="auto">
            <a:xfrm>
              <a:off x="3439916" y="4645020"/>
              <a:ext cx="5120069" cy="763586"/>
              <a:chOff x="2632" y="2624"/>
              <a:chExt cx="3495" cy="481"/>
            </a:xfrm>
          </p:grpSpPr>
          <p:sp>
            <p:nvSpPr>
              <p:cNvPr id="313409" name="Text Box 65"/>
              <p:cNvSpPr txBox="1">
                <a:spLocks noChangeArrowheads="1"/>
              </p:cNvSpPr>
              <p:nvPr/>
            </p:nvSpPr>
            <p:spPr bwMode="auto">
              <a:xfrm>
                <a:off x="5266" y="2654"/>
                <a:ext cx="861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V+VS+ e+/-</a:t>
                </a:r>
              </a:p>
            </p:txBody>
          </p:sp>
          <p:sp>
            <p:nvSpPr>
              <p:cNvPr id="74839" name="Line 155"/>
              <p:cNvSpPr>
                <a:spLocks noChangeShapeType="1"/>
              </p:cNvSpPr>
              <p:nvPr/>
            </p:nvSpPr>
            <p:spPr bwMode="auto">
              <a:xfrm>
                <a:off x="3418" y="2742"/>
                <a:ext cx="18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hangingPunct="0">
                  <a:defRPr/>
                </a:pPr>
                <a:endParaRPr lang="en-GB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0" name="Rectangle 208"/>
              <p:cNvSpPr>
                <a:spLocks noChangeArrowheads="1"/>
              </p:cNvSpPr>
              <p:nvPr/>
            </p:nvSpPr>
            <p:spPr bwMode="auto">
              <a:xfrm>
                <a:off x="3522" y="2684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1" name="Rectangle 209"/>
              <p:cNvSpPr>
                <a:spLocks noChangeArrowheads="1"/>
              </p:cNvSpPr>
              <p:nvPr/>
            </p:nvSpPr>
            <p:spPr bwMode="auto">
              <a:xfrm>
                <a:off x="3762" y="2684"/>
                <a:ext cx="144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2" name="Rectangle 210"/>
              <p:cNvSpPr>
                <a:spLocks noChangeArrowheads="1"/>
              </p:cNvSpPr>
              <p:nvPr/>
            </p:nvSpPr>
            <p:spPr bwMode="auto">
              <a:xfrm>
                <a:off x="4002" y="2684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3" name="Rectangle 211"/>
              <p:cNvSpPr>
                <a:spLocks noChangeArrowheads="1"/>
              </p:cNvSpPr>
              <p:nvPr/>
            </p:nvSpPr>
            <p:spPr bwMode="auto">
              <a:xfrm>
                <a:off x="4194" y="2684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4" name="Rectangle 212"/>
              <p:cNvSpPr>
                <a:spLocks noChangeArrowheads="1"/>
              </p:cNvSpPr>
              <p:nvPr/>
            </p:nvSpPr>
            <p:spPr bwMode="auto">
              <a:xfrm>
                <a:off x="4385" y="2684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5" name="Rectangle 213"/>
              <p:cNvSpPr>
                <a:spLocks noChangeArrowheads="1"/>
              </p:cNvSpPr>
              <p:nvPr/>
            </p:nvSpPr>
            <p:spPr bwMode="auto">
              <a:xfrm>
                <a:off x="4578" y="2684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6" name="Rectangle 214"/>
              <p:cNvSpPr>
                <a:spLocks noChangeArrowheads="1"/>
              </p:cNvSpPr>
              <p:nvPr/>
            </p:nvSpPr>
            <p:spPr bwMode="auto">
              <a:xfrm>
                <a:off x="4770" y="2684"/>
                <a:ext cx="83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7" name="Rectangle 215"/>
              <p:cNvSpPr>
                <a:spLocks noChangeArrowheads="1"/>
              </p:cNvSpPr>
              <p:nvPr/>
            </p:nvSpPr>
            <p:spPr bwMode="auto">
              <a:xfrm>
                <a:off x="4914" y="2684"/>
                <a:ext cx="57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8" name="Rectangle 216"/>
              <p:cNvSpPr>
                <a:spLocks noChangeArrowheads="1"/>
              </p:cNvSpPr>
              <p:nvPr/>
            </p:nvSpPr>
            <p:spPr bwMode="auto">
              <a:xfrm>
                <a:off x="5058" y="2684"/>
                <a:ext cx="27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9" name="Rectangle 217"/>
              <p:cNvSpPr>
                <a:spLocks noChangeArrowheads="1"/>
              </p:cNvSpPr>
              <p:nvPr/>
            </p:nvSpPr>
            <p:spPr bwMode="auto">
              <a:xfrm>
                <a:off x="5153" y="2684"/>
                <a:ext cx="21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3421" name="Text Box 325"/>
              <p:cNvSpPr txBox="1">
                <a:spLocks noChangeArrowheads="1"/>
              </p:cNvSpPr>
              <p:nvPr/>
            </p:nvSpPr>
            <p:spPr bwMode="auto">
              <a:xfrm>
                <a:off x="2632" y="2624"/>
                <a:ext cx="83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ceVS.04</a:t>
                </a:r>
              </a:p>
            </p:txBody>
          </p:sp>
          <p:sp>
            <p:nvSpPr>
              <p:cNvPr id="74825" name="Rectangle 217"/>
              <p:cNvSpPr>
                <a:spLocks noChangeArrowheads="1"/>
              </p:cNvSpPr>
              <p:nvPr/>
            </p:nvSpPr>
            <p:spPr bwMode="auto">
              <a:xfrm>
                <a:off x="4405" y="2683"/>
                <a:ext cx="20" cy="1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>
                  <a:defRPr/>
                </a:pPr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3423" name="Text Box 79"/>
              <p:cNvSpPr txBox="1">
                <a:spLocks noChangeArrowheads="1"/>
              </p:cNvSpPr>
              <p:nvPr/>
            </p:nvSpPr>
            <p:spPr bwMode="auto">
              <a:xfrm>
                <a:off x="4088" y="2931"/>
                <a:ext cx="1367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Leu245Val Thr342Ile</a:t>
                </a:r>
              </a:p>
            </p:txBody>
          </p:sp>
          <p:sp>
            <p:nvSpPr>
              <p:cNvPr id="313424" name="Line 80"/>
              <p:cNvSpPr>
                <a:spLocks noChangeShapeType="1"/>
              </p:cNvSpPr>
              <p:nvPr/>
            </p:nvSpPr>
            <p:spPr bwMode="auto">
              <a:xfrm flipV="1">
                <a:off x="4413" y="2796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4826" name="Rectangle 217"/>
              <p:cNvSpPr>
                <a:spLocks noChangeArrowheads="1"/>
              </p:cNvSpPr>
              <p:nvPr/>
            </p:nvSpPr>
            <p:spPr bwMode="auto">
              <a:xfrm>
                <a:off x="3536" y="2683"/>
                <a:ext cx="20" cy="1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>
                  <a:defRPr/>
                </a:pPr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3426" name="Text Box 82"/>
              <p:cNvSpPr txBox="1">
                <a:spLocks noChangeArrowheads="1"/>
              </p:cNvSpPr>
              <p:nvPr/>
            </p:nvSpPr>
            <p:spPr bwMode="auto">
              <a:xfrm>
                <a:off x="3211" y="2918"/>
                <a:ext cx="678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Trp16Cys</a:t>
                </a:r>
              </a:p>
            </p:txBody>
          </p:sp>
          <p:sp>
            <p:nvSpPr>
              <p:cNvPr id="313427" name="Line 83"/>
              <p:cNvSpPr>
                <a:spLocks noChangeShapeType="1"/>
              </p:cNvSpPr>
              <p:nvPr/>
            </p:nvSpPr>
            <p:spPr bwMode="auto">
              <a:xfrm flipV="1">
                <a:off x="3547" y="2803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4827" name="Rectangle 217"/>
              <p:cNvSpPr>
                <a:spLocks noChangeArrowheads="1"/>
              </p:cNvSpPr>
              <p:nvPr/>
            </p:nvSpPr>
            <p:spPr bwMode="auto">
              <a:xfrm>
                <a:off x="4788" y="2683"/>
                <a:ext cx="20" cy="1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>
                  <a:defRPr/>
                </a:pPr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3429" name="Line 85"/>
              <p:cNvSpPr>
                <a:spLocks noChangeShapeType="1"/>
              </p:cNvSpPr>
              <p:nvPr/>
            </p:nvSpPr>
            <p:spPr bwMode="auto">
              <a:xfrm flipH="1" flipV="1">
                <a:off x="4810" y="2799"/>
                <a:ext cx="136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87" name="Rectangle 86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88" name="Oval 87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89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361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2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3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4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5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6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7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8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9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0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1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2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73" name="AutoShape 20"/>
              <p:cNvCxnSpPr>
                <a:cxnSpLocks noChangeAspect="1" noChangeShapeType="1"/>
                <a:stCxn id="372" idx="3"/>
                <a:endCxn id="372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4" name="AutoShape 21"/>
              <p:cNvCxnSpPr>
                <a:cxnSpLocks noChangeAspect="1" noChangeShapeType="1"/>
                <a:stCxn id="372" idx="1"/>
                <a:endCxn id="37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5" name="AutoShape 22"/>
              <p:cNvCxnSpPr>
                <a:cxnSpLocks noChangeAspect="1" noChangeShapeType="1"/>
                <a:stCxn id="372" idx="1"/>
                <a:endCxn id="37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6" name="AutoShape 23"/>
              <p:cNvCxnSpPr>
                <a:cxnSpLocks noChangeAspect="1" noChangeShapeType="1"/>
                <a:stCxn id="372" idx="1"/>
                <a:endCxn id="37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7" name="AutoShape 24"/>
              <p:cNvCxnSpPr>
                <a:cxnSpLocks noChangeAspect="1" noChangeShapeType="1"/>
                <a:stCxn id="372" idx="1"/>
                <a:endCxn id="37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8" name="AutoShape 25"/>
              <p:cNvCxnSpPr>
                <a:cxnSpLocks noChangeAspect="1" noChangeShapeType="1"/>
                <a:stCxn id="366" idx="3"/>
                <a:endCxn id="366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9" name="AutoShape 26"/>
              <p:cNvCxnSpPr>
                <a:cxnSpLocks noChangeAspect="1" noChangeShapeType="1"/>
                <a:stCxn id="372" idx="1"/>
                <a:endCxn id="37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0" name="AutoShape 27"/>
              <p:cNvCxnSpPr>
                <a:cxnSpLocks noChangeAspect="1" noChangeShapeType="1"/>
                <a:stCxn id="372" idx="1"/>
                <a:endCxn id="37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1" name="AutoShape 28"/>
              <p:cNvCxnSpPr>
                <a:cxnSpLocks noChangeAspect="1" noChangeShapeType="1"/>
                <a:stCxn id="372" idx="1"/>
                <a:endCxn id="372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2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3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4" name="AutoShape 31"/>
              <p:cNvCxnSpPr>
                <a:cxnSpLocks noChangeAspect="1" noChangeShapeType="1"/>
                <a:stCxn id="366" idx="1"/>
                <a:endCxn id="366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85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86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87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88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89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0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1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2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3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4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5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6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7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8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90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1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2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3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4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5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6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7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9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0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1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4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5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6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7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08" name="AutoShape 143"/>
              <p:cNvCxnSpPr>
                <a:cxnSpLocks noChangeAspect="1" noChangeShapeType="1"/>
                <a:stCxn id="115" idx="0"/>
                <a:endCxn id="112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9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0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17" name="AutoShape 152"/>
              <p:cNvCxnSpPr>
                <a:cxnSpLocks noChangeAspect="1" noChangeShapeType="1"/>
                <a:stCxn id="116" idx="3"/>
                <a:endCxn id="116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" name="AutoShape 153"/>
              <p:cNvCxnSpPr>
                <a:cxnSpLocks noChangeAspect="1" noChangeShapeType="1"/>
                <a:stCxn id="116" idx="1"/>
                <a:endCxn id="11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9" name="AutoShape 154"/>
              <p:cNvCxnSpPr>
                <a:cxnSpLocks noChangeAspect="1" noChangeShapeType="1"/>
                <a:stCxn id="116" idx="1"/>
                <a:endCxn id="11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0" name="AutoShape 155"/>
              <p:cNvCxnSpPr>
                <a:cxnSpLocks noChangeAspect="1" noChangeShapeType="1"/>
                <a:stCxn id="116" idx="1"/>
                <a:endCxn id="11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1" name="AutoShape 156"/>
              <p:cNvCxnSpPr>
                <a:cxnSpLocks noChangeAspect="1" noChangeShapeType="1"/>
                <a:stCxn id="116" idx="1"/>
                <a:endCxn id="11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2" name="AutoShape 157"/>
              <p:cNvCxnSpPr>
                <a:cxnSpLocks noChangeAspect="1" noChangeShapeType="1"/>
                <a:stCxn id="110" idx="3"/>
                <a:endCxn id="110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3" name="AutoShape 158"/>
              <p:cNvCxnSpPr>
                <a:cxnSpLocks noChangeAspect="1" noChangeShapeType="1"/>
                <a:stCxn id="116" idx="1"/>
                <a:endCxn id="11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4" name="AutoShape 159"/>
              <p:cNvCxnSpPr>
                <a:cxnSpLocks noChangeAspect="1" noChangeShapeType="1"/>
                <a:stCxn id="116" idx="1"/>
                <a:endCxn id="11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5" name="AutoShape 160"/>
              <p:cNvCxnSpPr>
                <a:cxnSpLocks noChangeAspect="1" noChangeShapeType="1"/>
                <a:stCxn id="116" idx="1"/>
                <a:endCxn id="116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6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7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8" name="AutoShape 163"/>
              <p:cNvCxnSpPr>
                <a:cxnSpLocks noChangeAspect="1" noChangeShapeType="1"/>
                <a:stCxn id="110" idx="1"/>
                <a:endCxn id="110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9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0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1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2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3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4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5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6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7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8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9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0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1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2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3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4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5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6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7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8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9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0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1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2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3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56" name="AutoShape 191"/>
              <p:cNvCxnSpPr>
                <a:cxnSpLocks noChangeAspect="1" noChangeShapeType="1"/>
                <a:stCxn id="165" idx="0"/>
                <a:endCxn id="161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7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8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9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0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67" name="AutoShape 202"/>
              <p:cNvCxnSpPr>
                <a:cxnSpLocks noChangeAspect="1" noChangeShapeType="1"/>
                <a:stCxn id="166" idx="3"/>
                <a:endCxn id="166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8" name="AutoShape 203"/>
              <p:cNvCxnSpPr>
                <a:cxnSpLocks noChangeAspect="1" noChangeShapeType="1"/>
                <a:stCxn id="166" idx="1"/>
                <a:endCxn id="16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9" name="AutoShape 204"/>
              <p:cNvCxnSpPr>
                <a:cxnSpLocks noChangeAspect="1" noChangeShapeType="1"/>
                <a:stCxn id="166" idx="1"/>
                <a:endCxn id="16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0" name="AutoShape 205"/>
              <p:cNvCxnSpPr>
                <a:cxnSpLocks noChangeAspect="1" noChangeShapeType="1"/>
                <a:stCxn id="166" idx="1"/>
                <a:endCxn id="16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1" name="AutoShape 206"/>
              <p:cNvCxnSpPr>
                <a:cxnSpLocks noChangeAspect="1" noChangeShapeType="1"/>
                <a:stCxn id="166" idx="1"/>
                <a:endCxn id="16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2" name="AutoShape 207"/>
              <p:cNvCxnSpPr>
                <a:cxnSpLocks noChangeAspect="1" noChangeShapeType="1"/>
                <a:stCxn id="159" idx="3"/>
                <a:endCxn id="159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3" name="AutoShape 208"/>
              <p:cNvCxnSpPr>
                <a:cxnSpLocks noChangeAspect="1" noChangeShapeType="1"/>
                <a:stCxn id="166" idx="1"/>
                <a:endCxn id="16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4" name="AutoShape 209"/>
              <p:cNvCxnSpPr>
                <a:cxnSpLocks noChangeAspect="1" noChangeShapeType="1"/>
                <a:stCxn id="166" idx="1"/>
                <a:endCxn id="16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5" name="AutoShape 210"/>
              <p:cNvCxnSpPr>
                <a:cxnSpLocks noChangeAspect="1" noChangeShapeType="1"/>
                <a:stCxn id="166" idx="1"/>
                <a:endCxn id="166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6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7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8" name="AutoShape 213"/>
              <p:cNvCxnSpPr>
                <a:cxnSpLocks noChangeAspect="1" noChangeShapeType="1"/>
                <a:stCxn id="159" idx="1"/>
                <a:endCxn id="159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9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0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1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2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3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4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5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6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7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8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9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0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1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2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3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4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5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6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7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8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9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0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1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2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3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4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5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06" name="AutoShape 241"/>
              <p:cNvCxnSpPr>
                <a:cxnSpLocks noChangeAspect="1" noChangeShapeType="1"/>
                <a:stCxn id="215" idx="0"/>
                <a:endCxn id="211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7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8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9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0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17" name="AutoShape 252"/>
              <p:cNvCxnSpPr>
                <a:cxnSpLocks noChangeAspect="1" noChangeShapeType="1"/>
                <a:stCxn id="216" idx="3"/>
                <a:endCxn id="216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8" name="AutoShape 253"/>
              <p:cNvCxnSpPr>
                <a:cxnSpLocks noChangeAspect="1" noChangeShapeType="1"/>
                <a:stCxn id="216" idx="1"/>
                <a:endCxn id="21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9" name="AutoShape 254"/>
              <p:cNvCxnSpPr>
                <a:cxnSpLocks noChangeAspect="1" noChangeShapeType="1"/>
                <a:stCxn id="216" idx="1"/>
                <a:endCxn id="21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0" name="AutoShape 255"/>
              <p:cNvCxnSpPr>
                <a:cxnSpLocks noChangeAspect="1" noChangeShapeType="1"/>
                <a:stCxn id="216" idx="1"/>
                <a:endCxn id="21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1" name="AutoShape 256"/>
              <p:cNvCxnSpPr>
                <a:cxnSpLocks noChangeAspect="1" noChangeShapeType="1"/>
                <a:stCxn id="216" idx="1"/>
                <a:endCxn id="21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2" name="AutoShape 257"/>
              <p:cNvCxnSpPr>
                <a:cxnSpLocks noChangeAspect="1" noChangeShapeType="1"/>
                <a:stCxn id="209" idx="3"/>
                <a:endCxn id="209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3" name="AutoShape 258"/>
              <p:cNvCxnSpPr>
                <a:cxnSpLocks noChangeAspect="1" noChangeShapeType="1"/>
                <a:stCxn id="216" idx="1"/>
                <a:endCxn id="21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4" name="AutoShape 259"/>
              <p:cNvCxnSpPr>
                <a:cxnSpLocks noChangeAspect="1" noChangeShapeType="1"/>
                <a:stCxn id="216" idx="1"/>
                <a:endCxn id="21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5" name="AutoShape 260"/>
              <p:cNvCxnSpPr>
                <a:cxnSpLocks noChangeAspect="1" noChangeShapeType="1"/>
                <a:stCxn id="216" idx="1"/>
                <a:endCxn id="216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6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7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8" name="AutoShape 263"/>
              <p:cNvCxnSpPr>
                <a:cxnSpLocks noChangeAspect="1" noChangeShapeType="1"/>
                <a:stCxn id="209" idx="1"/>
                <a:endCxn id="209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9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0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1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2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3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4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5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6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7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8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9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0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1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2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3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4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5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7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8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9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0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1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2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3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256" name="AutoShape 291"/>
              <p:cNvCxnSpPr>
                <a:cxnSpLocks noChangeAspect="1" noChangeShapeType="1"/>
                <a:stCxn id="265" idx="0"/>
                <a:endCxn id="261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57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8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9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0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67" name="AutoShape 302"/>
              <p:cNvCxnSpPr>
                <a:cxnSpLocks noChangeAspect="1" noChangeShapeType="1"/>
                <a:stCxn id="266" idx="3"/>
                <a:endCxn id="266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8" name="AutoShape 303"/>
              <p:cNvCxnSpPr>
                <a:cxnSpLocks noChangeAspect="1" noChangeShapeType="1"/>
                <a:stCxn id="266" idx="1"/>
                <a:endCxn id="26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9" name="AutoShape 304"/>
              <p:cNvCxnSpPr>
                <a:cxnSpLocks noChangeAspect="1" noChangeShapeType="1"/>
                <a:stCxn id="266" idx="1"/>
                <a:endCxn id="26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0" name="AutoShape 305"/>
              <p:cNvCxnSpPr>
                <a:cxnSpLocks noChangeAspect="1" noChangeShapeType="1"/>
                <a:stCxn id="266" idx="1"/>
                <a:endCxn id="26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1" name="AutoShape 306"/>
              <p:cNvCxnSpPr>
                <a:cxnSpLocks noChangeAspect="1" noChangeShapeType="1"/>
                <a:stCxn id="266" idx="1"/>
                <a:endCxn id="26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2" name="AutoShape 307"/>
              <p:cNvCxnSpPr>
                <a:cxnSpLocks noChangeAspect="1" noChangeShapeType="1"/>
                <a:stCxn id="259" idx="3"/>
                <a:endCxn id="259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3" name="AutoShape 308"/>
              <p:cNvCxnSpPr>
                <a:cxnSpLocks noChangeAspect="1" noChangeShapeType="1"/>
                <a:stCxn id="266" idx="1"/>
                <a:endCxn id="26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4" name="AutoShape 309"/>
              <p:cNvCxnSpPr>
                <a:cxnSpLocks noChangeAspect="1" noChangeShapeType="1"/>
                <a:stCxn id="266" idx="1"/>
                <a:endCxn id="26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5" name="AutoShape 310"/>
              <p:cNvCxnSpPr>
                <a:cxnSpLocks noChangeAspect="1" noChangeShapeType="1"/>
                <a:stCxn id="266" idx="1"/>
                <a:endCxn id="266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6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7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8" name="AutoShape 313"/>
              <p:cNvCxnSpPr>
                <a:cxnSpLocks noChangeAspect="1" noChangeShapeType="1"/>
                <a:stCxn id="259" idx="1"/>
                <a:endCxn id="259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9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4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5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6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7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8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9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0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1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2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3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4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5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6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7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8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9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0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1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2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3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4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5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306" name="AutoShape 341"/>
              <p:cNvCxnSpPr>
                <a:cxnSpLocks noChangeAspect="1" noChangeShapeType="1"/>
                <a:stCxn id="315" idx="0"/>
                <a:endCxn id="311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7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8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9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0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1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2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3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4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17" name="AutoShape 352"/>
              <p:cNvCxnSpPr>
                <a:cxnSpLocks noChangeAspect="1" noChangeShapeType="1"/>
                <a:stCxn id="316" idx="3"/>
                <a:endCxn id="316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8" name="AutoShape 353"/>
              <p:cNvCxnSpPr>
                <a:cxnSpLocks noChangeAspect="1" noChangeShapeType="1"/>
                <a:stCxn id="316" idx="1"/>
                <a:endCxn id="31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9" name="AutoShape 354"/>
              <p:cNvCxnSpPr>
                <a:cxnSpLocks noChangeAspect="1" noChangeShapeType="1"/>
                <a:stCxn id="316" idx="1"/>
                <a:endCxn id="31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0" name="AutoShape 355"/>
              <p:cNvCxnSpPr>
                <a:cxnSpLocks noChangeAspect="1" noChangeShapeType="1"/>
                <a:stCxn id="316" idx="1"/>
                <a:endCxn id="31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1" name="AutoShape 356"/>
              <p:cNvCxnSpPr>
                <a:cxnSpLocks noChangeAspect="1" noChangeShapeType="1"/>
                <a:stCxn id="316" idx="1"/>
                <a:endCxn id="31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2" name="AutoShape 357"/>
              <p:cNvCxnSpPr>
                <a:cxnSpLocks noChangeAspect="1" noChangeShapeType="1"/>
                <a:stCxn id="309" idx="3"/>
                <a:endCxn id="309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3" name="AutoShape 358"/>
              <p:cNvCxnSpPr>
                <a:cxnSpLocks noChangeAspect="1" noChangeShapeType="1"/>
                <a:stCxn id="316" idx="1"/>
                <a:endCxn id="31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4" name="AutoShape 359"/>
              <p:cNvCxnSpPr>
                <a:cxnSpLocks noChangeAspect="1" noChangeShapeType="1"/>
                <a:stCxn id="316" idx="1"/>
                <a:endCxn id="31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5" name="AutoShape 360"/>
              <p:cNvCxnSpPr>
                <a:cxnSpLocks noChangeAspect="1" noChangeShapeType="1"/>
                <a:stCxn id="316" idx="1"/>
                <a:endCxn id="316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6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7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8" name="AutoShape 363"/>
              <p:cNvCxnSpPr>
                <a:cxnSpLocks noChangeAspect="1" noChangeShapeType="1"/>
                <a:stCxn id="309" idx="1"/>
                <a:endCxn id="309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9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0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1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2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3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4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5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6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7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8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9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0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1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2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3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4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5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6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7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8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9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0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1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2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3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54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55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6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7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8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9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0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0220423"/>
      </p:ext>
    </p:extLst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370" name="Group 2"/>
          <p:cNvGrpSpPr>
            <a:grpSpLocks/>
          </p:cNvGrpSpPr>
          <p:nvPr/>
        </p:nvGrpSpPr>
        <p:grpSpPr bwMode="auto">
          <a:xfrm>
            <a:off x="3113875" y="905668"/>
            <a:ext cx="5964249" cy="3751263"/>
            <a:chOff x="1279" y="979"/>
            <a:chExt cx="4071" cy="2363"/>
          </a:xfrm>
        </p:grpSpPr>
        <p:grpSp>
          <p:nvGrpSpPr>
            <p:cNvPr id="314371" name="Group 3"/>
            <p:cNvGrpSpPr>
              <a:grpSpLocks/>
            </p:cNvGrpSpPr>
            <p:nvPr/>
          </p:nvGrpSpPr>
          <p:grpSpPr bwMode="auto">
            <a:xfrm>
              <a:off x="1289" y="979"/>
              <a:ext cx="3409" cy="472"/>
              <a:chOff x="2502" y="3317"/>
              <a:chExt cx="3409" cy="472"/>
            </a:xfrm>
          </p:grpSpPr>
          <p:sp>
            <p:nvSpPr>
              <p:cNvPr id="314372" name="Text Box 325"/>
              <p:cNvSpPr txBox="1">
                <a:spLocks noChangeArrowheads="1"/>
              </p:cNvSpPr>
              <p:nvPr/>
            </p:nvSpPr>
            <p:spPr bwMode="auto">
              <a:xfrm>
                <a:off x="2502" y="3342"/>
                <a:ext cx="83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ceVS.05</a:t>
                </a:r>
              </a:p>
            </p:txBody>
          </p:sp>
          <p:grpSp>
            <p:nvGrpSpPr>
              <p:cNvPr id="314373" name="Group 5"/>
              <p:cNvGrpSpPr>
                <a:grpSpLocks/>
              </p:cNvGrpSpPr>
              <p:nvPr/>
            </p:nvGrpSpPr>
            <p:grpSpPr bwMode="auto">
              <a:xfrm>
                <a:off x="3300" y="3317"/>
                <a:ext cx="2611" cy="472"/>
                <a:chOff x="3289" y="3408"/>
                <a:chExt cx="2611" cy="472"/>
              </a:xfrm>
            </p:grpSpPr>
            <p:sp>
              <p:nvSpPr>
                <p:cNvPr id="314374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5132" y="3408"/>
                  <a:ext cx="768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V-VS+ </a:t>
                  </a:r>
                  <a:r>
                    <a:rPr lang="en-GB" altLang="en-US" sz="1200" b="1" dirty="0" err="1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hr</a:t>
                  </a:r>
                  <a:r>
                    <a:rPr lang="en-GB" altLang="en-US" sz="1200" b="1" baseline="30000" dirty="0" err="1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B</a:t>
                  </a:r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-</a:t>
                  </a:r>
                </a:p>
                <a:p>
                  <a:pPr algn="ctr"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e+/-</a:t>
                  </a:r>
                </a:p>
              </p:txBody>
            </p:sp>
            <p:sp>
              <p:nvSpPr>
                <p:cNvPr id="2" name="Line 155"/>
                <p:cNvSpPr>
                  <a:spLocks noChangeShapeType="1"/>
                </p:cNvSpPr>
                <p:nvPr/>
              </p:nvSpPr>
              <p:spPr bwMode="auto">
                <a:xfrm>
                  <a:off x="3289" y="3551"/>
                  <a:ext cx="1872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GB"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" name="Rectangle 208"/>
                <p:cNvSpPr>
                  <a:spLocks noChangeArrowheads="1"/>
                </p:cNvSpPr>
                <p:nvPr/>
              </p:nvSpPr>
              <p:spPr bwMode="auto">
                <a:xfrm>
                  <a:off x="3393" y="3493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>
                    <a:defRPr/>
                  </a:pPr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4" name="Rectangle 209"/>
                <p:cNvSpPr>
                  <a:spLocks noChangeArrowheads="1"/>
                </p:cNvSpPr>
                <p:nvPr/>
              </p:nvSpPr>
              <p:spPr bwMode="auto">
                <a:xfrm>
                  <a:off x="3633" y="3493"/>
                  <a:ext cx="145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5" name="Rectangle 210"/>
                <p:cNvSpPr>
                  <a:spLocks noChangeArrowheads="1"/>
                </p:cNvSpPr>
                <p:nvPr/>
              </p:nvSpPr>
              <p:spPr bwMode="auto">
                <a:xfrm>
                  <a:off x="3873" y="3493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6" name="Rectangle 211"/>
                <p:cNvSpPr>
                  <a:spLocks noChangeArrowheads="1"/>
                </p:cNvSpPr>
                <p:nvPr/>
              </p:nvSpPr>
              <p:spPr bwMode="auto">
                <a:xfrm>
                  <a:off x="4066" y="3493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7" name="Rectangle 212"/>
                <p:cNvSpPr>
                  <a:spLocks noChangeArrowheads="1"/>
                </p:cNvSpPr>
                <p:nvPr/>
              </p:nvSpPr>
              <p:spPr bwMode="auto">
                <a:xfrm>
                  <a:off x="4256" y="3493"/>
                  <a:ext cx="117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8" name="Rectangle 213"/>
                <p:cNvSpPr>
                  <a:spLocks noChangeArrowheads="1"/>
                </p:cNvSpPr>
                <p:nvPr/>
              </p:nvSpPr>
              <p:spPr bwMode="auto">
                <a:xfrm>
                  <a:off x="4450" y="3493"/>
                  <a:ext cx="116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9" name="Rectangle 214"/>
                <p:cNvSpPr>
                  <a:spLocks noChangeArrowheads="1"/>
                </p:cNvSpPr>
                <p:nvPr/>
              </p:nvSpPr>
              <p:spPr bwMode="auto">
                <a:xfrm>
                  <a:off x="4642" y="3493"/>
                  <a:ext cx="83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0" name="Rectangle 215"/>
                <p:cNvSpPr>
                  <a:spLocks noChangeArrowheads="1"/>
                </p:cNvSpPr>
                <p:nvPr/>
              </p:nvSpPr>
              <p:spPr bwMode="auto">
                <a:xfrm>
                  <a:off x="4786" y="3493"/>
                  <a:ext cx="57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1" name="Rectangle 216"/>
                <p:cNvSpPr>
                  <a:spLocks noChangeArrowheads="1"/>
                </p:cNvSpPr>
                <p:nvPr/>
              </p:nvSpPr>
              <p:spPr bwMode="auto">
                <a:xfrm>
                  <a:off x="4930" y="3493"/>
                  <a:ext cx="27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2" name="Rectangle 217"/>
                <p:cNvSpPr>
                  <a:spLocks noChangeArrowheads="1"/>
                </p:cNvSpPr>
                <p:nvPr/>
              </p:nvSpPr>
              <p:spPr bwMode="auto">
                <a:xfrm>
                  <a:off x="5024" y="3493"/>
                  <a:ext cx="21" cy="116"/>
                </a:xfrm>
                <a:prstGeom prst="rect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/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13" name="Rectangle 217"/>
                <p:cNvSpPr>
                  <a:spLocks noChangeArrowheads="1"/>
                </p:cNvSpPr>
                <p:nvPr/>
              </p:nvSpPr>
              <p:spPr bwMode="auto">
                <a:xfrm>
                  <a:off x="4277" y="3492"/>
                  <a:ext cx="20" cy="11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>
                    <a:defRPr/>
                  </a:pPr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14387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888" y="3706"/>
                  <a:ext cx="1401" cy="1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 altLang="en-US" sz="12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Leu245Val Gly338Cys</a:t>
                  </a:r>
                </a:p>
              </p:txBody>
            </p:sp>
            <p:sp>
              <p:nvSpPr>
                <p:cNvPr id="314388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4285" y="3605"/>
                  <a:ext cx="0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" name="Rectangle 217"/>
                <p:cNvSpPr>
                  <a:spLocks noChangeArrowheads="1"/>
                </p:cNvSpPr>
                <p:nvPr/>
              </p:nvSpPr>
              <p:spPr bwMode="auto">
                <a:xfrm>
                  <a:off x="4676" y="3492"/>
                  <a:ext cx="20" cy="11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762000" eaLnBrk="0" hangingPunct="0">
                    <a:defRPr/>
                  </a:pPr>
                  <a:endParaRPr lang="en-US" sz="240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</a:endParaRPr>
                </a:p>
              </p:txBody>
            </p:sp>
            <p:sp>
              <p:nvSpPr>
                <p:cNvPr id="314390" name="Line 22"/>
                <p:cNvSpPr>
                  <a:spLocks noChangeShapeType="1"/>
                </p:cNvSpPr>
                <p:nvPr/>
              </p:nvSpPr>
              <p:spPr bwMode="auto">
                <a:xfrm flipH="1" flipV="1">
                  <a:off x="4692" y="3610"/>
                  <a:ext cx="136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14391" name="Group 23"/>
            <p:cNvGrpSpPr>
              <a:grpSpLocks/>
            </p:cNvGrpSpPr>
            <p:nvPr/>
          </p:nvGrpSpPr>
          <p:grpSpPr bwMode="auto">
            <a:xfrm>
              <a:off x="1304" y="1635"/>
              <a:ext cx="3853" cy="507"/>
              <a:chOff x="2551" y="2814"/>
              <a:chExt cx="3853" cy="507"/>
            </a:xfrm>
          </p:grpSpPr>
          <p:sp>
            <p:nvSpPr>
              <p:cNvPr id="15" name="Line 155"/>
              <p:cNvSpPr>
                <a:spLocks noChangeShapeType="1"/>
              </p:cNvSpPr>
              <p:nvPr/>
            </p:nvSpPr>
            <p:spPr bwMode="auto">
              <a:xfrm>
                <a:off x="3336" y="2961"/>
                <a:ext cx="187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hangingPunct="0">
                  <a:defRPr/>
                </a:pPr>
                <a:endParaRPr lang="en-GB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6" name="Rectangle 208"/>
              <p:cNvSpPr>
                <a:spLocks noChangeArrowheads="1"/>
              </p:cNvSpPr>
              <p:nvPr/>
            </p:nvSpPr>
            <p:spPr bwMode="auto">
              <a:xfrm>
                <a:off x="3441" y="2903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" name="Rectangle 209"/>
              <p:cNvSpPr>
                <a:spLocks noChangeArrowheads="1"/>
              </p:cNvSpPr>
              <p:nvPr/>
            </p:nvSpPr>
            <p:spPr bwMode="auto">
              <a:xfrm>
                <a:off x="3680" y="2903"/>
                <a:ext cx="145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8" name="Rectangle 210"/>
              <p:cNvSpPr>
                <a:spLocks noChangeArrowheads="1"/>
              </p:cNvSpPr>
              <p:nvPr/>
            </p:nvSpPr>
            <p:spPr bwMode="auto">
              <a:xfrm>
                <a:off x="3921" y="2903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9" name="Rectangle 211"/>
              <p:cNvSpPr>
                <a:spLocks noChangeArrowheads="1"/>
              </p:cNvSpPr>
              <p:nvPr/>
            </p:nvSpPr>
            <p:spPr bwMode="auto">
              <a:xfrm>
                <a:off x="4112" y="2903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20" name="Rectangle 212"/>
              <p:cNvSpPr>
                <a:spLocks noChangeArrowheads="1"/>
              </p:cNvSpPr>
              <p:nvPr/>
            </p:nvSpPr>
            <p:spPr bwMode="auto">
              <a:xfrm>
                <a:off x="4303" y="2903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21" name="Rectangle 213"/>
              <p:cNvSpPr>
                <a:spLocks noChangeArrowheads="1"/>
              </p:cNvSpPr>
              <p:nvPr/>
            </p:nvSpPr>
            <p:spPr bwMode="auto">
              <a:xfrm>
                <a:off x="4496" y="2903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22" name="Rectangle 214"/>
              <p:cNvSpPr>
                <a:spLocks noChangeArrowheads="1"/>
              </p:cNvSpPr>
              <p:nvPr/>
            </p:nvSpPr>
            <p:spPr bwMode="auto">
              <a:xfrm>
                <a:off x="4688" y="2903"/>
                <a:ext cx="85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23" name="Rectangle 215"/>
              <p:cNvSpPr>
                <a:spLocks noChangeArrowheads="1"/>
              </p:cNvSpPr>
              <p:nvPr/>
            </p:nvSpPr>
            <p:spPr bwMode="auto">
              <a:xfrm>
                <a:off x="4832" y="2903"/>
                <a:ext cx="59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24" name="Rectangle 216"/>
              <p:cNvSpPr>
                <a:spLocks noChangeArrowheads="1"/>
              </p:cNvSpPr>
              <p:nvPr/>
            </p:nvSpPr>
            <p:spPr bwMode="auto">
              <a:xfrm>
                <a:off x="4976" y="2903"/>
                <a:ext cx="28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25" name="Rectangle 217"/>
              <p:cNvSpPr>
                <a:spLocks noChangeArrowheads="1"/>
              </p:cNvSpPr>
              <p:nvPr/>
            </p:nvSpPr>
            <p:spPr bwMode="auto">
              <a:xfrm>
                <a:off x="5071" y="2903"/>
                <a:ext cx="20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4403" name="Text Box 325"/>
              <p:cNvSpPr txBox="1">
                <a:spLocks noChangeArrowheads="1"/>
              </p:cNvSpPr>
              <p:nvPr/>
            </p:nvSpPr>
            <p:spPr bwMode="auto">
              <a:xfrm>
                <a:off x="2551" y="2843"/>
                <a:ext cx="83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ceVS.06</a:t>
                </a:r>
              </a:p>
            </p:txBody>
          </p:sp>
          <p:sp>
            <p:nvSpPr>
              <p:cNvPr id="26" name="Rectangle 217"/>
              <p:cNvSpPr>
                <a:spLocks noChangeArrowheads="1"/>
              </p:cNvSpPr>
              <p:nvPr/>
            </p:nvSpPr>
            <p:spPr bwMode="auto">
              <a:xfrm>
                <a:off x="4323" y="2902"/>
                <a:ext cx="20" cy="1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>
                  <a:defRPr/>
                </a:pPr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4405" name="Text Box 37"/>
              <p:cNvSpPr txBox="1">
                <a:spLocks noChangeArrowheads="1"/>
              </p:cNvSpPr>
              <p:nvPr/>
            </p:nvSpPr>
            <p:spPr bwMode="auto">
              <a:xfrm>
                <a:off x="4008" y="3147"/>
                <a:ext cx="1397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Gln233Glu Leu245Val</a:t>
                </a:r>
              </a:p>
            </p:txBody>
          </p:sp>
          <p:sp>
            <p:nvSpPr>
              <p:cNvPr id="314406" name="Line 38"/>
              <p:cNvSpPr>
                <a:spLocks noChangeShapeType="1"/>
              </p:cNvSpPr>
              <p:nvPr/>
            </p:nvSpPr>
            <p:spPr bwMode="auto">
              <a:xfrm flipH="1" flipV="1">
                <a:off x="4311" y="3015"/>
                <a:ext cx="2" cy="1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4407" name="Text Box 39"/>
              <p:cNvSpPr txBox="1">
                <a:spLocks noChangeArrowheads="1"/>
              </p:cNvSpPr>
              <p:nvPr/>
            </p:nvSpPr>
            <p:spPr bwMode="auto">
              <a:xfrm>
                <a:off x="5095" y="2814"/>
                <a:ext cx="1309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VS+ </a:t>
                </a:r>
                <a:r>
                  <a:rPr lang="en-GB" altLang="en-US" sz="1200" b="1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hr</a:t>
                </a:r>
                <a:r>
                  <a:rPr lang="en-GB" altLang="en-US" sz="1200" b="1" baseline="30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</a:t>
                </a:r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- Crawford+</a:t>
                </a:r>
              </a:p>
              <a:p>
                <a:pPr algn="ctr"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CELO- c+/- e+/-</a:t>
                </a:r>
              </a:p>
            </p:txBody>
          </p:sp>
          <p:sp>
            <p:nvSpPr>
              <p:cNvPr id="27" name="Rectangle 217"/>
              <p:cNvSpPr>
                <a:spLocks noChangeArrowheads="1"/>
              </p:cNvSpPr>
              <p:nvPr/>
            </p:nvSpPr>
            <p:spPr bwMode="auto">
              <a:xfrm>
                <a:off x="3454" y="2902"/>
                <a:ext cx="20" cy="1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>
                  <a:defRPr/>
                </a:pPr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4409" name="Text Box 41"/>
              <p:cNvSpPr txBox="1">
                <a:spLocks noChangeArrowheads="1"/>
              </p:cNvSpPr>
              <p:nvPr/>
            </p:nvSpPr>
            <p:spPr bwMode="auto">
              <a:xfrm>
                <a:off x="3125" y="3132"/>
                <a:ext cx="678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Trp16Cys</a:t>
                </a:r>
              </a:p>
            </p:txBody>
          </p:sp>
          <p:sp>
            <p:nvSpPr>
              <p:cNvPr id="314410" name="Line 42"/>
              <p:cNvSpPr>
                <a:spLocks noChangeShapeType="1"/>
              </p:cNvSpPr>
              <p:nvPr/>
            </p:nvSpPr>
            <p:spPr bwMode="auto">
              <a:xfrm flipV="1">
                <a:off x="3465" y="3022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Rectangle 217"/>
              <p:cNvSpPr>
                <a:spLocks noChangeArrowheads="1"/>
              </p:cNvSpPr>
              <p:nvPr/>
            </p:nvSpPr>
            <p:spPr bwMode="auto">
              <a:xfrm>
                <a:off x="4302" y="2901"/>
                <a:ext cx="20" cy="1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>
                  <a:defRPr/>
                </a:pPr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4412" name="Line 44"/>
              <p:cNvSpPr>
                <a:spLocks noChangeShapeType="1"/>
              </p:cNvSpPr>
              <p:nvPr/>
            </p:nvSpPr>
            <p:spPr bwMode="auto">
              <a:xfrm flipH="1" flipV="1">
                <a:off x="4337" y="3031"/>
                <a:ext cx="499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14413" name="Group 45"/>
            <p:cNvGrpSpPr>
              <a:grpSpLocks/>
            </p:cNvGrpSpPr>
            <p:nvPr/>
          </p:nvGrpSpPr>
          <p:grpSpPr bwMode="auto">
            <a:xfrm>
              <a:off x="1309" y="2224"/>
              <a:ext cx="4041" cy="486"/>
              <a:chOff x="1309" y="2224"/>
              <a:chExt cx="4041" cy="486"/>
            </a:xfrm>
          </p:grpSpPr>
          <p:sp>
            <p:nvSpPr>
              <p:cNvPr id="314414" name="Text Box 325"/>
              <p:cNvSpPr txBox="1">
                <a:spLocks noChangeArrowheads="1"/>
              </p:cNvSpPr>
              <p:nvPr/>
            </p:nvSpPr>
            <p:spPr bwMode="auto">
              <a:xfrm>
                <a:off x="1309" y="2255"/>
                <a:ext cx="83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ceVS.07</a:t>
                </a:r>
              </a:p>
            </p:txBody>
          </p:sp>
          <p:sp>
            <p:nvSpPr>
              <p:cNvPr id="29" name="Line 155"/>
              <p:cNvSpPr>
                <a:spLocks noChangeShapeType="1"/>
              </p:cNvSpPr>
              <p:nvPr/>
            </p:nvSpPr>
            <p:spPr bwMode="auto">
              <a:xfrm>
                <a:off x="2092" y="2371"/>
                <a:ext cx="187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hangingPunct="0">
                  <a:defRPr/>
                </a:pPr>
                <a:endParaRPr lang="en-GB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0" name="Rectangle 208"/>
              <p:cNvSpPr>
                <a:spLocks noChangeArrowheads="1"/>
              </p:cNvSpPr>
              <p:nvPr/>
            </p:nvSpPr>
            <p:spPr bwMode="auto">
              <a:xfrm>
                <a:off x="2196" y="2313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" name="Rectangle 209"/>
              <p:cNvSpPr>
                <a:spLocks noChangeArrowheads="1"/>
              </p:cNvSpPr>
              <p:nvPr/>
            </p:nvSpPr>
            <p:spPr bwMode="auto">
              <a:xfrm>
                <a:off x="2436" y="2313"/>
                <a:ext cx="145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16" name="Rectangle 210"/>
              <p:cNvSpPr>
                <a:spLocks noChangeArrowheads="1"/>
              </p:cNvSpPr>
              <p:nvPr/>
            </p:nvSpPr>
            <p:spPr bwMode="auto">
              <a:xfrm>
                <a:off x="2676" y="2313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17" name="Rectangle 211"/>
              <p:cNvSpPr>
                <a:spLocks noChangeArrowheads="1"/>
              </p:cNvSpPr>
              <p:nvPr/>
            </p:nvSpPr>
            <p:spPr bwMode="auto">
              <a:xfrm>
                <a:off x="2868" y="2313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18" name="Rectangle 212"/>
              <p:cNvSpPr>
                <a:spLocks noChangeArrowheads="1"/>
              </p:cNvSpPr>
              <p:nvPr/>
            </p:nvSpPr>
            <p:spPr bwMode="auto">
              <a:xfrm>
                <a:off x="3059" y="2313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19" name="Rectangle 213"/>
              <p:cNvSpPr>
                <a:spLocks noChangeArrowheads="1"/>
              </p:cNvSpPr>
              <p:nvPr/>
            </p:nvSpPr>
            <p:spPr bwMode="auto">
              <a:xfrm>
                <a:off x="3252" y="2313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20" name="Rectangle 214"/>
              <p:cNvSpPr>
                <a:spLocks noChangeArrowheads="1"/>
              </p:cNvSpPr>
              <p:nvPr/>
            </p:nvSpPr>
            <p:spPr bwMode="auto">
              <a:xfrm>
                <a:off x="3444" y="2313"/>
                <a:ext cx="85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21" name="Rectangle 215"/>
              <p:cNvSpPr>
                <a:spLocks noChangeArrowheads="1"/>
              </p:cNvSpPr>
              <p:nvPr/>
            </p:nvSpPr>
            <p:spPr bwMode="auto">
              <a:xfrm>
                <a:off x="3588" y="2313"/>
                <a:ext cx="57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22" name="Rectangle 216"/>
              <p:cNvSpPr>
                <a:spLocks noChangeArrowheads="1"/>
              </p:cNvSpPr>
              <p:nvPr/>
            </p:nvSpPr>
            <p:spPr bwMode="auto">
              <a:xfrm>
                <a:off x="3732" y="2313"/>
                <a:ext cx="28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23" name="Rectangle 217"/>
              <p:cNvSpPr>
                <a:spLocks noChangeArrowheads="1"/>
              </p:cNvSpPr>
              <p:nvPr/>
            </p:nvSpPr>
            <p:spPr bwMode="auto">
              <a:xfrm>
                <a:off x="3828" y="2313"/>
                <a:ext cx="20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24" name="Rectangle 217"/>
              <p:cNvSpPr>
                <a:spLocks noChangeArrowheads="1"/>
              </p:cNvSpPr>
              <p:nvPr/>
            </p:nvSpPr>
            <p:spPr bwMode="auto">
              <a:xfrm>
                <a:off x="3079" y="2312"/>
                <a:ext cx="20" cy="1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>
                  <a:defRPr/>
                </a:pPr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4427" name="Text Box 59"/>
              <p:cNvSpPr txBox="1">
                <a:spLocks noChangeArrowheads="1"/>
              </p:cNvSpPr>
              <p:nvPr/>
            </p:nvSpPr>
            <p:spPr bwMode="auto">
              <a:xfrm>
                <a:off x="2721" y="2536"/>
                <a:ext cx="746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Leu245Val</a:t>
                </a:r>
              </a:p>
            </p:txBody>
          </p:sp>
          <p:sp>
            <p:nvSpPr>
              <p:cNvPr id="314428" name="Line 60"/>
              <p:cNvSpPr>
                <a:spLocks noChangeShapeType="1"/>
              </p:cNvSpPr>
              <p:nvPr/>
            </p:nvSpPr>
            <p:spPr bwMode="auto">
              <a:xfrm flipV="1">
                <a:off x="3090" y="2425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4429" name="Text Box 61"/>
              <p:cNvSpPr txBox="1">
                <a:spLocks noChangeArrowheads="1"/>
              </p:cNvSpPr>
              <p:nvPr/>
            </p:nvSpPr>
            <p:spPr bwMode="auto">
              <a:xfrm>
                <a:off x="3848" y="2224"/>
                <a:ext cx="1502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c+/- e+/- (</a:t>
                </a:r>
                <a:r>
                  <a:rPr lang="en-GB" altLang="en-US" sz="1200" b="1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hr</a:t>
                </a:r>
                <a:r>
                  <a:rPr lang="en-GB" altLang="en-US" sz="1200" b="1" baseline="30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</a:t>
                </a:r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) (V/VS)</a:t>
                </a:r>
              </a:p>
              <a:p>
                <a:pPr algn="ctr"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JAL+ CEST-</a:t>
                </a:r>
              </a:p>
            </p:txBody>
          </p:sp>
          <p:sp>
            <p:nvSpPr>
              <p:cNvPr id="74825" name="Rectangle 217"/>
              <p:cNvSpPr>
                <a:spLocks noChangeArrowheads="1"/>
              </p:cNvSpPr>
              <p:nvPr/>
            </p:nvSpPr>
            <p:spPr bwMode="auto">
              <a:xfrm>
                <a:off x="2712" y="2312"/>
                <a:ext cx="20" cy="1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>
                  <a:defRPr/>
                </a:pPr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4431" name="Text Box 63"/>
              <p:cNvSpPr txBox="1">
                <a:spLocks noChangeArrowheads="1"/>
              </p:cNvSpPr>
              <p:nvPr/>
            </p:nvSpPr>
            <p:spPr bwMode="auto">
              <a:xfrm>
                <a:off x="2059" y="2536"/>
                <a:ext cx="754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Arg114Trp</a:t>
                </a:r>
              </a:p>
            </p:txBody>
          </p:sp>
          <p:sp>
            <p:nvSpPr>
              <p:cNvPr id="314432" name="Line 64"/>
              <p:cNvSpPr>
                <a:spLocks noChangeShapeType="1"/>
              </p:cNvSpPr>
              <p:nvPr/>
            </p:nvSpPr>
            <p:spPr bwMode="auto">
              <a:xfrm flipV="1">
                <a:off x="2530" y="2432"/>
                <a:ext cx="182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14433" name="Group 65"/>
            <p:cNvGrpSpPr>
              <a:grpSpLocks/>
            </p:cNvGrpSpPr>
            <p:nvPr/>
          </p:nvGrpSpPr>
          <p:grpSpPr bwMode="auto">
            <a:xfrm>
              <a:off x="1279" y="2859"/>
              <a:ext cx="3419" cy="483"/>
              <a:chOff x="1189" y="2859"/>
              <a:chExt cx="3419" cy="483"/>
            </a:xfrm>
          </p:grpSpPr>
          <p:sp>
            <p:nvSpPr>
              <p:cNvPr id="314434" name="Text Box 325"/>
              <p:cNvSpPr txBox="1">
                <a:spLocks noChangeArrowheads="1"/>
              </p:cNvSpPr>
              <p:nvPr/>
            </p:nvSpPr>
            <p:spPr bwMode="auto">
              <a:xfrm>
                <a:off x="1189" y="2888"/>
                <a:ext cx="83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ceVS.08</a:t>
                </a:r>
              </a:p>
            </p:txBody>
          </p:sp>
          <p:sp>
            <p:nvSpPr>
              <p:cNvPr id="74839" name="Line 155"/>
              <p:cNvSpPr>
                <a:spLocks noChangeShapeType="1"/>
              </p:cNvSpPr>
              <p:nvPr/>
            </p:nvSpPr>
            <p:spPr bwMode="auto">
              <a:xfrm>
                <a:off x="1979" y="3006"/>
                <a:ext cx="187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hangingPunct="0">
                  <a:defRPr/>
                </a:pPr>
                <a:endParaRPr lang="en-GB" sz="2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0" name="Rectangle 208"/>
              <p:cNvSpPr>
                <a:spLocks noChangeArrowheads="1"/>
              </p:cNvSpPr>
              <p:nvPr/>
            </p:nvSpPr>
            <p:spPr bwMode="auto">
              <a:xfrm>
                <a:off x="2083" y="2948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1" name="Rectangle 209"/>
              <p:cNvSpPr>
                <a:spLocks noChangeArrowheads="1"/>
              </p:cNvSpPr>
              <p:nvPr/>
            </p:nvSpPr>
            <p:spPr bwMode="auto">
              <a:xfrm>
                <a:off x="2323" y="2948"/>
                <a:ext cx="144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2" name="Rectangle 210"/>
              <p:cNvSpPr>
                <a:spLocks noChangeArrowheads="1"/>
              </p:cNvSpPr>
              <p:nvPr/>
            </p:nvSpPr>
            <p:spPr bwMode="auto">
              <a:xfrm>
                <a:off x="2563" y="2948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3" name="Rectangle 211"/>
              <p:cNvSpPr>
                <a:spLocks noChangeArrowheads="1"/>
              </p:cNvSpPr>
              <p:nvPr/>
            </p:nvSpPr>
            <p:spPr bwMode="auto">
              <a:xfrm>
                <a:off x="2755" y="2948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4" name="Rectangle 212"/>
              <p:cNvSpPr>
                <a:spLocks noChangeArrowheads="1"/>
              </p:cNvSpPr>
              <p:nvPr/>
            </p:nvSpPr>
            <p:spPr bwMode="auto">
              <a:xfrm>
                <a:off x="2947" y="2948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5" name="Rectangle 213"/>
              <p:cNvSpPr>
                <a:spLocks noChangeArrowheads="1"/>
              </p:cNvSpPr>
              <p:nvPr/>
            </p:nvSpPr>
            <p:spPr bwMode="auto">
              <a:xfrm>
                <a:off x="3139" y="2948"/>
                <a:ext cx="116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6" name="Rectangle 214"/>
              <p:cNvSpPr>
                <a:spLocks noChangeArrowheads="1"/>
              </p:cNvSpPr>
              <p:nvPr/>
            </p:nvSpPr>
            <p:spPr bwMode="auto">
              <a:xfrm>
                <a:off x="3331" y="2948"/>
                <a:ext cx="83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7" name="Rectangle 215"/>
              <p:cNvSpPr>
                <a:spLocks noChangeArrowheads="1"/>
              </p:cNvSpPr>
              <p:nvPr/>
            </p:nvSpPr>
            <p:spPr bwMode="auto">
              <a:xfrm>
                <a:off x="3475" y="2948"/>
                <a:ext cx="57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8" name="Rectangle 216"/>
              <p:cNvSpPr>
                <a:spLocks noChangeArrowheads="1"/>
              </p:cNvSpPr>
              <p:nvPr/>
            </p:nvSpPr>
            <p:spPr bwMode="auto">
              <a:xfrm>
                <a:off x="3619" y="2948"/>
                <a:ext cx="28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79" name="Rectangle 217"/>
              <p:cNvSpPr>
                <a:spLocks noChangeArrowheads="1"/>
              </p:cNvSpPr>
              <p:nvPr/>
            </p:nvSpPr>
            <p:spPr bwMode="auto">
              <a:xfrm>
                <a:off x="3714" y="2948"/>
                <a:ext cx="21" cy="116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/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74826" name="Rectangle 217"/>
              <p:cNvSpPr>
                <a:spLocks noChangeArrowheads="1"/>
              </p:cNvSpPr>
              <p:nvPr/>
            </p:nvSpPr>
            <p:spPr bwMode="auto">
              <a:xfrm>
                <a:off x="2966" y="2947"/>
                <a:ext cx="20" cy="1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>
                  <a:defRPr/>
                </a:pPr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4447" name="Text Box 79"/>
              <p:cNvSpPr txBox="1">
                <a:spLocks noChangeArrowheads="1"/>
              </p:cNvSpPr>
              <p:nvPr/>
            </p:nvSpPr>
            <p:spPr bwMode="auto">
              <a:xfrm>
                <a:off x="2581" y="3167"/>
                <a:ext cx="1409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Leu245Val Val250Met</a:t>
                </a:r>
              </a:p>
            </p:txBody>
          </p:sp>
          <p:sp>
            <p:nvSpPr>
              <p:cNvPr id="314448" name="Line 80"/>
              <p:cNvSpPr>
                <a:spLocks noChangeShapeType="1"/>
              </p:cNvSpPr>
              <p:nvPr/>
            </p:nvSpPr>
            <p:spPr bwMode="auto">
              <a:xfrm flipV="1">
                <a:off x="2974" y="3060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4449" name="Text Box 81"/>
              <p:cNvSpPr txBox="1">
                <a:spLocks noChangeArrowheads="1"/>
              </p:cNvSpPr>
              <p:nvPr/>
            </p:nvSpPr>
            <p:spPr bwMode="auto">
              <a:xfrm>
                <a:off x="3799" y="2859"/>
                <a:ext cx="809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V+VS+ </a:t>
                </a:r>
                <a:r>
                  <a:rPr lang="en-GB" altLang="en-US" sz="1200" b="1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hr</a:t>
                </a:r>
                <a:r>
                  <a:rPr lang="en-GB" altLang="en-US" sz="1200" b="1" baseline="30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</a:t>
                </a:r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-</a:t>
                </a:r>
              </a:p>
              <a:p>
                <a:pPr algn="ctr"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e+/-</a:t>
                </a:r>
              </a:p>
            </p:txBody>
          </p:sp>
          <p:sp>
            <p:nvSpPr>
              <p:cNvPr id="74827" name="Rectangle 217"/>
              <p:cNvSpPr>
                <a:spLocks noChangeArrowheads="1"/>
              </p:cNvSpPr>
              <p:nvPr/>
            </p:nvSpPr>
            <p:spPr bwMode="auto">
              <a:xfrm>
                <a:off x="2097" y="2947"/>
                <a:ext cx="20" cy="1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>
                  <a:defRPr/>
                </a:pPr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4451" name="Text Box 83"/>
              <p:cNvSpPr txBox="1">
                <a:spLocks noChangeArrowheads="1"/>
              </p:cNvSpPr>
              <p:nvPr/>
            </p:nvSpPr>
            <p:spPr bwMode="auto">
              <a:xfrm>
                <a:off x="1768" y="3168"/>
                <a:ext cx="678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Trp16Cys</a:t>
                </a:r>
              </a:p>
            </p:txBody>
          </p:sp>
          <p:sp>
            <p:nvSpPr>
              <p:cNvPr id="314452" name="Line 84"/>
              <p:cNvSpPr>
                <a:spLocks noChangeShapeType="1"/>
              </p:cNvSpPr>
              <p:nvPr/>
            </p:nvSpPr>
            <p:spPr bwMode="auto">
              <a:xfrm flipV="1">
                <a:off x="2108" y="3067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4828" name="Rectangle 217"/>
              <p:cNvSpPr>
                <a:spLocks noChangeArrowheads="1"/>
              </p:cNvSpPr>
              <p:nvPr/>
            </p:nvSpPr>
            <p:spPr bwMode="auto">
              <a:xfrm>
                <a:off x="3010" y="2947"/>
                <a:ext cx="20" cy="1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762000" eaLnBrk="0" hangingPunct="0">
                  <a:defRPr/>
                </a:pPr>
                <a:endParaRPr lang="en-US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314454" name="Line 86"/>
              <p:cNvSpPr>
                <a:spLocks noChangeShapeType="1"/>
              </p:cNvSpPr>
              <p:nvPr/>
            </p:nvSpPr>
            <p:spPr bwMode="auto">
              <a:xfrm flipH="1" flipV="1">
                <a:off x="3027" y="3070"/>
                <a:ext cx="454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88" name="Rectangle 87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90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362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3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4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5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6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7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8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9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0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1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2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3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74" name="AutoShape 20"/>
              <p:cNvCxnSpPr>
                <a:cxnSpLocks noChangeAspect="1" noChangeShapeType="1"/>
                <a:stCxn id="373" idx="3"/>
                <a:endCxn id="373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5" name="AutoShape 21"/>
              <p:cNvCxnSpPr>
                <a:cxnSpLocks noChangeAspect="1" noChangeShapeType="1"/>
                <a:stCxn id="373" idx="1"/>
                <a:endCxn id="37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6" name="AutoShape 22"/>
              <p:cNvCxnSpPr>
                <a:cxnSpLocks noChangeAspect="1" noChangeShapeType="1"/>
                <a:stCxn id="373" idx="1"/>
                <a:endCxn id="37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7" name="AutoShape 23"/>
              <p:cNvCxnSpPr>
                <a:cxnSpLocks noChangeAspect="1" noChangeShapeType="1"/>
                <a:stCxn id="373" idx="1"/>
                <a:endCxn id="37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8" name="AutoShape 24"/>
              <p:cNvCxnSpPr>
                <a:cxnSpLocks noChangeAspect="1" noChangeShapeType="1"/>
                <a:stCxn id="373" idx="1"/>
                <a:endCxn id="37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9" name="AutoShape 25"/>
              <p:cNvCxnSpPr>
                <a:cxnSpLocks noChangeAspect="1" noChangeShapeType="1"/>
                <a:stCxn id="367" idx="3"/>
                <a:endCxn id="367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0" name="AutoShape 26"/>
              <p:cNvCxnSpPr>
                <a:cxnSpLocks noChangeAspect="1" noChangeShapeType="1"/>
                <a:stCxn id="373" idx="1"/>
                <a:endCxn id="37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1" name="AutoShape 27"/>
              <p:cNvCxnSpPr>
                <a:cxnSpLocks noChangeAspect="1" noChangeShapeType="1"/>
                <a:stCxn id="373" idx="1"/>
                <a:endCxn id="37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2" name="AutoShape 28"/>
              <p:cNvCxnSpPr>
                <a:cxnSpLocks noChangeAspect="1" noChangeShapeType="1"/>
                <a:stCxn id="373" idx="1"/>
                <a:endCxn id="37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3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4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5" name="AutoShape 31"/>
              <p:cNvCxnSpPr>
                <a:cxnSpLocks noChangeAspect="1" noChangeShapeType="1"/>
                <a:stCxn id="367" idx="1"/>
                <a:endCxn id="367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86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87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88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89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0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1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2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3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4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5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6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7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8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9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91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2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3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4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5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6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7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8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0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1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5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6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7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8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09" name="AutoShape 143"/>
              <p:cNvCxnSpPr>
                <a:cxnSpLocks noChangeAspect="1" noChangeShapeType="1"/>
                <a:stCxn id="116" idx="0"/>
                <a:endCxn id="113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0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18" name="AutoShape 152"/>
              <p:cNvCxnSpPr>
                <a:cxnSpLocks noChangeAspect="1" noChangeShapeType="1"/>
                <a:stCxn id="117" idx="3"/>
                <a:endCxn id="117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9" name="AutoShape 153"/>
              <p:cNvCxnSpPr>
                <a:cxnSpLocks noChangeAspect="1" noChangeShapeType="1"/>
                <a:stCxn id="117" idx="1"/>
                <a:endCxn id="11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0" name="AutoShape 154"/>
              <p:cNvCxnSpPr>
                <a:cxnSpLocks noChangeAspect="1" noChangeShapeType="1"/>
                <a:stCxn id="117" idx="1"/>
                <a:endCxn id="11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1" name="AutoShape 155"/>
              <p:cNvCxnSpPr>
                <a:cxnSpLocks noChangeAspect="1" noChangeShapeType="1"/>
                <a:stCxn id="117" idx="1"/>
                <a:endCxn id="11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2" name="AutoShape 156"/>
              <p:cNvCxnSpPr>
                <a:cxnSpLocks noChangeAspect="1" noChangeShapeType="1"/>
                <a:stCxn id="117" idx="1"/>
                <a:endCxn id="11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3" name="AutoShape 157"/>
              <p:cNvCxnSpPr>
                <a:cxnSpLocks noChangeAspect="1" noChangeShapeType="1"/>
                <a:stCxn id="111" idx="3"/>
                <a:endCxn id="111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4" name="AutoShape 158"/>
              <p:cNvCxnSpPr>
                <a:cxnSpLocks noChangeAspect="1" noChangeShapeType="1"/>
                <a:stCxn id="117" idx="1"/>
                <a:endCxn id="11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5" name="AutoShape 159"/>
              <p:cNvCxnSpPr>
                <a:cxnSpLocks noChangeAspect="1" noChangeShapeType="1"/>
                <a:stCxn id="117" idx="1"/>
                <a:endCxn id="11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6" name="AutoShape 160"/>
              <p:cNvCxnSpPr>
                <a:cxnSpLocks noChangeAspect="1" noChangeShapeType="1"/>
                <a:stCxn id="117" idx="1"/>
                <a:endCxn id="11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7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8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9" name="AutoShape 163"/>
              <p:cNvCxnSpPr>
                <a:cxnSpLocks noChangeAspect="1" noChangeShapeType="1"/>
                <a:stCxn id="111" idx="1"/>
                <a:endCxn id="111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0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1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2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3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4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5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6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7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8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9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0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1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2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3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4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5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6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7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8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9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0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1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2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3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4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57" name="AutoShape 191"/>
              <p:cNvCxnSpPr>
                <a:cxnSpLocks noChangeAspect="1" noChangeShapeType="1"/>
                <a:stCxn id="166" idx="0"/>
                <a:endCxn id="162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8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9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0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68" name="AutoShape 202"/>
              <p:cNvCxnSpPr>
                <a:cxnSpLocks noChangeAspect="1" noChangeShapeType="1"/>
                <a:stCxn id="167" idx="3"/>
                <a:endCxn id="167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9" name="AutoShape 203"/>
              <p:cNvCxnSpPr>
                <a:cxnSpLocks noChangeAspect="1" noChangeShapeType="1"/>
                <a:stCxn id="167" idx="1"/>
                <a:endCxn id="16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0" name="AutoShape 204"/>
              <p:cNvCxnSpPr>
                <a:cxnSpLocks noChangeAspect="1" noChangeShapeType="1"/>
                <a:stCxn id="167" idx="1"/>
                <a:endCxn id="16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1" name="AutoShape 205"/>
              <p:cNvCxnSpPr>
                <a:cxnSpLocks noChangeAspect="1" noChangeShapeType="1"/>
                <a:stCxn id="167" idx="1"/>
                <a:endCxn id="16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2" name="AutoShape 206"/>
              <p:cNvCxnSpPr>
                <a:cxnSpLocks noChangeAspect="1" noChangeShapeType="1"/>
                <a:stCxn id="167" idx="1"/>
                <a:endCxn id="16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3" name="AutoShape 207"/>
              <p:cNvCxnSpPr>
                <a:cxnSpLocks noChangeAspect="1" noChangeShapeType="1"/>
                <a:stCxn id="160" idx="3"/>
                <a:endCxn id="160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4" name="AutoShape 208"/>
              <p:cNvCxnSpPr>
                <a:cxnSpLocks noChangeAspect="1" noChangeShapeType="1"/>
                <a:stCxn id="167" idx="1"/>
                <a:endCxn id="16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5" name="AutoShape 209"/>
              <p:cNvCxnSpPr>
                <a:cxnSpLocks noChangeAspect="1" noChangeShapeType="1"/>
                <a:stCxn id="167" idx="1"/>
                <a:endCxn id="16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6" name="AutoShape 210"/>
              <p:cNvCxnSpPr>
                <a:cxnSpLocks noChangeAspect="1" noChangeShapeType="1"/>
                <a:stCxn id="167" idx="1"/>
                <a:endCxn id="16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7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8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9" name="AutoShape 213"/>
              <p:cNvCxnSpPr>
                <a:cxnSpLocks noChangeAspect="1" noChangeShapeType="1"/>
                <a:stCxn id="160" idx="1"/>
                <a:endCxn id="160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0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1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2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3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4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5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6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7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8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9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0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1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2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3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4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5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6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7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8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9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0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1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2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3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4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5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6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07" name="AutoShape 241"/>
              <p:cNvCxnSpPr>
                <a:cxnSpLocks noChangeAspect="1" noChangeShapeType="1"/>
                <a:stCxn id="216" idx="0"/>
                <a:endCxn id="212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8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9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0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18" name="AutoShape 252"/>
              <p:cNvCxnSpPr>
                <a:cxnSpLocks noChangeAspect="1" noChangeShapeType="1"/>
                <a:stCxn id="217" idx="3"/>
                <a:endCxn id="217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9" name="AutoShape 253"/>
              <p:cNvCxnSpPr>
                <a:cxnSpLocks noChangeAspect="1" noChangeShapeType="1"/>
                <a:stCxn id="217" idx="1"/>
                <a:endCxn id="21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0" name="AutoShape 254"/>
              <p:cNvCxnSpPr>
                <a:cxnSpLocks noChangeAspect="1" noChangeShapeType="1"/>
                <a:stCxn id="217" idx="1"/>
                <a:endCxn id="21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1" name="AutoShape 255"/>
              <p:cNvCxnSpPr>
                <a:cxnSpLocks noChangeAspect="1" noChangeShapeType="1"/>
                <a:stCxn id="217" idx="1"/>
                <a:endCxn id="21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2" name="AutoShape 256"/>
              <p:cNvCxnSpPr>
                <a:cxnSpLocks noChangeAspect="1" noChangeShapeType="1"/>
                <a:stCxn id="217" idx="1"/>
                <a:endCxn id="21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3" name="AutoShape 257"/>
              <p:cNvCxnSpPr>
                <a:cxnSpLocks noChangeAspect="1" noChangeShapeType="1"/>
                <a:stCxn id="210" idx="3"/>
                <a:endCxn id="210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4" name="AutoShape 258"/>
              <p:cNvCxnSpPr>
                <a:cxnSpLocks noChangeAspect="1" noChangeShapeType="1"/>
                <a:stCxn id="217" idx="1"/>
                <a:endCxn id="21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5" name="AutoShape 259"/>
              <p:cNvCxnSpPr>
                <a:cxnSpLocks noChangeAspect="1" noChangeShapeType="1"/>
                <a:stCxn id="217" idx="1"/>
                <a:endCxn id="21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6" name="AutoShape 260"/>
              <p:cNvCxnSpPr>
                <a:cxnSpLocks noChangeAspect="1" noChangeShapeType="1"/>
                <a:stCxn id="217" idx="1"/>
                <a:endCxn id="21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7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8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9" name="AutoShape 263"/>
              <p:cNvCxnSpPr>
                <a:cxnSpLocks noChangeAspect="1" noChangeShapeType="1"/>
                <a:stCxn id="210" idx="1"/>
                <a:endCxn id="210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0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1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2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3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4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5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6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7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8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9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0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1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2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3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4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5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7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8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9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0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1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2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3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4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257" name="AutoShape 291"/>
              <p:cNvCxnSpPr>
                <a:cxnSpLocks noChangeAspect="1" noChangeShapeType="1"/>
                <a:stCxn id="266" idx="0"/>
                <a:endCxn id="262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58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9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0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68" name="AutoShape 302"/>
              <p:cNvCxnSpPr>
                <a:cxnSpLocks noChangeAspect="1" noChangeShapeType="1"/>
                <a:stCxn id="267" idx="3"/>
                <a:endCxn id="267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9" name="AutoShape 303"/>
              <p:cNvCxnSpPr>
                <a:cxnSpLocks noChangeAspect="1" noChangeShapeType="1"/>
                <a:stCxn id="267" idx="1"/>
                <a:endCxn id="26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0" name="AutoShape 304"/>
              <p:cNvCxnSpPr>
                <a:cxnSpLocks noChangeAspect="1" noChangeShapeType="1"/>
                <a:stCxn id="267" idx="1"/>
                <a:endCxn id="26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1" name="AutoShape 305"/>
              <p:cNvCxnSpPr>
                <a:cxnSpLocks noChangeAspect="1" noChangeShapeType="1"/>
                <a:stCxn id="267" idx="1"/>
                <a:endCxn id="26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2" name="AutoShape 306"/>
              <p:cNvCxnSpPr>
                <a:cxnSpLocks noChangeAspect="1" noChangeShapeType="1"/>
                <a:stCxn id="267" idx="1"/>
                <a:endCxn id="26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3" name="AutoShape 307"/>
              <p:cNvCxnSpPr>
                <a:cxnSpLocks noChangeAspect="1" noChangeShapeType="1"/>
                <a:stCxn id="260" idx="3"/>
                <a:endCxn id="260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4" name="AutoShape 308"/>
              <p:cNvCxnSpPr>
                <a:cxnSpLocks noChangeAspect="1" noChangeShapeType="1"/>
                <a:stCxn id="267" idx="1"/>
                <a:endCxn id="26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5" name="AutoShape 309"/>
              <p:cNvCxnSpPr>
                <a:cxnSpLocks noChangeAspect="1" noChangeShapeType="1"/>
                <a:stCxn id="267" idx="1"/>
                <a:endCxn id="26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6" name="AutoShape 310"/>
              <p:cNvCxnSpPr>
                <a:cxnSpLocks noChangeAspect="1" noChangeShapeType="1"/>
                <a:stCxn id="267" idx="1"/>
                <a:endCxn id="26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7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8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9" name="AutoShape 313"/>
              <p:cNvCxnSpPr>
                <a:cxnSpLocks noChangeAspect="1" noChangeShapeType="1"/>
                <a:stCxn id="260" idx="1"/>
                <a:endCxn id="260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80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4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5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6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7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8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9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0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1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2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3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4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5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6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7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8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9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0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1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2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3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4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5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6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307" name="AutoShape 341"/>
              <p:cNvCxnSpPr>
                <a:cxnSpLocks noChangeAspect="1" noChangeShapeType="1"/>
                <a:stCxn id="316" idx="0"/>
                <a:endCxn id="312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8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9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0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1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2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3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4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7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18" name="AutoShape 352"/>
              <p:cNvCxnSpPr>
                <a:cxnSpLocks noChangeAspect="1" noChangeShapeType="1"/>
                <a:stCxn id="317" idx="3"/>
                <a:endCxn id="317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9" name="AutoShape 353"/>
              <p:cNvCxnSpPr>
                <a:cxnSpLocks noChangeAspect="1" noChangeShapeType="1"/>
                <a:stCxn id="317" idx="1"/>
                <a:endCxn id="31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0" name="AutoShape 354"/>
              <p:cNvCxnSpPr>
                <a:cxnSpLocks noChangeAspect="1" noChangeShapeType="1"/>
                <a:stCxn id="317" idx="1"/>
                <a:endCxn id="31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1" name="AutoShape 355"/>
              <p:cNvCxnSpPr>
                <a:cxnSpLocks noChangeAspect="1" noChangeShapeType="1"/>
                <a:stCxn id="317" idx="1"/>
                <a:endCxn id="31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2" name="AutoShape 356"/>
              <p:cNvCxnSpPr>
                <a:cxnSpLocks noChangeAspect="1" noChangeShapeType="1"/>
                <a:stCxn id="317" idx="1"/>
                <a:endCxn id="31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3" name="AutoShape 357"/>
              <p:cNvCxnSpPr>
                <a:cxnSpLocks noChangeAspect="1" noChangeShapeType="1"/>
                <a:stCxn id="310" idx="3"/>
                <a:endCxn id="310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4" name="AutoShape 358"/>
              <p:cNvCxnSpPr>
                <a:cxnSpLocks noChangeAspect="1" noChangeShapeType="1"/>
                <a:stCxn id="317" idx="1"/>
                <a:endCxn id="31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5" name="AutoShape 359"/>
              <p:cNvCxnSpPr>
                <a:cxnSpLocks noChangeAspect="1" noChangeShapeType="1"/>
                <a:stCxn id="317" idx="1"/>
                <a:endCxn id="31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6" name="AutoShape 360"/>
              <p:cNvCxnSpPr>
                <a:cxnSpLocks noChangeAspect="1" noChangeShapeType="1"/>
                <a:stCxn id="317" idx="1"/>
                <a:endCxn id="31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7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8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9" name="AutoShape 363"/>
              <p:cNvCxnSpPr>
                <a:cxnSpLocks noChangeAspect="1" noChangeShapeType="1"/>
                <a:stCxn id="310" idx="1"/>
                <a:endCxn id="310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30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1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2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3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4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5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6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7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8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9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0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1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2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3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4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5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6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7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8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9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0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1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2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3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4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55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56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7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8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9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0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1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3948537"/>
      </p:ext>
    </p:extLst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112</Words>
  <Application>Microsoft Office PowerPoint</Application>
  <PresentationFormat>Widescreen</PresentationFormat>
  <Paragraphs>39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MALCOLM NEEDS</dc:creator>
  <cp:lastModifiedBy>MALCOLM NEEDS</cp:lastModifiedBy>
  <cp:revision>1</cp:revision>
  <dcterms:created xsi:type="dcterms:W3CDTF">2019-09-26T13:03:53Z</dcterms:created>
  <dcterms:modified xsi:type="dcterms:W3CDTF">2019-09-26T13:05:55Z</dcterms:modified>
</cp:coreProperties>
</file>