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64" userDrawn="1">
          <p15:clr>
            <a:srgbClr val="A4A3A4"/>
          </p15:clr>
        </p15:guide>
        <p15:guide id="4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14" autoAdjust="0"/>
  </p:normalViewPr>
  <p:slideViewPr>
    <p:cSldViewPr snapToGrid="0" showGuides="1">
      <p:cViewPr varScale="1">
        <p:scale>
          <a:sx n="108" d="100"/>
          <a:sy n="108" d="100"/>
        </p:scale>
        <p:origin x="654" y="108"/>
      </p:cViewPr>
      <p:guideLst>
        <p:guide orient="horz" pos="777"/>
        <p:guide pos="3840"/>
        <p:guide orient="horz" pos="2364"/>
        <p:guide orient="horz" pos="1842"/>
      </p:guideLst>
    </p:cSldViewPr>
  </p:slideViewPr>
  <p:outlineViewPr>
    <p:cViewPr>
      <p:scale>
        <a:sx n="33" d="100"/>
        <a:sy n="33" d="100"/>
      </p:scale>
      <p:origin x="0" y="-12648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C100F-A28A-4409-9503-E9E79D2CEBA0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D62F9-C3B4-4163-A3D3-F6946D09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213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6126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304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104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868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334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6632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224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5461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21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40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05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70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53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6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04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8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7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75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9C88D-FB36-4DF7-84C8-45D373833483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97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q=http://www.elec-intro.com/cms/plus/view.php%3Faid%3D14532&amp;sa=U&amp;ei=pL6KVPyAJMPnUoDogcAN&amp;ved=0CC4Q9QEwDA&amp;usg=AFQjCNEc23GM8iHz3_c4DvmG2nFWoYTmN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://www.google.co.uk/url?q=http://ajkd.org/article/S0272-6386(11)01144-9/fulltext&amp;sa=U&amp;ei=a8CKVP-QEcfwUOuphIgM&amp;ved=0CBoQ9QEwAjg8&amp;usg=AFQjCNFpi0T6-cefnfj7J5wH5CqlOLTCHQ" TargetMode="Externa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/>
          </p:cNvSpPr>
          <p:nvPr>
            <p:ph type="title" idx="4294967295"/>
          </p:nvPr>
        </p:nvSpPr>
        <p:spPr>
          <a:xfrm>
            <a:off x="2223520" y="24384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7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Allergic Reactions.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08540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6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737343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GB" altLang="en-US" sz="3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lecture is designed to give an overview of:</a:t>
            </a:r>
          </a:p>
        </p:txBody>
      </p:sp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>
          <a:xfrm>
            <a:off x="2211388" y="1932719"/>
            <a:ext cx="7772400" cy="36384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Allergic reactions, with an emphasis on anti-IgA and what to transfuse to a patient who has anti-IgA.</a:t>
            </a:r>
          </a:p>
          <a:p>
            <a:endParaRPr lang="en-GB" alt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53224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738188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can involve a host of causes including:</a:t>
            </a:r>
          </a:p>
        </p:txBody>
      </p:sp>
      <p:sp>
        <p:nvSpPr>
          <p:cNvPr id="123907" name="Rectangle 3"/>
          <p:cNvSpPr>
            <a:spLocks noGrp="1"/>
          </p:cNvSpPr>
          <p:nvPr>
            <p:ph type="body" idx="4294967295"/>
          </p:nvPr>
        </p:nvSpPr>
        <p:spPr>
          <a:xfrm>
            <a:off x="2198184" y="2200944"/>
            <a:ext cx="7772400" cy="306788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Reactions against IgA (anaphylactic/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anaphylactoid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reactions).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Drug-induced Autoimmune Haemolytic Anaemia.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57309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/>
          </p:cNvSpPr>
          <p:nvPr>
            <p:ph type="title" idx="4294967295"/>
          </p:nvPr>
        </p:nvSpPr>
        <p:spPr>
          <a:xfrm>
            <a:off x="2239888" y="2434279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Investigation of a transfusion reaction caused by anti-IgA is usually triggered by a severe reaction to blood, blood components or blood products, in the absence of other obvious causes.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4712197"/>
      </p:ext>
    </p:extLst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/>
          </p:cNvSpPr>
          <p:nvPr>
            <p:ph type="title" idx="4294967295"/>
          </p:nvPr>
        </p:nvSpPr>
        <p:spPr>
          <a:xfrm>
            <a:off x="2223520" y="2428875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reactions are        non-febrile,                 non-haemolytic,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anaphylactoid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and occur in between 1 in 20 000 and 1 in 40 000 transfusions.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5987351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2428875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in 700 of the general population are IgA deficient, and, of these, 50% will produce       anti-IgA.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2863186"/>
      </p:ext>
    </p:extLst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2879481" y="3270250"/>
            <a:ext cx="6400800" cy="2266950"/>
            <a:chOff x="925" y="2060"/>
            <a:chExt cx="4368" cy="1428"/>
          </a:xfrm>
        </p:grpSpPr>
        <p:sp>
          <p:nvSpPr>
            <p:cNvPr id="132099" name="Rectangle 3"/>
            <p:cNvSpPr>
              <a:spLocks noChangeArrowheads="1"/>
            </p:cNvSpPr>
            <p:nvPr/>
          </p:nvSpPr>
          <p:spPr bwMode="auto">
            <a:xfrm>
              <a:off x="925" y="2060"/>
              <a:ext cx="4368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GB" altLang="en-US" sz="4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..or as a dimer (IgA2).</a:t>
              </a:r>
            </a:p>
          </p:txBody>
        </p:sp>
        <p:pic>
          <p:nvPicPr>
            <p:cNvPr id="132100" name="Picture 4" descr="ANd9GcQ5aJlfRbUZxXdrDLeD6_XaPS5eMgCx34LQj2b2wiV0ATvHkMm2bEhaqw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0" y="2951"/>
              <a:ext cx="1399" cy="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2101" name="Group 5"/>
          <p:cNvGrpSpPr>
            <a:grpSpLocks/>
          </p:cNvGrpSpPr>
          <p:nvPr/>
        </p:nvGrpSpPr>
        <p:grpSpPr bwMode="auto">
          <a:xfrm>
            <a:off x="2215541" y="661989"/>
            <a:ext cx="7737475" cy="2251075"/>
            <a:chOff x="472" y="417"/>
            <a:chExt cx="5280" cy="1418"/>
          </a:xfrm>
        </p:grpSpPr>
        <p:sp>
          <p:nvSpPr>
            <p:cNvPr id="132102" name="Rectangle 6"/>
            <p:cNvSpPr>
              <a:spLocks noChangeArrowheads="1"/>
            </p:cNvSpPr>
            <p:nvPr/>
          </p:nvSpPr>
          <p:spPr bwMode="auto">
            <a:xfrm>
              <a:off x="472" y="417"/>
              <a:ext cx="5280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4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IgA can occur as a monomer (IgA1)…</a:t>
              </a:r>
            </a:p>
          </p:txBody>
        </p:sp>
        <p:pic>
          <p:nvPicPr>
            <p:cNvPr id="132103" name="Picture 7" descr="ANd9GcQUzkD0pMtD86XTtDjioGziJtURghJkYTYW0zK_tSVxbgwCd1_YQxjFkr8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0" t="3780" r="59232" b="7559"/>
            <a:stretch>
              <a:fillRect/>
            </a:stretch>
          </p:blipFill>
          <p:spPr bwMode="auto">
            <a:xfrm>
              <a:off x="2959" y="1303"/>
              <a:ext cx="305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9" name="Rectangle 8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11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83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4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5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6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7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1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2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3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4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5" name="AutoShape 20"/>
              <p:cNvCxnSpPr>
                <a:cxnSpLocks noChangeAspect="1" noChangeShapeType="1"/>
                <a:stCxn id="294" idx="3"/>
                <a:endCxn id="294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1"/>
              <p:cNvCxnSpPr>
                <a:cxnSpLocks noChangeAspect="1" noChangeShapeType="1"/>
                <a:stCxn id="294" idx="1"/>
                <a:endCxn id="29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2"/>
              <p:cNvCxnSpPr>
                <a:cxnSpLocks noChangeAspect="1" noChangeShapeType="1"/>
                <a:stCxn id="294" idx="1"/>
                <a:endCxn id="29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3"/>
              <p:cNvCxnSpPr>
                <a:cxnSpLocks noChangeAspect="1" noChangeShapeType="1"/>
                <a:stCxn id="294" idx="1"/>
                <a:endCxn id="29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4"/>
              <p:cNvCxnSpPr>
                <a:cxnSpLocks noChangeAspect="1" noChangeShapeType="1"/>
                <a:stCxn id="294" idx="1"/>
                <a:endCxn id="29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5"/>
              <p:cNvCxnSpPr>
                <a:cxnSpLocks noChangeAspect="1" noChangeShapeType="1"/>
                <a:stCxn id="288" idx="3"/>
                <a:endCxn id="288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26"/>
              <p:cNvCxnSpPr>
                <a:cxnSpLocks noChangeAspect="1" noChangeShapeType="1"/>
                <a:stCxn id="294" idx="1"/>
                <a:endCxn id="29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27"/>
              <p:cNvCxnSpPr>
                <a:cxnSpLocks noChangeAspect="1" noChangeShapeType="1"/>
                <a:stCxn id="294" idx="1"/>
                <a:endCxn id="29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3" name="AutoShape 28"/>
              <p:cNvCxnSpPr>
                <a:cxnSpLocks noChangeAspect="1" noChangeShapeType="1"/>
                <a:stCxn id="294" idx="1"/>
                <a:endCxn id="29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4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5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6" name="AutoShape 31"/>
              <p:cNvCxnSpPr>
                <a:cxnSpLocks noChangeAspect="1" noChangeShapeType="1"/>
                <a:stCxn id="288" idx="1"/>
                <a:endCxn id="288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7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6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7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8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9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0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13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0" name="AutoShape 143"/>
              <p:cNvCxnSpPr>
                <a:cxnSpLocks noChangeAspect="1" noChangeShapeType="1"/>
                <a:stCxn id="37" idx="0"/>
                <a:endCxn id="34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1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9" name="AutoShape 152"/>
              <p:cNvCxnSpPr>
                <a:cxnSpLocks noChangeAspect="1" noChangeShapeType="1"/>
                <a:stCxn id="38" idx="3"/>
                <a:endCxn id="38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3"/>
              <p:cNvCxnSpPr>
                <a:cxnSpLocks noChangeAspect="1" noChangeShapeType="1"/>
                <a:stCxn id="38" idx="1"/>
                <a:endCxn id="3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4"/>
              <p:cNvCxnSpPr>
                <a:cxnSpLocks noChangeAspect="1" noChangeShapeType="1"/>
                <a:stCxn id="38" idx="1"/>
                <a:endCxn id="3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5"/>
              <p:cNvCxnSpPr>
                <a:cxnSpLocks noChangeAspect="1" noChangeShapeType="1"/>
                <a:stCxn id="38" idx="1"/>
                <a:endCxn id="3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56"/>
              <p:cNvCxnSpPr>
                <a:cxnSpLocks noChangeAspect="1" noChangeShapeType="1"/>
                <a:stCxn id="38" idx="1"/>
                <a:endCxn id="3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57"/>
              <p:cNvCxnSpPr>
                <a:cxnSpLocks noChangeAspect="1" noChangeShapeType="1"/>
                <a:stCxn id="32" idx="3"/>
                <a:endCxn id="32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58"/>
              <p:cNvCxnSpPr>
                <a:cxnSpLocks noChangeAspect="1" noChangeShapeType="1"/>
                <a:stCxn id="38" idx="1"/>
                <a:endCxn id="3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59"/>
              <p:cNvCxnSpPr>
                <a:cxnSpLocks noChangeAspect="1" noChangeShapeType="1"/>
                <a:stCxn id="38" idx="1"/>
                <a:endCxn id="3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AutoShape 160"/>
              <p:cNvCxnSpPr>
                <a:cxnSpLocks noChangeAspect="1" noChangeShapeType="1"/>
                <a:stCxn id="38" idx="1"/>
                <a:endCxn id="3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AutoShape 163"/>
              <p:cNvCxnSpPr>
                <a:cxnSpLocks noChangeAspect="1" noChangeShapeType="1"/>
                <a:stCxn id="32" idx="1"/>
                <a:endCxn id="32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1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3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4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2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4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6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7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8" name="AutoShape 191"/>
              <p:cNvCxnSpPr>
                <a:cxnSpLocks noChangeAspect="1" noChangeShapeType="1"/>
                <a:stCxn id="87" idx="0"/>
                <a:endCxn id="83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9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5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6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7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8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9" name="AutoShape 202"/>
              <p:cNvCxnSpPr>
                <a:cxnSpLocks noChangeAspect="1" noChangeShapeType="1"/>
                <a:stCxn id="88" idx="3"/>
                <a:endCxn id="88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3"/>
              <p:cNvCxnSpPr>
                <a:cxnSpLocks noChangeAspect="1" noChangeShapeType="1"/>
                <a:stCxn id="88" idx="1"/>
                <a:endCxn id="8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4"/>
              <p:cNvCxnSpPr>
                <a:cxnSpLocks noChangeAspect="1" noChangeShapeType="1"/>
                <a:stCxn id="88" idx="1"/>
                <a:endCxn id="8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5"/>
              <p:cNvCxnSpPr>
                <a:cxnSpLocks noChangeAspect="1" noChangeShapeType="1"/>
                <a:stCxn id="88" idx="1"/>
                <a:endCxn id="8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06"/>
              <p:cNvCxnSpPr>
                <a:cxnSpLocks noChangeAspect="1" noChangeShapeType="1"/>
                <a:stCxn id="88" idx="1"/>
                <a:endCxn id="8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07"/>
              <p:cNvCxnSpPr>
                <a:cxnSpLocks noChangeAspect="1" noChangeShapeType="1"/>
                <a:stCxn id="81" idx="3"/>
                <a:endCxn id="81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08"/>
              <p:cNvCxnSpPr>
                <a:cxnSpLocks noChangeAspect="1" noChangeShapeType="1"/>
                <a:stCxn id="88" idx="1"/>
                <a:endCxn id="8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09"/>
              <p:cNvCxnSpPr>
                <a:cxnSpLocks noChangeAspect="1" noChangeShapeType="1"/>
                <a:stCxn id="88" idx="1"/>
                <a:endCxn id="8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" name="AutoShape 210"/>
              <p:cNvCxnSpPr>
                <a:cxnSpLocks noChangeAspect="1" noChangeShapeType="1"/>
                <a:stCxn id="88" idx="1"/>
                <a:endCxn id="8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" name="AutoShape 213"/>
              <p:cNvCxnSpPr>
                <a:cxnSpLocks noChangeAspect="1" noChangeShapeType="1"/>
                <a:stCxn id="81" idx="1"/>
                <a:endCxn id="81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1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2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3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4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5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2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3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4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6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7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8" name="AutoShape 241"/>
              <p:cNvCxnSpPr>
                <a:cxnSpLocks noChangeAspect="1" noChangeShapeType="1"/>
                <a:stCxn id="137" idx="0"/>
                <a:endCxn id="133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9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5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6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7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8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9" name="AutoShape 252"/>
              <p:cNvCxnSpPr>
                <a:cxnSpLocks noChangeAspect="1" noChangeShapeType="1"/>
                <a:stCxn id="138" idx="3"/>
                <a:endCxn id="138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3"/>
              <p:cNvCxnSpPr>
                <a:cxnSpLocks noChangeAspect="1" noChangeShapeType="1"/>
                <a:stCxn id="138" idx="1"/>
                <a:endCxn id="13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4"/>
              <p:cNvCxnSpPr>
                <a:cxnSpLocks noChangeAspect="1" noChangeShapeType="1"/>
                <a:stCxn id="138" idx="1"/>
                <a:endCxn id="13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5"/>
              <p:cNvCxnSpPr>
                <a:cxnSpLocks noChangeAspect="1" noChangeShapeType="1"/>
                <a:stCxn id="138" idx="1"/>
                <a:endCxn id="13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56"/>
              <p:cNvCxnSpPr>
                <a:cxnSpLocks noChangeAspect="1" noChangeShapeType="1"/>
                <a:stCxn id="138" idx="1"/>
                <a:endCxn id="13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57"/>
              <p:cNvCxnSpPr>
                <a:cxnSpLocks noChangeAspect="1" noChangeShapeType="1"/>
                <a:stCxn id="131" idx="3"/>
                <a:endCxn id="131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58"/>
              <p:cNvCxnSpPr>
                <a:cxnSpLocks noChangeAspect="1" noChangeShapeType="1"/>
                <a:stCxn id="138" idx="1"/>
                <a:endCxn id="13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59"/>
              <p:cNvCxnSpPr>
                <a:cxnSpLocks noChangeAspect="1" noChangeShapeType="1"/>
                <a:stCxn id="138" idx="1"/>
                <a:endCxn id="13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7" name="AutoShape 260"/>
              <p:cNvCxnSpPr>
                <a:cxnSpLocks noChangeAspect="1" noChangeShapeType="1"/>
                <a:stCxn id="138" idx="1"/>
                <a:endCxn id="13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8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9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0" name="AutoShape 263"/>
              <p:cNvCxnSpPr>
                <a:cxnSpLocks noChangeAspect="1" noChangeShapeType="1"/>
                <a:stCxn id="131" idx="1"/>
                <a:endCxn id="131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1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2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3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4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5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2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3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6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7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8" name="AutoShape 291"/>
              <p:cNvCxnSpPr>
                <a:cxnSpLocks noChangeAspect="1" noChangeShapeType="1"/>
                <a:stCxn id="187" idx="0"/>
                <a:endCxn id="183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9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5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6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7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8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9" name="AutoShape 302"/>
              <p:cNvCxnSpPr>
                <a:cxnSpLocks noChangeAspect="1" noChangeShapeType="1"/>
                <a:stCxn id="188" idx="3"/>
                <a:endCxn id="188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3"/>
              <p:cNvCxnSpPr>
                <a:cxnSpLocks noChangeAspect="1" noChangeShapeType="1"/>
                <a:stCxn id="188" idx="1"/>
                <a:endCxn id="18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4"/>
              <p:cNvCxnSpPr>
                <a:cxnSpLocks noChangeAspect="1" noChangeShapeType="1"/>
                <a:stCxn id="188" idx="1"/>
                <a:endCxn id="18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5"/>
              <p:cNvCxnSpPr>
                <a:cxnSpLocks noChangeAspect="1" noChangeShapeType="1"/>
                <a:stCxn id="188" idx="1"/>
                <a:endCxn id="18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06"/>
              <p:cNvCxnSpPr>
                <a:cxnSpLocks noChangeAspect="1" noChangeShapeType="1"/>
                <a:stCxn id="188" idx="1"/>
                <a:endCxn id="18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07"/>
              <p:cNvCxnSpPr>
                <a:cxnSpLocks noChangeAspect="1" noChangeShapeType="1"/>
                <a:stCxn id="181" idx="3"/>
                <a:endCxn id="181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08"/>
              <p:cNvCxnSpPr>
                <a:cxnSpLocks noChangeAspect="1" noChangeShapeType="1"/>
                <a:stCxn id="188" idx="1"/>
                <a:endCxn id="18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09"/>
              <p:cNvCxnSpPr>
                <a:cxnSpLocks noChangeAspect="1" noChangeShapeType="1"/>
                <a:stCxn id="188" idx="1"/>
                <a:endCxn id="18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7" name="AutoShape 310"/>
              <p:cNvCxnSpPr>
                <a:cxnSpLocks noChangeAspect="1" noChangeShapeType="1"/>
                <a:stCxn id="188" idx="1"/>
                <a:endCxn id="18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8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9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0" name="AutoShape 313"/>
              <p:cNvCxnSpPr>
                <a:cxnSpLocks noChangeAspect="1" noChangeShapeType="1"/>
                <a:stCxn id="181" idx="1"/>
                <a:endCxn id="181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1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2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3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4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5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2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3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4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6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7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8" name="AutoShape 341"/>
              <p:cNvCxnSpPr>
                <a:cxnSpLocks noChangeAspect="1" noChangeShapeType="1"/>
                <a:stCxn id="237" idx="0"/>
                <a:endCxn id="233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9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7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8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9" name="AutoShape 352"/>
              <p:cNvCxnSpPr>
                <a:cxnSpLocks noChangeAspect="1" noChangeShapeType="1"/>
                <a:stCxn id="238" idx="3"/>
                <a:endCxn id="238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3"/>
              <p:cNvCxnSpPr>
                <a:cxnSpLocks noChangeAspect="1" noChangeShapeType="1"/>
                <a:stCxn id="238" idx="1"/>
                <a:endCxn id="23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4"/>
              <p:cNvCxnSpPr>
                <a:cxnSpLocks noChangeAspect="1" noChangeShapeType="1"/>
                <a:stCxn id="238" idx="1"/>
                <a:endCxn id="23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5"/>
              <p:cNvCxnSpPr>
                <a:cxnSpLocks noChangeAspect="1" noChangeShapeType="1"/>
                <a:stCxn id="238" idx="1"/>
                <a:endCxn id="23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56"/>
              <p:cNvCxnSpPr>
                <a:cxnSpLocks noChangeAspect="1" noChangeShapeType="1"/>
                <a:stCxn id="238" idx="1"/>
                <a:endCxn id="23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57"/>
              <p:cNvCxnSpPr>
                <a:cxnSpLocks noChangeAspect="1" noChangeShapeType="1"/>
                <a:stCxn id="231" idx="3"/>
                <a:endCxn id="231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58"/>
              <p:cNvCxnSpPr>
                <a:cxnSpLocks noChangeAspect="1" noChangeShapeType="1"/>
                <a:stCxn id="238" idx="1"/>
                <a:endCxn id="23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59"/>
              <p:cNvCxnSpPr>
                <a:cxnSpLocks noChangeAspect="1" noChangeShapeType="1"/>
                <a:stCxn id="238" idx="1"/>
                <a:endCxn id="23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7" name="AutoShape 360"/>
              <p:cNvCxnSpPr>
                <a:cxnSpLocks noChangeAspect="1" noChangeShapeType="1"/>
                <a:stCxn id="238" idx="1"/>
                <a:endCxn id="23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8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9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0" name="AutoShape 363"/>
              <p:cNvCxnSpPr>
                <a:cxnSpLocks noChangeAspect="1" noChangeShapeType="1"/>
                <a:stCxn id="231" idx="1"/>
                <a:endCxn id="231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1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2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3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4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5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2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6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7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9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0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1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2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952167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2433638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Antibodies can be directed against either IgA1, IgA2, or both IgA1 and IgA2.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1319951"/>
      </p:ext>
    </p:extLst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/>
          </p:cNvSpPr>
          <p:nvPr>
            <p:ph type="title" idx="4294967295"/>
          </p:nvPr>
        </p:nvSpPr>
        <p:spPr>
          <a:xfrm>
            <a:off x="2223520" y="2428875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Once an individual is known to be IgA-deficient, with anti-IgA, they should be transfused with IgA-deficient blood components (or, in the case of red cells or platelets, washed components, if    IgA-deficient components are unavailable).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3132812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1F61812-3C96-4037-A938-8B1FC8E39FD9}" vid="{5437DD78-4D0B-40AB-AA2E-D9894ED353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Malcolm Needs</Template>
  <TotalTime>24</TotalTime>
  <Words>205</Words>
  <Application>Microsoft Office PowerPoint</Application>
  <PresentationFormat>Widescreen</PresentationFormat>
  <Paragraphs>23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Allergic Reactions.</vt:lpstr>
      <vt:lpstr>This lecture is designed to give an overview of:</vt:lpstr>
      <vt:lpstr>This can involve a host of causes including:</vt:lpstr>
      <vt:lpstr>Investigation of a transfusion reaction caused by anti-IgA is usually triggered by a severe reaction to blood, blood components or blood products, in the absence of other obvious causes.</vt:lpstr>
      <vt:lpstr>The reactions are        non-febrile,                 non-haemolytic, anaphylactoid, and occur in between 1 in 20 000 and 1 in 40 000 transfusions.</vt:lpstr>
      <vt:lpstr>1 in 700 of the general population are IgA deficient, and, of these, 50% will produce       anti-IgA.</vt:lpstr>
      <vt:lpstr>PowerPoint Presentation</vt:lpstr>
      <vt:lpstr>Antibodies can be directed against either IgA1, IgA2, or both IgA1 and IgA2.</vt:lpstr>
      <vt:lpstr>Once an individual is known to be IgA-deficient, with anti-IgA, they should be transfused with IgA-deficient blood components (or, in the case of red cells or platelets, washed components, if    IgA-deficient components are unavailable).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Allergic Reactions.</dc:title>
  <dc:creator>Denise Needs</dc:creator>
  <cp:lastModifiedBy>Denise Needs</cp:lastModifiedBy>
  <cp:revision>3</cp:revision>
  <dcterms:created xsi:type="dcterms:W3CDTF">2016-09-15T11:13:15Z</dcterms:created>
  <dcterms:modified xsi:type="dcterms:W3CDTF">2016-09-15T11:38:01Z</dcterms:modified>
</cp:coreProperties>
</file>