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8" r:id="rId3"/>
    <p:sldId id="272" r:id="rId4"/>
    <p:sldId id="266" r:id="rId5"/>
    <p:sldId id="270" r:id="rId6"/>
    <p:sldId id="274" r:id="rId7"/>
    <p:sldId id="27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1556" autoAdjust="0"/>
  </p:normalViewPr>
  <p:slideViewPr>
    <p:cSldViewPr>
      <p:cViewPr>
        <p:scale>
          <a:sx n="100" d="100"/>
          <a:sy n="100" d="100"/>
        </p:scale>
        <p:origin x="1914" y="-2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7BBAE2-9124-4CE7-A072-F0903F3DB084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952405-69F1-424F-8FD8-F785EEE5B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764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3000">
                <a:latin typeface="Calibri" charset="0"/>
              </a:rPr>
              <a:t>Additive constituents: Sodium, Chloride, Citrate, Dextrose, Adenine, Phosphate</a:t>
            </a:r>
          </a:p>
          <a:p>
            <a:endParaRPr lang="en-US" altLang="en-US" sz="3000">
              <a:latin typeface="Calibri" charset="0"/>
            </a:endParaRPr>
          </a:p>
          <a:p>
            <a:endParaRPr lang="en-US" altLang="en-US">
              <a:latin typeface="Calibri" charset="0"/>
            </a:endParaRP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525353"/>
                </a:solidFill>
                <a:latin typeface="Arial" charset="0"/>
              </a:defRPr>
            </a:lvl1pPr>
            <a:lvl2pPr marL="742950" indent="-285750">
              <a:defRPr>
                <a:solidFill>
                  <a:srgbClr val="525353"/>
                </a:solidFill>
                <a:latin typeface="Arial" charset="0"/>
              </a:defRPr>
            </a:lvl2pPr>
            <a:lvl3pPr marL="1143000" indent="-228600">
              <a:defRPr>
                <a:solidFill>
                  <a:srgbClr val="525353"/>
                </a:solidFill>
                <a:latin typeface="Arial" charset="0"/>
              </a:defRPr>
            </a:lvl3pPr>
            <a:lvl4pPr marL="1600200" indent="-228600">
              <a:defRPr>
                <a:solidFill>
                  <a:srgbClr val="525353"/>
                </a:solidFill>
                <a:latin typeface="Arial" charset="0"/>
              </a:defRPr>
            </a:lvl4pPr>
            <a:lvl5pPr marL="2057400" indent="-228600">
              <a:defRPr>
                <a:solidFill>
                  <a:srgbClr val="525353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25353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25353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25353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25353"/>
                </a:solidFill>
                <a:latin typeface="Arial" charset="0"/>
              </a:defRPr>
            </a:lvl9pPr>
          </a:lstStyle>
          <a:p>
            <a:fld id="{CEEA22A8-6CCF-9F44-B4EC-ACC696A1DE0B}" type="slidenum">
              <a:rPr lang="en-US" altLang="en-US">
                <a:solidFill>
                  <a:schemeClr val="tx1"/>
                </a:solidFill>
              </a:rPr>
              <a:pPr/>
              <a:t>3</a:t>
            </a:fld>
            <a:endParaRPr lang="en-US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1031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/>
            <a:r>
              <a:rPr lang="en-US" altLang="en-US" sz="2000"/>
              <a:t>Different age of product, type of solution, dose transfused</a:t>
            </a:r>
          </a:p>
          <a:p>
            <a:pPr lvl="1"/>
            <a:r>
              <a:rPr lang="en-US" altLang="en-US" sz="2000"/>
              <a:t>No evidence of hyperglycemia, hypoglycemia, hypocalcemia, hyperkalemia, hyponatremia</a:t>
            </a:r>
          </a:p>
          <a:p>
            <a:endParaRPr lang="en-US" altLang="en-US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525353"/>
                </a:solidFill>
                <a:latin typeface="Arial" pitchFamily="34" charset="0"/>
              </a:defRPr>
            </a:lvl1pPr>
            <a:lvl2pPr marL="729057" indent="-280406">
              <a:defRPr>
                <a:solidFill>
                  <a:srgbClr val="525353"/>
                </a:solidFill>
                <a:latin typeface="Arial" pitchFamily="34" charset="0"/>
              </a:defRPr>
            </a:lvl2pPr>
            <a:lvl3pPr marL="1121626" indent="-224325">
              <a:defRPr>
                <a:solidFill>
                  <a:srgbClr val="525353"/>
                </a:solidFill>
                <a:latin typeface="Arial" pitchFamily="34" charset="0"/>
              </a:defRPr>
            </a:lvl3pPr>
            <a:lvl4pPr marL="1570276" indent="-224325">
              <a:defRPr>
                <a:solidFill>
                  <a:srgbClr val="525353"/>
                </a:solidFill>
                <a:latin typeface="Arial" pitchFamily="34" charset="0"/>
              </a:defRPr>
            </a:lvl4pPr>
            <a:lvl5pPr marL="2018927" indent="-224325">
              <a:defRPr>
                <a:solidFill>
                  <a:srgbClr val="525353"/>
                </a:solidFill>
                <a:latin typeface="Arial" pitchFamily="34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25353"/>
                </a:solidFill>
                <a:latin typeface="Arial" pitchFamily="34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25353"/>
                </a:solidFill>
                <a:latin typeface="Arial" pitchFamily="34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25353"/>
                </a:solidFill>
                <a:latin typeface="Arial" pitchFamily="34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25353"/>
                </a:solidFill>
                <a:latin typeface="Arial" pitchFamily="34" charset="0"/>
              </a:defRPr>
            </a:lvl9pPr>
          </a:lstStyle>
          <a:p>
            <a:fld id="{C9E2AB51-EF3D-4663-BBB9-7516A5612916}" type="slidenum">
              <a:rPr lang="en-US" altLang="en-US">
                <a:solidFill>
                  <a:schemeClr val="tx1"/>
                </a:solidFill>
              </a:rPr>
              <a:pPr/>
              <a:t>4</a:t>
            </a:fld>
            <a:endParaRPr lang="en-US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en-US" sz="3200" kern="0" dirty="0">
                <a:solidFill>
                  <a:schemeClr val="tx1"/>
                </a:solidFill>
              </a:rPr>
              <a:t>Slow infusion rates generally permits metabolism and distribution of additives from blood into extravascular sites. </a:t>
            </a:r>
          </a:p>
          <a:p>
            <a:pPr>
              <a:defRPr/>
            </a:pPr>
            <a:r>
              <a:rPr lang="en-US" sz="3200" kern="0" dirty="0">
                <a:solidFill>
                  <a:schemeClr val="tx1"/>
                </a:solidFill>
              </a:rPr>
              <a:t>Dextrose, adenine, phosphate enter red cells and are not necessarily in extracellular solution</a:t>
            </a:r>
          </a:p>
          <a:p>
            <a:endParaRPr lang="en-US" altLang="en-US" sz="2900" dirty="0"/>
          </a:p>
          <a:p>
            <a:endParaRPr lang="en-US" altLang="en-US" dirty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525353"/>
                </a:solidFill>
                <a:latin typeface="Arial" pitchFamily="34" charset="0"/>
              </a:defRPr>
            </a:lvl1pPr>
            <a:lvl2pPr marL="729057" indent="-280406">
              <a:defRPr>
                <a:solidFill>
                  <a:srgbClr val="525353"/>
                </a:solidFill>
                <a:latin typeface="Arial" pitchFamily="34" charset="0"/>
              </a:defRPr>
            </a:lvl2pPr>
            <a:lvl3pPr marL="1121626" indent="-224325">
              <a:defRPr>
                <a:solidFill>
                  <a:srgbClr val="525353"/>
                </a:solidFill>
                <a:latin typeface="Arial" pitchFamily="34" charset="0"/>
              </a:defRPr>
            </a:lvl3pPr>
            <a:lvl4pPr marL="1570276" indent="-224325">
              <a:defRPr>
                <a:solidFill>
                  <a:srgbClr val="525353"/>
                </a:solidFill>
                <a:latin typeface="Arial" pitchFamily="34" charset="0"/>
              </a:defRPr>
            </a:lvl4pPr>
            <a:lvl5pPr marL="2018927" indent="-224325">
              <a:defRPr>
                <a:solidFill>
                  <a:srgbClr val="525353"/>
                </a:solidFill>
                <a:latin typeface="Arial" pitchFamily="34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25353"/>
                </a:solidFill>
                <a:latin typeface="Arial" pitchFamily="34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25353"/>
                </a:solidFill>
                <a:latin typeface="Arial" pitchFamily="34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25353"/>
                </a:solidFill>
                <a:latin typeface="Arial" pitchFamily="34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525353"/>
                </a:solidFill>
                <a:latin typeface="Arial" pitchFamily="34" charset="0"/>
              </a:defRPr>
            </a:lvl9pPr>
          </a:lstStyle>
          <a:p>
            <a:fld id="{2AB81026-2B3E-4958-9B9B-9C66D017998D}" type="slidenum">
              <a:rPr lang="en-US" altLang="en-US">
                <a:solidFill>
                  <a:schemeClr val="tx1"/>
                </a:solidFill>
              </a:rPr>
              <a:pPr/>
              <a:t>5</a:t>
            </a:fld>
            <a:endParaRPr lang="en-US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54BF0-1E6B-46E2-A077-5E121DF7C2F5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90AB1-D8F5-4238-942C-24B6B701C0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878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54BF0-1E6B-46E2-A077-5E121DF7C2F5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90AB1-D8F5-4238-942C-24B6B701C0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650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54BF0-1E6B-46E2-A077-5E121DF7C2F5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90AB1-D8F5-4238-942C-24B6B701C0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392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54BF0-1E6B-46E2-A077-5E121DF7C2F5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90AB1-D8F5-4238-942C-24B6B701C0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642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54BF0-1E6B-46E2-A077-5E121DF7C2F5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90AB1-D8F5-4238-942C-24B6B701C0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485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54BF0-1E6B-46E2-A077-5E121DF7C2F5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90AB1-D8F5-4238-942C-24B6B701C0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835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54BF0-1E6B-46E2-A077-5E121DF7C2F5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90AB1-D8F5-4238-942C-24B6B701C0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950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54BF0-1E6B-46E2-A077-5E121DF7C2F5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90AB1-D8F5-4238-942C-24B6B701C0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651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54BF0-1E6B-46E2-A077-5E121DF7C2F5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90AB1-D8F5-4238-942C-24B6B701C0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845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54BF0-1E6B-46E2-A077-5E121DF7C2F5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90AB1-D8F5-4238-942C-24B6B701C0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359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54BF0-1E6B-46E2-A077-5E121DF7C2F5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90AB1-D8F5-4238-942C-24B6B701C0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08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54BF0-1E6B-46E2-A077-5E121DF7C2F5}" type="datetimeFigureOut">
              <a:rPr lang="en-US" smtClean="0"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B90AB1-D8F5-4238-942C-24B6B701C0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60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Accepting AS-1 RBC as primary inventory at Seattle Children’s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62400"/>
            <a:ext cx="6400800" cy="1752600"/>
          </a:xfrm>
        </p:spPr>
        <p:txBody>
          <a:bodyPr/>
          <a:lstStyle/>
          <a:p>
            <a:r>
              <a:rPr lang="en-US" dirty="0"/>
              <a:t>Nabiha Huq Saifee, MD, PhD</a:t>
            </a:r>
          </a:p>
          <a:p>
            <a:r>
              <a:rPr lang="en-US" dirty="0"/>
              <a:t>Updated November 2021</a:t>
            </a:r>
          </a:p>
        </p:txBody>
      </p:sp>
    </p:spTree>
    <p:extLst>
      <p:ext uri="{BB962C8B-B14F-4D97-AF65-F5344CB8AC3E}">
        <p14:creationId xmlns:p14="http://schemas.microsoft.com/office/powerpoint/2010/main" val="3742496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" y="41496"/>
            <a:ext cx="8915400" cy="6816504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u="sng" dirty="0"/>
              <a:t>Situation:</a:t>
            </a:r>
            <a:r>
              <a:rPr lang="en-US" dirty="0"/>
              <a:t> Bloodworks NW and American Red Cross will both be primarily collecting RBCs in AS-1 additive solution</a:t>
            </a:r>
          </a:p>
          <a:p>
            <a:pPr lvl="4">
              <a:lnSpc>
                <a:spcPct val="120000"/>
              </a:lnSpc>
            </a:pPr>
            <a:endParaRPr lang="en-US" dirty="0"/>
          </a:p>
          <a:p>
            <a:pPr>
              <a:lnSpc>
                <a:spcPct val="120000"/>
              </a:lnSpc>
            </a:pPr>
            <a:r>
              <a:rPr lang="en-US" u="sng" dirty="0"/>
              <a:t>Background</a:t>
            </a:r>
            <a:r>
              <a:rPr lang="en-US" dirty="0"/>
              <a:t>: </a:t>
            </a:r>
          </a:p>
          <a:p>
            <a:pPr lvl="1">
              <a:lnSpc>
                <a:spcPct val="120000"/>
              </a:lnSpc>
            </a:pPr>
            <a:r>
              <a:rPr lang="en-US" sz="3300" dirty="0"/>
              <a:t>Currently, Seattle Children’s is using primarily AS-3 RBCs from both Bloodworks NW and American Red Cross. </a:t>
            </a:r>
          </a:p>
          <a:p>
            <a:pPr lvl="1">
              <a:lnSpc>
                <a:spcPct val="120000"/>
              </a:lnSpc>
            </a:pPr>
            <a:r>
              <a:rPr lang="en-US" sz="3300" dirty="0"/>
              <a:t>Bloodworks will no longer produce AS-3 RBCs and American Red Cross has very limited number of AS-3 RBCs.</a:t>
            </a:r>
          </a:p>
          <a:p>
            <a:pPr lvl="1">
              <a:lnSpc>
                <a:spcPct val="120000"/>
              </a:lnSpc>
            </a:pPr>
            <a:r>
              <a:rPr lang="en-US" sz="3300" dirty="0"/>
              <a:t>AS-1 has mannitol with theoretical risk of renal toxicity or decreased cerebral blood flow from brisk diuresis, but not seen in institutions using AS-1 for neonates including for large volume transfusion/ECMO. </a:t>
            </a:r>
          </a:p>
          <a:p>
            <a:pPr>
              <a:lnSpc>
                <a:spcPct val="120000"/>
              </a:lnSpc>
            </a:pPr>
            <a:r>
              <a:rPr lang="en-US" u="sng" dirty="0"/>
              <a:t>Assessment:</a:t>
            </a:r>
            <a:r>
              <a:rPr lang="en-US" dirty="0"/>
              <a:t> 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We will need to accept AS-1 RBCs to maintain inventory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There is evidence for safe use of AS-1 RBCs in all patients including neonates receiving large volume transfusion/ECMO therapy. </a:t>
            </a:r>
          </a:p>
          <a:p>
            <a:pPr>
              <a:lnSpc>
                <a:spcPct val="120000"/>
              </a:lnSpc>
            </a:pPr>
            <a:r>
              <a:rPr lang="en-US" u="sng" dirty="0"/>
              <a:t>Recommendation:</a:t>
            </a:r>
            <a:r>
              <a:rPr lang="en-US" dirty="0"/>
              <a:t> </a:t>
            </a:r>
          </a:p>
          <a:p>
            <a:pPr lvl="1">
              <a:lnSpc>
                <a:spcPct val="120000"/>
              </a:lnSpc>
            </a:pPr>
            <a:r>
              <a:rPr lang="en-US" b="1" dirty="0"/>
              <a:t>Accept AS-1 RBCs for routine use in all patients at Seattle Children’s</a:t>
            </a:r>
          </a:p>
        </p:txBody>
      </p:sp>
    </p:spTree>
    <p:extLst>
      <p:ext uri="{BB962C8B-B14F-4D97-AF65-F5344CB8AC3E}">
        <p14:creationId xmlns:p14="http://schemas.microsoft.com/office/powerpoint/2010/main" val="984575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 noChangeArrowheads="1"/>
          </p:cNvSpPr>
          <p:nvPr>
            <p:ph type="title"/>
          </p:nvPr>
        </p:nvSpPr>
        <p:spPr>
          <a:xfrm>
            <a:off x="250030" y="254325"/>
            <a:ext cx="8686800" cy="685800"/>
          </a:xfrm>
        </p:spPr>
        <p:txBody>
          <a:bodyPr>
            <a:normAutofit fontScale="90000"/>
          </a:bodyPr>
          <a:lstStyle/>
          <a:p>
            <a:r>
              <a:rPr lang="en-US" altLang="en-US" sz="3600" dirty="0"/>
              <a:t>Comparison of AS-1 and AS-3 Constituents: </a:t>
            </a:r>
            <a:br>
              <a:rPr lang="en-US" altLang="en-US" sz="3600" dirty="0"/>
            </a:br>
            <a:r>
              <a:rPr lang="en-US" altLang="en-US" sz="3600" dirty="0"/>
              <a:t>main difference is mannitol in AS-1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6704457"/>
              </p:ext>
            </p:extLst>
          </p:nvPr>
        </p:nvGraphicFramePr>
        <p:xfrm>
          <a:off x="154448" y="1092525"/>
          <a:ext cx="8877965" cy="4579301"/>
        </p:xfrm>
        <a:graphic>
          <a:graphicData uri="http://schemas.openxmlformats.org/drawingml/2006/table">
            <a:tbl>
              <a:tblPr/>
              <a:tblGrid>
                <a:gridCol w="24363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172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064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2000" u="sng" dirty="0">
                          <a:solidFill>
                            <a:schemeClr val="tx1"/>
                          </a:solidFill>
                        </a:rPr>
                        <a:t>CPD/AS-1</a:t>
                      </a:r>
                      <a:endParaRPr lang="en-US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2000" u="sng" dirty="0">
                          <a:solidFill>
                            <a:schemeClr val="tx1"/>
                          </a:solidFill>
                        </a:rPr>
                        <a:t>CP2D/AS-3</a:t>
                      </a:r>
                      <a:endParaRPr lang="en-US" altLang="en-US" sz="16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04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Constituent/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Variable</a:t>
                      </a: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CPD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anticoagulant</a:t>
                      </a: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Adsol</a:t>
                      </a:r>
                      <a:r>
                        <a:rPr kumimoji="0" lang="en-US" alt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charset="0"/>
                        </a:rPr>
                        <a:t>®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(AS-1)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additive solution</a:t>
                      </a: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CP2D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anticoagulant</a:t>
                      </a: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Nutricel</a:t>
                      </a:r>
                      <a:r>
                        <a:rPr kumimoji="0" lang="en-US" alt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charset="0"/>
                        </a:rPr>
                        <a:t>®</a:t>
                      </a: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(AS-3)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additive solution</a:t>
                      </a:r>
                    </a:p>
                  </a:txBody>
                  <a:tcPr marL="68580" marR="68580" marT="34287" marB="3428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76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Volume (mL)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70*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110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70*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110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76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pH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5.3 – 5.9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mbria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5.3 – 5.9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76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Sodium Chloride (mg)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990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451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76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Citric Acid (mg)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206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229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46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76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Tri-sodium citrate (mg)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1660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1840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647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76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Dextrose (mg)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1610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2420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3570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1210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76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Adenine (mg)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30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33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76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Sodium Phosphate (mg)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140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155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304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47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Mannitol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825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mbria" charset="0"/>
                          <a:cs typeface="Times New Roman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42863" y="6400800"/>
            <a:ext cx="9101137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ct val="50000"/>
              </a:spcBef>
              <a:defRPr/>
            </a:pPr>
            <a:endParaRPr lang="en-US"/>
          </a:p>
        </p:txBody>
      </p:sp>
      <p:sp>
        <p:nvSpPr>
          <p:cNvPr id="9272" name="TextBox 2"/>
          <p:cNvSpPr txBox="1">
            <a:spLocks noChangeArrowheads="1"/>
          </p:cNvSpPr>
          <p:nvPr/>
        </p:nvSpPr>
        <p:spPr bwMode="auto">
          <a:xfrm>
            <a:off x="302751" y="5747095"/>
            <a:ext cx="872966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525353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525353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525353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525353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525353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525353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525353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525353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525353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 dirty="0">
                <a:solidFill>
                  <a:schemeClr val="tx1"/>
                </a:solidFill>
              </a:rPr>
              <a:t>*About 85% of CPD or CP2D plasma is removed after centrifugation of donated whole blood.  </a:t>
            </a:r>
          </a:p>
        </p:txBody>
      </p:sp>
    </p:spTree>
    <p:extLst>
      <p:ext uri="{BB962C8B-B14F-4D97-AF65-F5344CB8AC3E}">
        <p14:creationId xmlns:p14="http://schemas.microsoft.com/office/powerpoint/2010/main" val="9055298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2863" y="5791200"/>
            <a:ext cx="9101137" cy="990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/>
              <a:t>Studies have shown small volume transfusions (15mL/kg or less) with RBCs stored in additive solution are safe</a:t>
            </a:r>
            <a:endParaRPr lang="en-US" dirty="0"/>
          </a:p>
        </p:txBody>
      </p:sp>
      <p:sp>
        <p:nvSpPr>
          <p:cNvPr id="39939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altLang="en-US" dirty="0"/>
              <a:t>Studies with Routine Transfusions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7424422"/>
              </p:ext>
            </p:extLst>
          </p:nvPr>
        </p:nvGraphicFramePr>
        <p:xfrm>
          <a:off x="211931" y="1143000"/>
          <a:ext cx="8763000" cy="4206408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17692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77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79165">
                <a:tc>
                  <a:txBody>
                    <a:bodyPr/>
                    <a:lstStyle/>
                    <a:p>
                      <a:r>
                        <a:rPr lang="en-US" sz="1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Reference</a:t>
                      </a: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Neonates</a:t>
                      </a: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Control</a:t>
                      </a:r>
                      <a:r>
                        <a:rPr lang="en-US" sz="17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Group</a:t>
                      </a:r>
                      <a:endParaRPr lang="en-US" sz="1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Study </a:t>
                      </a:r>
                    </a:p>
                    <a:p>
                      <a:pPr algn="ctr"/>
                      <a:r>
                        <a:rPr lang="en-US" sz="1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Group</a:t>
                      </a: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Dose</a:t>
                      </a: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</a:t>
                      </a:r>
                      <a:r>
                        <a:rPr lang="en-US" sz="17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of Blood</a:t>
                      </a:r>
                      <a:endParaRPr lang="en-US" sz="1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4" marB="4572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7719">
                <a:tc>
                  <a:txBody>
                    <a:bodyPr/>
                    <a:lstStyle/>
                    <a:p>
                      <a:r>
                        <a:rPr lang="en-US" sz="1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Gooch 1986</a:t>
                      </a: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US" sz="17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CPDA-1 </a:t>
                      </a: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AS-1</a:t>
                      </a: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mL/kg</a:t>
                      </a:r>
                      <a:endParaRPr lang="en-US" sz="17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&lt;5 days</a:t>
                      </a:r>
                      <a:endParaRPr lang="en-US" sz="17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4" marB="45724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235">
                <a:tc>
                  <a:txBody>
                    <a:bodyPr/>
                    <a:lstStyle/>
                    <a:p>
                      <a:r>
                        <a:rPr lang="en-US" sz="1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Goodstein</a:t>
                      </a:r>
                      <a:r>
                        <a:rPr lang="en-US" sz="17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1993</a:t>
                      </a:r>
                      <a:endParaRPr lang="en-US" sz="17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US" sz="17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CPDA-1</a:t>
                      </a:r>
                      <a:endParaRPr lang="en-US" sz="17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AS-1</a:t>
                      </a:r>
                      <a:endParaRPr lang="en-US" sz="17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mL/kg</a:t>
                      </a:r>
                      <a:endParaRPr lang="en-US" sz="17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&lt;5 days</a:t>
                      </a:r>
                      <a:endParaRPr lang="en-US" sz="17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4" marB="45724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235">
                <a:tc>
                  <a:txBody>
                    <a:bodyPr/>
                    <a:lstStyle/>
                    <a:p>
                      <a:r>
                        <a:rPr lang="en-US" sz="1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Strauss</a:t>
                      </a:r>
                      <a:r>
                        <a:rPr lang="en-US" sz="17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1996</a:t>
                      </a:r>
                      <a:endParaRPr lang="en-US" sz="17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  <a:endParaRPr lang="en-US" sz="17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CPDA-1</a:t>
                      </a:r>
                      <a:endParaRPr lang="en-US" sz="17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AS-1 </a:t>
                      </a: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mL/kg</a:t>
                      </a:r>
                      <a:endParaRPr lang="en-US" sz="17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&lt;7 days vs ≤ 42</a:t>
                      </a:r>
                      <a:r>
                        <a:rPr lang="en-US" sz="17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days</a:t>
                      </a:r>
                      <a:endParaRPr lang="en-US" sz="17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4" marB="45724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235">
                <a:tc>
                  <a:txBody>
                    <a:bodyPr/>
                    <a:lstStyle/>
                    <a:p>
                      <a:r>
                        <a:rPr lang="en-US" sz="1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Strauss</a:t>
                      </a:r>
                      <a:r>
                        <a:rPr lang="en-US" sz="17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2000</a:t>
                      </a:r>
                      <a:endParaRPr lang="en-US" sz="17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</a:t>
                      </a:r>
                      <a:endParaRPr lang="en-US" sz="17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CPDA-1</a:t>
                      </a:r>
                      <a:endParaRPr lang="en-US" sz="17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AS-3</a:t>
                      </a: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mL/kg</a:t>
                      </a:r>
                      <a:endParaRPr lang="en-US" sz="17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&lt;7 days vs ≤42</a:t>
                      </a:r>
                      <a:r>
                        <a:rPr lang="en-US" sz="17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days</a:t>
                      </a:r>
                      <a:endParaRPr lang="en-US" sz="17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4" marB="45724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23024">
                <a:tc>
                  <a:txBody>
                    <a:bodyPr/>
                    <a:lstStyle/>
                    <a:p>
                      <a:r>
                        <a:rPr lang="en-US" sz="17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Mangel</a:t>
                      </a:r>
                      <a:r>
                        <a:rPr lang="en-US" sz="1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2001</a:t>
                      </a: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</a:t>
                      </a: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Historical CPDA-1</a:t>
                      </a:r>
                      <a:r>
                        <a:rPr lang="en-US" sz="17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group</a:t>
                      </a:r>
                      <a:endParaRPr lang="en-US" sz="1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AS-3</a:t>
                      </a: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r>
                        <a:rPr lang="en-US" sz="17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mL/kg</a:t>
                      </a:r>
                      <a:endParaRPr lang="en-US" sz="1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≤35 days</a:t>
                      </a:r>
                    </a:p>
                  </a:txBody>
                  <a:tcPr marT="45724" marB="45724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23024">
                <a:tc>
                  <a:txBody>
                    <a:bodyPr/>
                    <a:lstStyle/>
                    <a:p>
                      <a:r>
                        <a:rPr lang="en-US" sz="1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Jain 2001</a:t>
                      </a: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174</a:t>
                      </a: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Historical CPDA-1 group</a:t>
                      </a: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AS-1</a:t>
                      </a:r>
                      <a:r>
                        <a:rPr lang="en-US" sz="17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mL/kg</a:t>
                      </a: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≤35 days vs</a:t>
                      </a:r>
                      <a:r>
                        <a:rPr lang="en-US" sz="17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7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≤42</a:t>
                      </a:r>
                      <a:r>
                        <a:rPr lang="en-US" sz="17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days</a:t>
                      </a:r>
                      <a:endParaRPr lang="en-US" sz="1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US" sz="1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4" marB="45724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04800" y="5486400"/>
            <a:ext cx="86106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rgbClr val="525353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525353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525353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525353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525353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525353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525353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525353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525353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en-US" sz="2400" kern="0" dirty="0">
                <a:solidFill>
                  <a:schemeClr val="tx1"/>
                </a:solidFill>
              </a:rPr>
              <a:t>Six studies with CPDA-1 vs AS-1 or AS-3</a:t>
            </a:r>
          </a:p>
          <a:p>
            <a:pPr>
              <a:defRPr/>
            </a:pPr>
            <a:r>
              <a:rPr lang="en-US" sz="2400" kern="0" dirty="0">
                <a:solidFill>
                  <a:schemeClr val="tx1"/>
                </a:solidFill>
              </a:rPr>
              <a:t>No significant differences in laboratory values or adverse events </a:t>
            </a:r>
          </a:p>
        </p:txBody>
      </p:sp>
    </p:spTree>
    <p:extLst>
      <p:ext uri="{BB962C8B-B14F-4D97-AF65-F5344CB8AC3E}">
        <p14:creationId xmlns:p14="http://schemas.microsoft.com/office/powerpoint/2010/main" val="3137479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 noChangeArrowheads="1"/>
          </p:cNvSpPr>
          <p:nvPr>
            <p:ph type="title"/>
          </p:nvPr>
        </p:nvSpPr>
        <p:spPr>
          <a:xfrm>
            <a:off x="249238" y="304800"/>
            <a:ext cx="8686800" cy="685800"/>
          </a:xfrm>
        </p:spPr>
        <p:txBody>
          <a:bodyPr>
            <a:normAutofit fontScale="90000"/>
          </a:bodyPr>
          <a:lstStyle/>
          <a:p>
            <a:r>
              <a:rPr lang="en-US" altLang="en-US" sz="3200" dirty="0"/>
              <a:t>Quantity (mg/kg) of Additives Infused with 15mL/kg RBC transfusion (HCT 60%)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9802022"/>
              </p:ext>
            </p:extLst>
          </p:nvPr>
        </p:nvGraphicFramePr>
        <p:xfrm>
          <a:off x="228600" y="1400175"/>
          <a:ext cx="8686800" cy="2878138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6889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Additive (total mg/kg infused)</a:t>
                      </a:r>
                      <a:endParaRPr kumimoji="0" lang="en-US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68584" marR="68584" marT="34285" marB="34285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200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Adsol</a:t>
                      </a:r>
                      <a:r>
                        <a:rPr kumimoji="0" lang="en-US" altLang="en-US" sz="200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®</a:t>
                      </a:r>
                      <a:r>
                        <a:rPr kumimoji="0" lang="en-US" alt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(AS-1)</a:t>
                      </a:r>
                      <a:endParaRPr kumimoji="0" lang="en-US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68584" marR="68584" marT="34285" marB="34285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Nutricel</a:t>
                      </a:r>
                      <a:r>
                        <a:rPr kumimoji="0" lang="en-US" altLang="en-US" sz="200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®</a:t>
                      </a:r>
                      <a:r>
                        <a:rPr kumimoji="0" lang="en-US" alt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(AS-3)</a:t>
                      </a:r>
                      <a:endParaRPr kumimoji="0" lang="en-US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68584" marR="68584" marT="34285" marB="34285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Theoretical Dose to Avoid</a:t>
                      </a:r>
                      <a:endParaRPr kumimoji="0" lang="en-US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4" marR="68584" marT="34285" marB="34285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54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Sodium Chloride</a:t>
                      </a: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Cambria" charset="0"/>
                        <a:cs typeface="Arial" panose="020B0604020202020204" pitchFamily="34" charset="0"/>
                      </a:endParaRP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42</a:t>
                      </a: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Cambria" charset="0"/>
                        <a:cs typeface="Arial" panose="020B0604020202020204" pitchFamily="34" charset="0"/>
                      </a:endParaRP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7.5</a:t>
                      </a: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Cambria" charset="0"/>
                        <a:cs typeface="Arial" panose="020B0604020202020204" pitchFamily="34" charset="0"/>
                      </a:endParaRP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137 mg/kg/day</a:t>
                      </a: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mbria" charset="0"/>
                        <a:cs typeface="Arial" panose="020B0604020202020204" pitchFamily="34" charset="0"/>
                      </a:endParaRPr>
                    </a:p>
                  </a:txBody>
                  <a:tcPr marL="68584" marR="68584" marT="0" marB="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154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Dextrose</a:t>
                      </a: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Cambria" charset="0"/>
                        <a:cs typeface="Arial" panose="020B0604020202020204" pitchFamily="34" charset="0"/>
                      </a:endParaRP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129</a:t>
                      </a: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Cambria" charset="0"/>
                        <a:cs typeface="Arial" panose="020B0604020202020204" pitchFamily="34" charset="0"/>
                      </a:endParaRP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42</a:t>
                      </a: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Cambria" charset="0"/>
                        <a:cs typeface="Arial" panose="020B0604020202020204" pitchFamily="34" charset="0"/>
                      </a:endParaRP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240 mg/kg/</a:t>
                      </a:r>
                      <a:r>
                        <a:rPr kumimoji="0" lang="en-US" altLang="en-US" sz="200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hr</a:t>
                      </a: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mbria" charset="0"/>
                        <a:cs typeface="Arial" panose="020B0604020202020204" pitchFamily="34" charset="0"/>
                      </a:endParaRPr>
                    </a:p>
                  </a:txBody>
                  <a:tcPr marL="68584" marR="68584" marT="0" marB="0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154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Adenine</a:t>
                      </a: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Cambria" charset="0"/>
                        <a:cs typeface="Arial" panose="020B0604020202020204" pitchFamily="34" charset="0"/>
                      </a:endParaRP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0.6</a:t>
                      </a: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Cambria" charset="0"/>
                        <a:cs typeface="Arial" panose="020B0604020202020204" pitchFamily="34" charset="0"/>
                      </a:endParaRP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0.6</a:t>
                      </a: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Cambria" charset="0"/>
                        <a:cs typeface="Arial" panose="020B0604020202020204" pitchFamily="34" charset="0"/>
                      </a:endParaRP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mg/kg/dose</a:t>
                      </a: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mbria" charset="0"/>
                        <a:cs typeface="Arial" panose="020B0604020202020204" pitchFamily="34" charset="0"/>
                      </a:endParaRPr>
                    </a:p>
                  </a:txBody>
                  <a:tcPr marL="68584" marR="68584" marT="0" marB="0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154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Citrate</a:t>
                      </a: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Cambria" charset="0"/>
                        <a:cs typeface="Arial" panose="020B0604020202020204" pitchFamily="34" charset="0"/>
                      </a:endParaRP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9.8</a:t>
                      </a: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Cambria" charset="0"/>
                        <a:cs typeface="Arial" panose="020B0604020202020204" pitchFamily="34" charset="0"/>
                      </a:endParaRP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12.6</a:t>
                      </a: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Cambria" charset="0"/>
                        <a:cs typeface="Arial" panose="020B0604020202020204" pitchFamily="34" charset="0"/>
                      </a:endParaRP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180 mg/kg/</a:t>
                      </a:r>
                      <a:r>
                        <a:rPr kumimoji="0" lang="en-US" altLang="en-US" sz="200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hr</a:t>
                      </a: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mbria" charset="0"/>
                        <a:cs typeface="Arial" panose="020B0604020202020204" pitchFamily="34" charset="0"/>
                      </a:endParaRPr>
                    </a:p>
                  </a:txBody>
                  <a:tcPr marL="68584" marR="68584" marT="0" marB="0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154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Phosphate</a:t>
                      </a: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Cambria" charset="0"/>
                        <a:cs typeface="Arial" panose="020B0604020202020204" pitchFamily="34" charset="0"/>
                      </a:endParaRP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  <a:defRPr/>
                      </a:pPr>
                      <a:r>
                        <a:rPr kumimoji="0" lang="en-US" alt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2.0</a:t>
                      </a: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Cambria" charset="0"/>
                        <a:cs typeface="Arial" panose="020B0604020202020204" pitchFamily="34" charset="0"/>
                      </a:endParaRP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800">
                          <a:solidFill>
                            <a:srgbClr val="525353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400">
                          <a:solidFill>
                            <a:srgbClr val="525353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 sz="2000">
                          <a:solidFill>
                            <a:srgbClr val="525353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  <a:tab pos="0" algn="l"/>
                        </a:tabLst>
                        <a:defRPr>
                          <a:solidFill>
                            <a:srgbClr val="52535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5.6</a:t>
                      </a: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Cambria" charset="0"/>
                        <a:cs typeface="Arial" panose="020B0604020202020204" pitchFamily="34" charset="0"/>
                      </a:endParaRP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&gt;60 mg/kg/day</a:t>
                      </a: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mbria" charset="0"/>
                        <a:cs typeface="Arial" panose="020B0604020202020204" pitchFamily="34" charset="0"/>
                      </a:endParaRPr>
                    </a:p>
                  </a:txBody>
                  <a:tcPr marL="68584" marR="68584" marT="0" marB="0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15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20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Mannitol</a:t>
                      </a:r>
                      <a:endParaRPr kumimoji="0" lang="en-US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mbria" charset="0"/>
                        <a:cs typeface="Arial" panose="020B0604020202020204" pitchFamily="34" charset="0"/>
                      </a:endParaRP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20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</a:t>
                      </a:r>
                      <a:endParaRPr kumimoji="0" lang="en-US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mbria" charset="0"/>
                        <a:cs typeface="Arial" panose="020B0604020202020204" pitchFamily="34" charset="0"/>
                      </a:endParaRP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20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kumimoji="0" lang="en-US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mbria" charset="0"/>
                        <a:cs typeface="Arial" panose="020B0604020202020204" pitchFamily="34" charset="0"/>
                      </a:endParaRPr>
                    </a:p>
                  </a:txBody>
                  <a:tcPr marL="68584" marR="68584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  <a:tab pos="0" algn="l"/>
                        </a:tabLst>
                      </a:pPr>
                      <a:r>
                        <a:rPr kumimoji="0" lang="en-US" altLang="en-US" sz="20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360 mg/kg/day</a:t>
                      </a:r>
                      <a:endParaRPr kumimoji="0" lang="en-US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mbria" charset="0"/>
                        <a:cs typeface="Arial" panose="020B0604020202020204" pitchFamily="34" charset="0"/>
                      </a:endParaRPr>
                    </a:p>
                  </a:txBody>
                  <a:tcPr marL="68584" marR="68584" marT="0" marB="0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52400" y="6096000"/>
            <a:ext cx="9101138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dirty="0"/>
              <a:t>Added to</a:t>
            </a:r>
          </a:p>
        </p:txBody>
      </p:sp>
      <p:sp>
        <p:nvSpPr>
          <p:cNvPr id="42020" name="TextBox 2"/>
          <p:cNvSpPr txBox="1">
            <a:spLocks noChangeArrowheads="1"/>
          </p:cNvSpPr>
          <p:nvPr/>
        </p:nvSpPr>
        <p:spPr bwMode="auto">
          <a:xfrm>
            <a:off x="120650" y="6265863"/>
            <a:ext cx="89963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525353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525353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525353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525353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525353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525353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525353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525353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525353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chemeClr val="tx1"/>
                </a:solidFill>
              </a:rPr>
              <a:t>Strauss RG. Chapter 6 In: Herman JH, </a:t>
            </a:r>
            <a:r>
              <a:rPr lang="en-US" altLang="en-US" sz="1200" dirty="0" err="1">
                <a:solidFill>
                  <a:schemeClr val="tx1"/>
                </a:solidFill>
              </a:rPr>
              <a:t>Manno</a:t>
            </a:r>
            <a:r>
              <a:rPr lang="en-US" altLang="en-US" sz="1200" dirty="0">
                <a:solidFill>
                  <a:schemeClr val="tx1"/>
                </a:solidFill>
              </a:rPr>
              <a:t> CS, eds. Pediatric Transfusion Therapy, AABB Press.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dirty="0" err="1">
                <a:solidFill>
                  <a:schemeClr val="tx1"/>
                </a:solidFill>
              </a:rPr>
              <a:t>Luban</a:t>
            </a:r>
            <a:r>
              <a:rPr lang="en-US" altLang="en-US" sz="1200" dirty="0">
                <a:solidFill>
                  <a:schemeClr val="tx1"/>
                </a:solidFill>
              </a:rPr>
              <a:t> NL, Strauss RG, Hume HA. Transfusion 1991; 31: 229-35.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152400" y="4238625"/>
            <a:ext cx="865822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rgbClr val="525353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525353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525353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525353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525353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525353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525353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525353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525353"/>
                </a:solidFill>
                <a:latin typeface="+mn-lt"/>
              </a:defRPr>
            </a:lvl9pPr>
          </a:lstStyle>
          <a:p>
            <a:r>
              <a:rPr lang="en-US" sz="2400" dirty="0">
                <a:solidFill>
                  <a:schemeClr val="tx1"/>
                </a:solidFill>
              </a:rPr>
              <a:t>33mg/kg mannitol given per 15mL/kg transfusion of AS-1 RBC compared to 250-500mg/kg dosing for edema or raised intracranial pressure</a:t>
            </a:r>
          </a:p>
          <a:p>
            <a:r>
              <a:rPr lang="en-US" sz="2400" dirty="0">
                <a:solidFill>
                  <a:schemeClr val="tx1"/>
                </a:solidFill>
              </a:rPr>
              <a:t>Need &gt;100-200 mL/kg transfusions to reach this therapeutic mannitol dosing for edema</a:t>
            </a:r>
          </a:p>
          <a:p>
            <a:pPr>
              <a:defRPr/>
            </a:pPr>
            <a:endParaRPr lang="en-US" sz="2400" kern="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400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196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19491A-279F-4821-B6E6-EDFA882CF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" y="165501"/>
            <a:ext cx="9067800" cy="1524001"/>
          </a:xfrm>
        </p:spPr>
        <p:txBody>
          <a:bodyPr>
            <a:normAutofit fontScale="90000"/>
          </a:bodyPr>
          <a:lstStyle/>
          <a:p>
            <a:r>
              <a:rPr lang="en-US" dirty="0"/>
              <a:t>~36% of centers used AS-1 or AS-5 (mannitol containing AS) for neonatal large volume transfusions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010AFCD-ADE3-42A1-A1DE-6393FE0EA76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774" r="1422"/>
          <a:stretch/>
        </p:blipFill>
        <p:spPr>
          <a:xfrm>
            <a:off x="471889" y="1761822"/>
            <a:ext cx="7922341" cy="435516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9EF396B-AE78-40DF-B43F-D7EBD74D7253}"/>
              </a:ext>
            </a:extLst>
          </p:cNvPr>
          <p:cNvSpPr/>
          <p:nvPr/>
        </p:nvSpPr>
        <p:spPr>
          <a:xfrm>
            <a:off x="89659" y="6096000"/>
            <a:ext cx="86868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Web-based survey of 221 US centers Apr 2017-Jan 2018</a:t>
            </a:r>
          </a:p>
          <a:p>
            <a:r>
              <a:rPr lang="en-US" sz="1400" dirty="0"/>
              <a:t>Abstract Presentations from the AABB Annual Meeting Boston, MA, October 13–16, 2018</a:t>
            </a:r>
          </a:p>
          <a:p>
            <a:r>
              <a:rPr lang="en-US" sz="1400" dirty="0"/>
              <a:t>Reeves HM et al. Transfusion 2021; 61:2265-2276. </a:t>
            </a:r>
          </a:p>
        </p:txBody>
      </p:sp>
    </p:spTree>
    <p:extLst>
      <p:ext uri="{BB962C8B-B14F-4D97-AF65-F5344CB8AC3E}">
        <p14:creationId xmlns:p14="http://schemas.microsoft.com/office/powerpoint/2010/main" val="40453406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F441D-1983-43B4-97D1-DB6EE500D9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521" y="146053"/>
            <a:ext cx="8830160" cy="1268016"/>
          </a:xfrm>
        </p:spPr>
        <p:txBody>
          <a:bodyPr>
            <a:normAutofit fontScale="90000"/>
          </a:bodyPr>
          <a:lstStyle/>
          <a:p>
            <a:r>
              <a:rPr lang="en-US" dirty="0"/>
              <a:t>AS-1 and AS-3 RBCs is utilized in neonates on ECMO (CHOP abstract 2002)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702977D-FBB2-4114-A8F4-908DA8E1450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9C1F0B-AC9A-4EB2-BF11-4BF50CD3B6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70341" y="1972462"/>
            <a:ext cx="3465138" cy="387548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AS-1 and AS-3 used interchangeably for all patients including ECMO and MTP with no issues at CHOP and Cincinnati Children’s</a:t>
            </a:r>
          </a:p>
          <a:p>
            <a:endParaRPr lang="en-US" dirty="0"/>
          </a:p>
          <a:p>
            <a:r>
              <a:rPr lang="en-US" dirty="0"/>
              <a:t>Majority inventory at both CHOP and Cincinnati is AS-1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7DE9E1-6850-47F2-BCF7-4101B7855C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521" y="1972462"/>
            <a:ext cx="5156501" cy="3875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8988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/>
              <a:t>Proposal at Seattle Children’s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534400" cy="5181600"/>
          </a:xfrm>
        </p:spPr>
        <p:txBody>
          <a:bodyPr>
            <a:normAutofit/>
          </a:bodyPr>
          <a:lstStyle/>
          <a:p>
            <a:r>
              <a:rPr lang="en-US" dirty="0"/>
              <a:t>Accept AS-1 RBCs for use in all patients</a:t>
            </a:r>
          </a:p>
          <a:p>
            <a:endParaRPr lang="en-US" dirty="0"/>
          </a:p>
          <a:p>
            <a:r>
              <a:rPr lang="en-US" dirty="0"/>
              <a:t>Use AS-1 and AS-3 RBCs received from </a:t>
            </a:r>
            <a:r>
              <a:rPr lang="en-US" dirty="0" err="1"/>
              <a:t>BloodworksNW</a:t>
            </a:r>
            <a:r>
              <a:rPr lang="en-US" dirty="0"/>
              <a:t> and American Red Cross interchangeably including for emergency blood refrigerator/massive transfusion and patients receiving ECMO therapy.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33664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5666</TotalTime>
  <Words>817</Words>
  <Application>Microsoft Office PowerPoint</Application>
  <PresentationFormat>On-screen Show (4:3)</PresentationFormat>
  <Paragraphs>178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Palatino Linotype</vt:lpstr>
      <vt:lpstr>Office Theme</vt:lpstr>
      <vt:lpstr>Accepting AS-1 RBC as primary inventory at Seattle Children’s</vt:lpstr>
      <vt:lpstr>PowerPoint Presentation</vt:lpstr>
      <vt:lpstr>Comparison of AS-1 and AS-3 Constituents:  main difference is mannitol in AS-1</vt:lpstr>
      <vt:lpstr>Studies with Routine Transfusions</vt:lpstr>
      <vt:lpstr>Quantity (mg/kg) of Additives Infused with 15mL/kg RBC transfusion (HCT 60%)</vt:lpstr>
      <vt:lpstr>~36% of centers used AS-1 or AS-5 (mannitol containing AS) for neonatal large volume transfusions</vt:lpstr>
      <vt:lpstr>AS-1 and AS-3 RBCs is utilized in neonates on ECMO (CHOP abstract 2002)</vt:lpstr>
      <vt:lpstr>Proposal at Seattle Children’s</vt:lpstr>
    </vt:vector>
  </TitlesOfParts>
  <Company>Seattle Children's Hospital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Huq Saifee, Nabiha (UW-External)</dc:creator>
  <cp:lastModifiedBy>Huq Saifee, Nabiha</cp:lastModifiedBy>
  <cp:revision>67</cp:revision>
  <dcterms:created xsi:type="dcterms:W3CDTF">2019-09-13T00:30:51Z</dcterms:created>
  <dcterms:modified xsi:type="dcterms:W3CDTF">2021-12-11T21:04:15Z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46da4d3-ba20-4986-879c-49e262eff745_Enabled">
    <vt:lpwstr>true</vt:lpwstr>
  </property>
  <property fmtid="{D5CDD505-2E9C-101B-9397-08002B2CF9AE}" pid="3" name="MSIP_Label_046da4d3-ba20-4986-879c-49e262eff745_SetDate">
    <vt:lpwstr>2021-11-10T23:28:04Z</vt:lpwstr>
  </property>
  <property fmtid="{D5CDD505-2E9C-101B-9397-08002B2CF9AE}" pid="4" name="MSIP_Label_046da4d3-ba20-4986-879c-49e262eff745_Method">
    <vt:lpwstr>Standard</vt:lpwstr>
  </property>
  <property fmtid="{D5CDD505-2E9C-101B-9397-08002B2CF9AE}" pid="5" name="MSIP_Label_046da4d3-ba20-4986-879c-49e262eff745_Name">
    <vt:lpwstr>Internal</vt:lpwstr>
  </property>
  <property fmtid="{D5CDD505-2E9C-101B-9397-08002B2CF9AE}" pid="6" name="MSIP_Label_046da4d3-ba20-4986-879c-49e262eff745_SiteId">
    <vt:lpwstr>9f693e63-5e9e-4ced-98a4-8ab28f9d0c2d</vt:lpwstr>
  </property>
  <property fmtid="{D5CDD505-2E9C-101B-9397-08002B2CF9AE}" pid="7" name="MSIP_Label_046da4d3-ba20-4986-879c-49e262eff745_ActionId">
    <vt:lpwstr>367975b1-e0f6-4001-a390-7bd46347e433</vt:lpwstr>
  </property>
  <property fmtid="{D5CDD505-2E9C-101B-9397-08002B2CF9AE}" pid="8" name="MSIP_Label_046da4d3-ba20-4986-879c-49e262eff745_ContentBits">
    <vt:lpwstr>0</vt:lpwstr>
  </property>
</Properties>
</file>