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24" r:id="rId2"/>
    <p:sldId id="323" r:id="rId3"/>
    <p:sldId id="325" r:id="rId4"/>
    <p:sldId id="326" r:id="rId5"/>
    <p:sldId id="327" r:id="rId6"/>
    <p:sldId id="328" r:id="rId7"/>
    <p:sldId id="329" r:id="rId8"/>
    <p:sldId id="330" r:id="rId9"/>
    <p:sldId id="266" r:id="rId10"/>
    <p:sldId id="269" r:id="rId11"/>
    <p:sldId id="270" r:id="rId12"/>
    <p:sldId id="3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2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707D5-D79C-4149-96EC-3F8137D643CC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71C39-CC62-44D3-8876-A460FBD514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6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fld id="{793F256B-0A30-4E7D-B6E6-B78068E798D2}" type="slidenum">
              <a:rPr lang="en-GB" altLang="en-US" sz="1200">
                <a:latin typeface="Tahoma" panose="020B0604030504040204" pitchFamily="34" charset="0"/>
              </a:rPr>
              <a:pPr algn="r" defTabSz="914400"/>
              <a:t>2</a:t>
            </a:fld>
            <a:endParaRPr lang="en-GB" altLang="en-US" sz="1200">
              <a:latin typeface="Tahoma" panose="020B0604030504040204" pitchFamily="34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528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90615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32185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725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83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75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6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9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58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76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3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66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7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8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C88D-FB36-4DF7-84C8-45D373833483}" type="datetimeFigureOut">
              <a:rPr lang="en-GB" smtClean="0"/>
              <a:t>18/09/2021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7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difference between A</a:t>
            </a:r>
            <a:r>
              <a:rPr lang="en-GB" altLang="en-US" sz="66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</a:t>
            </a:r>
            <a:r>
              <a:rPr lang="en-GB" altLang="en-US" sz="66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6997341"/>
      </p:ext>
    </p:extLst>
  </p:cSld>
  <p:clrMapOvr>
    <a:masterClrMapping/>
  </p:clrMapOvr>
  <p:transition>
    <p:blinds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1377725" y="351447"/>
            <a:ext cx="94365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GB" altLang="en-US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Dolichos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sz="4000" b="1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biflorus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(Horse gram).</a:t>
            </a:r>
          </a:p>
        </p:txBody>
      </p:sp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942" y="1822377"/>
            <a:ext cx="2659062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135" y="2115271"/>
            <a:ext cx="3221037" cy="290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6" name="Rectangle 5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7" name="Oval 6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8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80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1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2" name="AutoShape 20"/>
              <p:cNvCxnSpPr>
                <a:cxnSpLocks noChangeAspect="1" noChangeShapeType="1"/>
                <a:stCxn id="291" idx="3"/>
                <a:endCxn id="291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1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2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3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4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5"/>
              <p:cNvCxnSpPr>
                <a:cxnSpLocks noChangeAspect="1" noChangeShapeType="1"/>
                <a:stCxn id="285" idx="3"/>
                <a:endCxn id="285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6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7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8"/>
              <p:cNvCxnSpPr>
                <a:cxnSpLocks noChangeAspect="1" noChangeShapeType="1"/>
                <a:stCxn id="291" idx="1"/>
                <a:endCxn id="291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3" name="AutoShape 31"/>
              <p:cNvCxnSpPr>
                <a:cxnSpLocks noChangeAspect="1" noChangeShapeType="1"/>
                <a:stCxn id="285" idx="1"/>
                <a:endCxn id="285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4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6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7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10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7" name="AutoShape 143"/>
              <p:cNvCxnSpPr>
                <a:cxnSpLocks noChangeAspect="1" noChangeShapeType="1"/>
                <a:stCxn id="34" idx="0"/>
                <a:endCxn id="31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6" name="AutoShape 152"/>
              <p:cNvCxnSpPr>
                <a:cxnSpLocks noChangeAspect="1" noChangeShapeType="1"/>
                <a:stCxn id="35" idx="3"/>
                <a:endCxn id="35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3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4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5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6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7"/>
              <p:cNvCxnSpPr>
                <a:cxnSpLocks noChangeAspect="1" noChangeShapeType="1"/>
                <a:stCxn id="29" idx="3"/>
                <a:endCxn id="29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8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59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0"/>
              <p:cNvCxnSpPr>
                <a:cxnSpLocks noChangeAspect="1" noChangeShapeType="1"/>
                <a:stCxn id="35" idx="1"/>
                <a:endCxn id="35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7" name="AutoShape 163"/>
              <p:cNvCxnSpPr>
                <a:cxnSpLocks noChangeAspect="1" noChangeShapeType="1"/>
                <a:stCxn id="29" idx="1"/>
                <a:endCxn id="29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8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4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5" name="AutoShape 191"/>
              <p:cNvCxnSpPr>
                <a:cxnSpLocks noChangeAspect="1" noChangeShapeType="1"/>
                <a:stCxn id="84" idx="0"/>
                <a:endCxn id="80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6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5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6" name="AutoShape 202"/>
              <p:cNvCxnSpPr>
                <a:cxnSpLocks noChangeAspect="1" noChangeShapeType="1"/>
                <a:stCxn id="85" idx="3"/>
                <a:endCxn id="85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3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4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5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6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7"/>
              <p:cNvCxnSpPr>
                <a:cxnSpLocks noChangeAspect="1" noChangeShapeType="1"/>
                <a:stCxn id="78" idx="3"/>
                <a:endCxn id="78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8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09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0"/>
              <p:cNvCxnSpPr>
                <a:cxnSpLocks noChangeAspect="1" noChangeShapeType="1"/>
                <a:stCxn id="85" idx="1"/>
                <a:endCxn id="85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7" name="AutoShape 213"/>
              <p:cNvCxnSpPr>
                <a:cxnSpLocks noChangeAspect="1" noChangeShapeType="1"/>
                <a:stCxn id="78" idx="1"/>
                <a:endCxn id="78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8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2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2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4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5" name="AutoShape 241"/>
              <p:cNvCxnSpPr>
                <a:cxnSpLocks noChangeAspect="1" noChangeShapeType="1"/>
                <a:stCxn id="134" idx="0"/>
                <a:endCxn id="130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6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5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6" name="AutoShape 252"/>
              <p:cNvCxnSpPr>
                <a:cxnSpLocks noChangeAspect="1" noChangeShapeType="1"/>
                <a:stCxn id="135" idx="3"/>
                <a:endCxn id="135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3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4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5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6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7"/>
              <p:cNvCxnSpPr>
                <a:cxnSpLocks noChangeAspect="1" noChangeShapeType="1"/>
                <a:stCxn id="128" idx="3"/>
                <a:endCxn id="128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8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59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0"/>
              <p:cNvCxnSpPr>
                <a:cxnSpLocks noChangeAspect="1" noChangeShapeType="1"/>
                <a:stCxn id="135" idx="1"/>
                <a:endCxn id="135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AutoShape 263"/>
              <p:cNvCxnSpPr>
                <a:cxnSpLocks noChangeAspect="1" noChangeShapeType="1"/>
                <a:stCxn id="128" idx="1"/>
                <a:endCxn id="128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8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2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2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4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5" name="AutoShape 291"/>
              <p:cNvCxnSpPr>
                <a:cxnSpLocks noChangeAspect="1" noChangeShapeType="1"/>
                <a:stCxn id="184" idx="0"/>
                <a:endCxn id="180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6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5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6" name="AutoShape 302"/>
              <p:cNvCxnSpPr>
                <a:cxnSpLocks noChangeAspect="1" noChangeShapeType="1"/>
                <a:stCxn id="185" idx="3"/>
                <a:endCxn id="185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3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4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5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6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7"/>
              <p:cNvCxnSpPr>
                <a:cxnSpLocks noChangeAspect="1" noChangeShapeType="1"/>
                <a:stCxn id="178" idx="3"/>
                <a:endCxn id="178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8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09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0"/>
              <p:cNvCxnSpPr>
                <a:cxnSpLocks noChangeAspect="1" noChangeShapeType="1"/>
                <a:stCxn id="185" idx="1"/>
                <a:endCxn id="185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7" name="AutoShape 313"/>
              <p:cNvCxnSpPr>
                <a:cxnSpLocks noChangeAspect="1" noChangeShapeType="1"/>
                <a:stCxn id="178" idx="1"/>
                <a:endCxn id="178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8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2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2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4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5" name="AutoShape 341"/>
              <p:cNvCxnSpPr>
                <a:cxnSpLocks noChangeAspect="1" noChangeShapeType="1"/>
                <a:stCxn id="234" idx="0"/>
                <a:endCxn id="230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6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6" name="AutoShape 352"/>
              <p:cNvCxnSpPr>
                <a:cxnSpLocks noChangeAspect="1" noChangeShapeType="1"/>
                <a:stCxn id="235" idx="3"/>
                <a:endCxn id="235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3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4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5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6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7"/>
              <p:cNvCxnSpPr>
                <a:cxnSpLocks noChangeAspect="1" noChangeShapeType="1"/>
                <a:stCxn id="228" idx="3"/>
                <a:endCxn id="228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8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59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0"/>
              <p:cNvCxnSpPr>
                <a:cxnSpLocks noChangeAspect="1" noChangeShapeType="1"/>
                <a:stCxn id="235" idx="1"/>
                <a:endCxn id="235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7" name="AutoShape 363"/>
              <p:cNvCxnSpPr>
                <a:cxnSpLocks noChangeAspect="1" noChangeShapeType="1"/>
                <a:stCxn id="228" idx="1"/>
                <a:endCxn id="228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8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2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2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4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9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9762028"/>
      </p:ext>
    </p:extLst>
  </p:cSld>
  <p:clrMapOvr>
    <a:masterClrMapping/>
  </p:clrMapOvr>
  <p:transition>
    <p:blinds dir="vert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/>
          </p:cNvSpPr>
          <p:nvPr>
            <p:ph type="title" idx="4294967295"/>
          </p:nvPr>
        </p:nvSpPr>
        <p:spPr>
          <a:xfrm>
            <a:off x="2206879" y="2434357"/>
            <a:ext cx="7793037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Amongst the best known lectin in the serologist’s tool kit, but beware!.</a:t>
            </a:r>
            <a:b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lectin also agglutinates A, B, AB and O red cells that are Cad+ or </a:t>
            </a:r>
            <a:r>
              <a:rPr lang="en-GB" altLang="en-US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Tn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2502602"/>
      </p:ext>
    </p:extLst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165814"/>
            <a:ext cx="10515600" cy="1325563"/>
          </a:xfrm>
        </p:spPr>
        <p:txBody>
          <a:bodyPr/>
          <a:lstStyle/>
          <a:p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References.</a:t>
            </a:r>
          </a:p>
        </p:txBody>
      </p:sp>
      <p:sp>
        <p:nvSpPr>
          <p:cNvPr id="278531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654830"/>
            <a:ext cx="10515600" cy="4351338"/>
          </a:xfrm>
        </p:spPr>
        <p:txBody>
          <a:bodyPr/>
          <a:lstStyle/>
          <a:p>
            <a:pPr marL="1371600" lvl="2" indent="-457200">
              <a:buFont typeface="+mj-lt"/>
              <a:buAutoNum type="arabicPeriod"/>
            </a:pP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Reid ME, Lomas-Francis C.  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Blood Group Antigen </a:t>
            </a:r>
            <a:r>
              <a:rPr lang="en-GB" altLang="en-US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FactsBook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2</a:t>
            </a:r>
            <a:r>
              <a:rPr lang="en-GB" alt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2004, Academic Press.</a:t>
            </a:r>
          </a:p>
          <a:p>
            <a:pPr marL="1371600" lvl="2" indent="-457200">
              <a:buFont typeface="+mj-lt"/>
              <a:buAutoNum type="arabicPeriod"/>
            </a:pP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Klein HG, </a:t>
            </a:r>
            <a:r>
              <a:rPr lang="en-GB" alt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Anstee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DJ.  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Mollison’s Blood Transfusion in Clinical Medicine.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12</a:t>
            </a:r>
            <a:r>
              <a:rPr lang="en-GB" alt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2014, Wiley Blackwell.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848908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10"/>
          <p:cNvSpPr txBox="1">
            <a:spLocks noChangeArrowheads="1"/>
          </p:cNvSpPr>
          <p:nvPr/>
        </p:nvSpPr>
        <p:spPr bwMode="auto">
          <a:xfrm>
            <a:off x="4123344" y="461647"/>
            <a:ext cx="394531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Biochemistry.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070674" y="2115430"/>
            <a:ext cx="8027987" cy="3470275"/>
            <a:chOff x="2081214" y="2590801"/>
            <a:chExt cx="8027987" cy="3470275"/>
          </a:xfrm>
        </p:grpSpPr>
        <p:graphicFrame>
          <p:nvGraphicFramePr>
            <p:cNvPr id="216067" name="Object 5"/>
            <p:cNvGraphicFramePr>
              <a:graphicFrameLocks noChangeAspect="1"/>
            </p:cNvGraphicFramePr>
            <p:nvPr/>
          </p:nvGraphicFramePr>
          <p:xfrm>
            <a:off x="4968876" y="2590801"/>
            <a:ext cx="3070225" cy="2049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3" imgW="6095840" imgH="4066953" progId="MSGraph.Chart.8">
                    <p:embed followColorScheme="full"/>
                  </p:oleObj>
                </mc:Choice>
                <mc:Fallback>
                  <p:oleObj name="Chart" r:id="rId3" imgW="6095840" imgH="4066953" progId="MSGraph.Chart.8">
                    <p:embed followColorScheme="full"/>
                    <p:pic>
                      <p:nvPicPr>
                        <p:cNvPr id="21606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8876" y="2590801"/>
                          <a:ext cx="3070225" cy="2049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16068" name="Group 4"/>
            <p:cNvGrpSpPr>
              <a:grpSpLocks/>
            </p:cNvGrpSpPr>
            <p:nvPr/>
          </p:nvGrpSpPr>
          <p:grpSpPr bwMode="auto">
            <a:xfrm>
              <a:off x="2081214" y="2781301"/>
              <a:ext cx="8027987" cy="3279775"/>
              <a:chOff x="334" y="1776"/>
              <a:chExt cx="5479" cy="2066"/>
            </a:xfrm>
          </p:grpSpPr>
          <p:graphicFrame>
            <p:nvGraphicFramePr>
              <p:cNvPr id="216069" name="Object 7"/>
              <p:cNvGraphicFramePr>
                <a:graphicFrameLocks noChangeAspect="1"/>
              </p:cNvGraphicFramePr>
              <p:nvPr/>
            </p:nvGraphicFramePr>
            <p:xfrm>
              <a:off x="334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hart" r:id="rId5" imgW="6095840" imgH="4066953" progId="MSGraph.Chart.8">
                      <p:embed followColorScheme="full"/>
                    </p:oleObj>
                  </mc:Choice>
                  <mc:Fallback>
                    <p:oleObj name="Chart" r:id="rId5" imgW="6095840" imgH="4066953" progId="MSGraph.Chart.8">
                      <p:embed followColorScheme="full"/>
                      <p:pic>
                        <p:nvPicPr>
                          <p:cNvPr id="216069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4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0" name="Object 8"/>
              <p:cNvGraphicFramePr>
                <a:graphicFrameLocks noChangeAspect="1"/>
              </p:cNvGraphicFramePr>
              <p:nvPr/>
            </p:nvGraphicFramePr>
            <p:xfrm>
              <a:off x="2310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hart" r:id="rId7" imgW="6095840" imgH="4066953" progId="MSGraph.Chart.8">
                      <p:embed followColorScheme="full"/>
                    </p:oleObj>
                  </mc:Choice>
                  <mc:Fallback>
                    <p:oleObj name="Chart" r:id="rId7" imgW="6095840" imgH="4066953" progId="MSGraph.Chart.8">
                      <p:embed followColorScheme="full"/>
                      <p:pic>
                        <p:nvPicPr>
                          <p:cNvPr id="21607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0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1" name="Object 9"/>
              <p:cNvGraphicFramePr>
                <a:graphicFrameLocks noChangeAspect="1"/>
              </p:cNvGraphicFramePr>
              <p:nvPr/>
            </p:nvGraphicFramePr>
            <p:xfrm>
              <a:off x="4130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hart" r:id="rId9" imgW="6095840" imgH="4066953" progId="MSGraph.Chart.8">
                      <p:embed followColorScheme="full"/>
                    </p:oleObj>
                  </mc:Choice>
                  <mc:Fallback>
                    <p:oleObj name="Chart" r:id="rId9" imgW="6095840" imgH="4066953" progId="MSGraph.Chart.8">
                      <p:embed followColorScheme="full"/>
                      <p:pic>
                        <p:nvPicPr>
                          <p:cNvPr id="216071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30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2" name="Object 4"/>
              <p:cNvGraphicFramePr>
                <a:graphicFrameLocks noChangeAspect="1"/>
              </p:cNvGraphicFramePr>
              <p:nvPr/>
            </p:nvGraphicFramePr>
            <p:xfrm>
              <a:off x="427" y="1776"/>
              <a:ext cx="1618" cy="9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hart" r:id="rId11" imgW="6095840" imgH="4066953" progId="MSGraph.Chart.8">
                      <p:embed followColorScheme="full"/>
                    </p:oleObj>
                  </mc:Choice>
                  <mc:Fallback>
                    <p:oleObj name="Chart" r:id="rId11" imgW="6095840" imgH="4066953" progId="MSGraph.Chart.8">
                      <p:embed followColorScheme="full"/>
                      <p:pic>
                        <p:nvPicPr>
                          <p:cNvPr id="216072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7" y="1776"/>
                            <a:ext cx="1618" cy="99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17961" dir="2700000" algn="ctr" rotWithShape="0">
                                    <a:srgbClr val="999999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3" name="Object 6"/>
              <p:cNvGraphicFramePr>
                <a:graphicFrameLocks noChangeAspect="1"/>
              </p:cNvGraphicFramePr>
              <p:nvPr/>
            </p:nvGraphicFramePr>
            <p:xfrm>
              <a:off x="4192" y="1776"/>
              <a:ext cx="1621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hart" r:id="rId13" imgW="6095840" imgH="4066953" progId="MSGraph.Chart.8">
                      <p:embed followColorScheme="full"/>
                    </p:oleObj>
                  </mc:Choice>
                  <mc:Fallback>
                    <p:oleObj name="Chart" r:id="rId13" imgW="6095840" imgH="4066953" progId="MSGraph.Chart.8">
                      <p:embed followColorScheme="full"/>
                      <p:pic>
                        <p:nvPicPr>
                          <p:cNvPr id="216073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2" y="1776"/>
                            <a:ext cx="1621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6074" name="Text Box 13"/>
              <p:cNvSpPr txBox="1">
                <a:spLocks noChangeArrowheads="1"/>
              </p:cNvSpPr>
              <p:nvPr/>
            </p:nvSpPr>
            <p:spPr bwMode="auto">
              <a:xfrm>
                <a:off x="863" y="2640"/>
                <a:ext cx="68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O</a:t>
                </a:r>
              </a:p>
            </p:txBody>
          </p:sp>
          <p:sp>
            <p:nvSpPr>
              <p:cNvPr id="216075" name="Text Box 14"/>
              <p:cNvSpPr txBox="1">
                <a:spLocks noChangeArrowheads="1"/>
              </p:cNvSpPr>
              <p:nvPr/>
            </p:nvSpPr>
            <p:spPr bwMode="auto">
              <a:xfrm>
                <a:off x="2812" y="2640"/>
                <a:ext cx="73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  <p:sp>
            <p:nvSpPr>
              <p:cNvPr id="216076" name="Text Box 15"/>
              <p:cNvSpPr txBox="1">
                <a:spLocks noChangeArrowheads="1"/>
              </p:cNvSpPr>
              <p:nvPr/>
            </p:nvSpPr>
            <p:spPr bwMode="auto">
              <a:xfrm>
                <a:off x="4719" y="2646"/>
                <a:ext cx="67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B</a:t>
                </a:r>
              </a:p>
            </p:txBody>
          </p:sp>
          <p:sp>
            <p:nvSpPr>
              <p:cNvPr id="216077" name="Text Box 16"/>
              <p:cNvSpPr txBox="1">
                <a:spLocks noChangeArrowheads="1"/>
              </p:cNvSpPr>
              <p:nvPr/>
            </p:nvSpPr>
            <p:spPr bwMode="auto">
              <a:xfrm>
                <a:off x="687" y="3648"/>
                <a:ext cx="83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216078" name="Text Box 17"/>
              <p:cNvSpPr txBox="1">
                <a:spLocks noChangeArrowheads="1"/>
              </p:cNvSpPr>
              <p:nvPr/>
            </p:nvSpPr>
            <p:spPr bwMode="auto">
              <a:xfrm>
                <a:off x="2750" y="3648"/>
                <a:ext cx="73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</a:p>
            </p:txBody>
          </p:sp>
          <p:sp>
            <p:nvSpPr>
              <p:cNvPr id="216079" name="Text Box 18"/>
              <p:cNvSpPr txBox="1">
                <a:spLocks noChangeArrowheads="1"/>
              </p:cNvSpPr>
              <p:nvPr/>
            </p:nvSpPr>
            <p:spPr bwMode="auto">
              <a:xfrm>
                <a:off x="4535" y="3648"/>
                <a:ext cx="83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</a:p>
            </p:txBody>
          </p:sp>
        </p:grpSp>
      </p:grpSp>
      <p:sp>
        <p:nvSpPr>
          <p:cNvPr id="216080" name="Text Box 21"/>
          <p:cNvSpPr txBox="1">
            <a:spLocks noChangeArrowheads="1"/>
          </p:cNvSpPr>
          <p:nvPr/>
        </p:nvSpPr>
        <p:spPr bwMode="auto">
          <a:xfrm>
            <a:off x="2541587" y="1143945"/>
            <a:ext cx="71088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amount of H antigen exposed to anti-H differs with the ABO group of the red cells</a:t>
            </a:r>
            <a:r>
              <a:rPr lang="en-GB" altLang="en-US" sz="24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(not to scale).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18" name="Rectangle 17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20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92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3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4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5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6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2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04" name="AutoShape 20"/>
              <p:cNvCxnSpPr>
                <a:cxnSpLocks noChangeAspect="1" noChangeShapeType="1"/>
                <a:stCxn id="303" idx="3"/>
                <a:endCxn id="303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AutoShape 21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6" name="AutoShape 22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7" name="AutoShape 23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8" name="AutoShape 24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9" name="AutoShape 25"/>
              <p:cNvCxnSpPr>
                <a:cxnSpLocks noChangeAspect="1" noChangeShapeType="1"/>
                <a:stCxn id="297" idx="3"/>
                <a:endCxn id="297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0" name="AutoShape 26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AutoShape 27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AutoShape 28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5" name="AutoShape 31"/>
              <p:cNvCxnSpPr>
                <a:cxnSpLocks noChangeAspect="1" noChangeShapeType="1"/>
                <a:stCxn id="297" idx="1"/>
                <a:endCxn id="297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16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7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8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9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0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1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2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3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4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5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6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7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8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9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22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9" name="AutoShape 143"/>
              <p:cNvCxnSpPr>
                <a:cxnSpLocks noChangeAspect="1" noChangeShapeType="1"/>
                <a:stCxn id="46" idx="0"/>
                <a:endCxn id="43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0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8" name="AutoShape 152"/>
              <p:cNvCxnSpPr>
                <a:cxnSpLocks noChangeAspect="1" noChangeShapeType="1"/>
                <a:stCxn id="47" idx="3"/>
                <a:endCxn id="47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AutoShape 153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AutoShape 154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AutoShape 155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AutoShape 156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AutoShape 157"/>
              <p:cNvCxnSpPr>
                <a:cxnSpLocks noChangeAspect="1" noChangeShapeType="1"/>
                <a:stCxn id="41" idx="3"/>
                <a:endCxn id="41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AutoShape 158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AutoShape 159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AutoShape 160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AutoShape 163"/>
              <p:cNvCxnSpPr>
                <a:cxnSpLocks noChangeAspect="1" noChangeShapeType="1"/>
                <a:stCxn id="41" idx="1"/>
                <a:endCxn id="41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0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3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6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7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8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9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0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4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5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6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87" name="AutoShape 191"/>
              <p:cNvCxnSpPr>
                <a:cxnSpLocks noChangeAspect="1" noChangeShapeType="1"/>
                <a:stCxn id="96" idx="0"/>
                <a:endCxn id="92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8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0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3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4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5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98" name="AutoShape 202"/>
              <p:cNvCxnSpPr>
                <a:cxnSpLocks noChangeAspect="1" noChangeShapeType="1"/>
                <a:stCxn id="97" idx="3"/>
                <a:endCxn id="97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AutoShape 203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AutoShape 204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1" name="AutoShape 205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AutoShape 206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AutoShape 207"/>
              <p:cNvCxnSpPr>
                <a:cxnSpLocks noChangeAspect="1" noChangeShapeType="1"/>
                <a:stCxn id="90" idx="3"/>
                <a:endCxn id="90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AutoShape 208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AutoShape 209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AutoShape 210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AutoShape 213"/>
              <p:cNvCxnSpPr>
                <a:cxnSpLocks noChangeAspect="1" noChangeShapeType="1"/>
                <a:stCxn id="90" idx="1"/>
                <a:endCxn id="90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0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2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3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4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5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6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7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8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9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0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1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2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3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4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6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37" name="AutoShape 241"/>
              <p:cNvCxnSpPr>
                <a:cxnSpLocks noChangeAspect="1" noChangeShapeType="1"/>
                <a:stCxn id="146" idx="0"/>
                <a:endCxn id="142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8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9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0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1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2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4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5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48" name="AutoShape 252"/>
              <p:cNvCxnSpPr>
                <a:cxnSpLocks noChangeAspect="1" noChangeShapeType="1"/>
                <a:stCxn id="147" idx="3"/>
                <a:endCxn id="147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AutoShape 253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0" name="AutoShape 254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1" name="AutoShape 255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" name="AutoShape 256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3" name="AutoShape 257"/>
              <p:cNvCxnSpPr>
                <a:cxnSpLocks noChangeAspect="1" noChangeShapeType="1"/>
                <a:stCxn id="140" idx="3"/>
                <a:endCxn id="140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4" name="AutoShape 258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5" name="AutoShape 259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6" name="AutoShape 260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7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8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9" name="AutoShape 263"/>
              <p:cNvCxnSpPr>
                <a:cxnSpLocks noChangeAspect="1" noChangeShapeType="1"/>
                <a:stCxn id="140" idx="1"/>
                <a:endCxn id="140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0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2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3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4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5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6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7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8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9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0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4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5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6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87" name="AutoShape 291"/>
              <p:cNvCxnSpPr>
                <a:cxnSpLocks noChangeAspect="1" noChangeShapeType="1"/>
                <a:stCxn id="196" idx="0"/>
                <a:endCxn id="192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8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9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0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1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2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3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5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8" name="AutoShape 302"/>
              <p:cNvCxnSpPr>
                <a:cxnSpLocks noChangeAspect="1" noChangeShapeType="1"/>
                <a:stCxn id="197" idx="3"/>
                <a:endCxn id="197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9" name="AutoShape 303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0" name="AutoShape 304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AutoShape 305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2" name="AutoShape 306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AutoShape 307"/>
              <p:cNvCxnSpPr>
                <a:cxnSpLocks noChangeAspect="1" noChangeShapeType="1"/>
                <a:stCxn id="190" idx="3"/>
                <a:endCxn id="190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4" name="AutoShape 308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5" name="AutoShape 309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6" name="AutoShape 310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7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8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9" name="AutoShape 313"/>
              <p:cNvCxnSpPr>
                <a:cxnSpLocks noChangeAspect="1" noChangeShapeType="1"/>
                <a:stCxn id="190" idx="1"/>
                <a:endCxn id="190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0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2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3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4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5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6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7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8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9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0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1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2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3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4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6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37" name="AutoShape 341"/>
              <p:cNvCxnSpPr>
                <a:cxnSpLocks noChangeAspect="1" noChangeShapeType="1"/>
                <a:stCxn id="246" idx="0"/>
                <a:endCxn id="242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8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9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0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1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2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3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4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48" name="AutoShape 352"/>
              <p:cNvCxnSpPr>
                <a:cxnSpLocks noChangeAspect="1" noChangeShapeType="1"/>
                <a:stCxn id="247" idx="3"/>
                <a:endCxn id="247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9" name="AutoShape 353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0" name="AutoShape 354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1" name="AutoShape 355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2" name="AutoShape 356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3" name="AutoShape 357"/>
              <p:cNvCxnSpPr>
                <a:cxnSpLocks noChangeAspect="1" noChangeShapeType="1"/>
                <a:stCxn id="240" idx="3"/>
                <a:endCxn id="240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4" name="AutoShape 358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5" name="AutoShape 359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6" name="AutoShape 360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8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AutoShape 363"/>
              <p:cNvCxnSpPr>
                <a:cxnSpLocks noChangeAspect="1" noChangeShapeType="1"/>
                <a:stCxn id="240" idx="1"/>
                <a:endCxn id="240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0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2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3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4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5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6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7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8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9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0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4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9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0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1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2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1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1285408"/>
      </p:ext>
    </p:extLst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previous slide, it is easy to see that there is, without doubt, a quantitative difference between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3405968"/>
      </p:ext>
    </p:extLst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only about 10% of the A transferase in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individuals compared with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individuals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2471304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is, however, also a qualitative difference.</a:t>
            </a:r>
            <a:b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ABH antigens are found on oligosaccharide “backbone” molecules.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285385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a minimum of 4 such “backbones” (probably 8); Types 1 to 4, with most of the antigens being on types 1 and 2.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1905673"/>
      </p:ext>
    </p:extLst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</a:t>
            </a:r>
            <a:r>
              <a:rPr lang="en-GB" altLang="en-US" sz="40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is found on all 4 of these “backbones”, but the A</a:t>
            </a:r>
            <a:r>
              <a:rPr lang="en-GB" altLang="en-US" sz="40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is only found on Types 1 and 2 (assuming the patients have an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 – otherwise neither will be on Type 1)</a:t>
            </a:r>
            <a:r>
              <a:rPr lang="en-GB" altLang="en-US" sz="40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6350780"/>
      </p:ext>
    </p:extLst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This, and the fact that the enzymes have different pH optima, cation requirements and Michaelis constants confirms the qualitative difference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9972990"/>
      </p:ext>
    </p:extLst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/>
          </p:cNvSpPr>
          <p:nvPr>
            <p:ph type="title" idx="4294967295"/>
          </p:nvPr>
        </p:nvSpPr>
        <p:spPr>
          <a:xfrm>
            <a:off x="2198184" y="2352675"/>
            <a:ext cx="7793037" cy="11430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Lectins to ABO Antigens.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CSci FIBMS FBBTS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2513056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1F61812-3C96-4037-A938-8B1FC8E39FD9}" vid="{5437DD78-4D0B-40AB-AA2E-D9894ED35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405</Words>
  <Application>Microsoft Office PowerPoint</Application>
  <PresentationFormat>Widescreen</PresentationFormat>
  <Paragraphs>35</Paragraphs>
  <Slides>12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Tahoma</vt:lpstr>
      <vt:lpstr>Times New Roman</vt:lpstr>
      <vt:lpstr>Verdana</vt:lpstr>
      <vt:lpstr>1_Office Theme</vt:lpstr>
      <vt:lpstr>Chart</vt:lpstr>
      <vt:lpstr>What is the difference between A1 and A2?</vt:lpstr>
      <vt:lpstr>PowerPoint Presentation</vt:lpstr>
      <vt:lpstr>From the previous slide, it is easy to see that there is, without doubt, a quantitative difference between A1 and A2.</vt:lpstr>
      <vt:lpstr>There is only about 10% of the A transferase in A2 individuals compared with A1 individuals2.</vt:lpstr>
      <vt:lpstr>There is, however, also a qualitative difference. The ABH antigens are found on oligosaccharide “backbone” molecules.</vt:lpstr>
      <vt:lpstr>There are a minimum of 4 such “backbones” (probably 8); Types 1 to 4, with most of the antigens being on types 1 and 2.</vt:lpstr>
      <vt:lpstr>The A1 antigen is found on all 4 of these “backbones”, but the A2 antigen is only found on Types 1 and 2 (assuming the patients have an Se gene – otherwise neither will be on Type 1)2.</vt:lpstr>
      <vt:lpstr>This, and the fact that the enzymes have different pH optima, cation requirements and Michaelis constants confirms the qualitative difference2.</vt:lpstr>
      <vt:lpstr>Lectins to ABO Antigens.</vt:lpstr>
      <vt:lpstr>PowerPoint Presentation</vt:lpstr>
      <vt:lpstr>Amongst the best known lectin in the serologist’s tool kit, but beware!. The lectin also agglutinates A, B, AB and O red cells that are Cad+ or Tn+.</vt:lpstr>
      <vt:lpstr>References.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difference between A1 and A2?</dc:title>
  <dc:creator>MALCOLM NEEDS</dc:creator>
  <cp:lastModifiedBy>MALCOLM NEEDS</cp:lastModifiedBy>
  <cp:revision>4</cp:revision>
  <dcterms:created xsi:type="dcterms:W3CDTF">2019-11-27T11:08:58Z</dcterms:created>
  <dcterms:modified xsi:type="dcterms:W3CDTF">2021-09-18T11:10:30Z</dcterms:modified>
</cp:coreProperties>
</file>