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96" userDrawn="1">
          <p15:clr>
            <a:srgbClr val="A4A3A4"/>
          </p15:clr>
        </p15:guide>
        <p15:guide id="4" orient="horz" pos="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96"/>
      </p:cViewPr>
      <p:guideLst>
        <p:guide orient="horz" pos="1842"/>
        <p:guide pos="3840"/>
        <p:guide orient="horz" pos="2296"/>
        <p:guide orient="horz" pos="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ECC9F-402C-4B3A-BD14-95FD627F08E8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E00DC-FFAB-4D4C-9228-78B1C40D9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216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24400"/>
            <a:ext cx="4953000" cy="4497388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364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ECAC911E-685B-4892-9C13-D43B19C74E8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5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2697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26980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The frequency of 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 differs greatly between ethnic groups.  In the Caucasian population, 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 has a frequency of 79%, in the Black population as much as 94%, but in the Cambodian and Vietnamese population, it is as low as 20%.</a:t>
            </a:r>
            <a:endParaRPr lang="en-GB" altLang="en-US">
              <a:cs typeface="Times New Roman" panose="02020603050405020304" pitchFamily="18" charset="0"/>
            </a:endParaRPr>
          </a:p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1130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16D0D2A1-2BB9-4254-9A18-D0F3D113985F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6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290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29028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664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DF3BE53B-9505-41EE-80C3-8752A531A82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7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107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1076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387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C5C0AA97-00FC-4373-A143-14E68E90BA27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8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312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3124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949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1EAE6E9-A2F7-4813-88C1-9AE723CE11BF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9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517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5172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4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BF4280E7-62B0-46F0-909D-F00E001F4B66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10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721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07975" y="862013"/>
            <a:ext cx="6184900" cy="3479800"/>
          </a:xfrm>
          <a:ln/>
        </p:spPr>
      </p:sp>
      <p:sp>
        <p:nvSpPr>
          <p:cNvPr id="137220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30750"/>
            <a:ext cx="4984750" cy="44894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The P</a:t>
            </a:r>
            <a:r>
              <a:rPr lang="en-GB" altLang="en-US" baseline="-30000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</a:t>
            </a:r>
            <a:r>
              <a:rPr lang="en-GB" altLang="en-US">
                <a:solidFill>
                  <a:srgbClr val="000080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Antigen.</a:t>
            </a:r>
            <a:endParaRPr lang="en-GB" altLang="en-US">
              <a:cs typeface="Times New Roman" panose="02020603050405020304" pitchFamily="18" charset="0"/>
            </a:endParaRPr>
          </a:p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8865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9874E645-DE99-4365-B6AA-B0EEB6DBC6F2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3926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9268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1043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6C1DAB8C-F1B7-4799-8539-3EDDDF0F2A67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12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4131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41316" name="Rectangle 3"/>
          <p:cNvSpPr>
            <a:spLocks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28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21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0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40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05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53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4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8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7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52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C88D-FB36-4DF7-84C8-45D373833483}" type="datetimeFigureOut">
              <a:rPr lang="en-GB" smtClean="0"/>
              <a:t>17/12/2016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97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 idx="4294967295"/>
          </p:nvPr>
        </p:nvSpPr>
        <p:spPr>
          <a:xfrm>
            <a:off x="1589417" y="2428875"/>
            <a:ext cx="9013166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P1PK Blood Group System.</a:t>
            </a:r>
            <a:endParaRPr lang="en-GB" altLang="en-US" sz="7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481909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15" name="Oval 25"/>
          <p:cNvSpPr>
            <a:spLocks noChangeAspect="1" noChangeArrowheads="1"/>
          </p:cNvSpPr>
          <p:nvPr/>
        </p:nvSpPr>
        <p:spPr bwMode="auto">
          <a:xfrm>
            <a:off x="1213786" y="4744922"/>
            <a:ext cx="9685338" cy="9685338"/>
          </a:xfrm>
          <a:prstGeom prst="ellipse">
            <a:avLst/>
          </a:prstGeom>
          <a:gradFill rotWithShape="0">
            <a:gsLst>
              <a:gs pos="0">
                <a:srgbClr val="7618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endParaRPr lang="en-US" altLang="en-US" sz="2400" dirty="0">
              <a:latin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04207" y="941272"/>
            <a:ext cx="3720162" cy="3809999"/>
            <a:chOff x="5886451" y="1828801"/>
            <a:chExt cx="3720162" cy="3809999"/>
          </a:xfrm>
        </p:grpSpPr>
        <p:sp>
          <p:nvSpPr>
            <p:cNvPr id="136194" name="Line 2"/>
            <p:cNvSpPr>
              <a:spLocks noChangeShapeType="1"/>
            </p:cNvSpPr>
            <p:nvPr/>
          </p:nvSpPr>
          <p:spPr bwMode="auto">
            <a:xfrm flipV="1">
              <a:off x="6096000" y="5029200"/>
              <a:ext cx="0" cy="6096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195" name="Text Box 3"/>
            <p:cNvSpPr txBox="1">
              <a:spLocks noChangeArrowheads="1"/>
            </p:cNvSpPr>
            <p:nvPr/>
          </p:nvSpPr>
          <p:spPr bwMode="auto">
            <a:xfrm>
              <a:off x="6324601" y="401084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β-1,1</a:t>
              </a:r>
            </a:p>
          </p:txBody>
        </p:sp>
        <p:sp>
          <p:nvSpPr>
            <p:cNvPr id="136196" name="Text Box 4"/>
            <p:cNvSpPr txBox="1">
              <a:spLocks noChangeArrowheads="1"/>
            </p:cNvSpPr>
            <p:nvPr/>
          </p:nvSpPr>
          <p:spPr bwMode="auto">
            <a:xfrm>
              <a:off x="6324601" y="343376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β-1,4</a:t>
              </a:r>
            </a:p>
          </p:txBody>
        </p:sp>
        <p:sp>
          <p:nvSpPr>
            <p:cNvPr id="136197" name="Text Box 5"/>
            <p:cNvSpPr txBox="1">
              <a:spLocks noChangeArrowheads="1"/>
            </p:cNvSpPr>
            <p:nvPr/>
          </p:nvSpPr>
          <p:spPr bwMode="auto">
            <a:xfrm>
              <a:off x="6324601" y="2976563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β-1,3</a:t>
              </a:r>
            </a:p>
          </p:txBody>
        </p:sp>
        <p:sp>
          <p:nvSpPr>
            <p:cNvPr id="136198" name="Text Box 6"/>
            <p:cNvSpPr txBox="1">
              <a:spLocks noChangeArrowheads="1"/>
            </p:cNvSpPr>
            <p:nvPr/>
          </p:nvSpPr>
          <p:spPr bwMode="auto">
            <a:xfrm>
              <a:off x="6324601" y="2478087"/>
              <a:ext cx="8707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β-1,4</a:t>
              </a:r>
            </a:p>
          </p:txBody>
        </p:sp>
        <p:sp>
          <p:nvSpPr>
            <p:cNvPr id="136199" name="Text Box 7"/>
            <p:cNvSpPr txBox="1">
              <a:spLocks noChangeArrowheads="1"/>
            </p:cNvSpPr>
            <p:nvPr/>
          </p:nvSpPr>
          <p:spPr bwMode="auto">
            <a:xfrm>
              <a:off x="6324601" y="2036247"/>
              <a:ext cx="86754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α-1,4</a:t>
              </a:r>
            </a:p>
          </p:txBody>
        </p:sp>
        <p:grpSp>
          <p:nvGrpSpPr>
            <p:cNvPr id="136200" name="Group 35"/>
            <p:cNvGrpSpPr>
              <a:grpSpLocks/>
            </p:cNvGrpSpPr>
            <p:nvPr/>
          </p:nvGrpSpPr>
          <p:grpSpPr bwMode="auto">
            <a:xfrm>
              <a:off x="7162800" y="1881189"/>
              <a:ext cx="2443813" cy="1571625"/>
              <a:chOff x="3848" y="1185"/>
              <a:chExt cx="1668" cy="990"/>
            </a:xfrm>
          </p:grpSpPr>
          <p:sp>
            <p:nvSpPr>
              <p:cNvPr id="136201" name="Text Box 9"/>
              <p:cNvSpPr txBox="1">
                <a:spLocks noChangeArrowheads="1"/>
              </p:cNvSpPr>
              <p:nvPr/>
            </p:nvSpPr>
            <p:spPr bwMode="auto">
              <a:xfrm>
                <a:off x="4041" y="1569"/>
                <a:ext cx="14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defTabSz="7620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r>
                  <a:rPr lang="en-GB" altLang="en-US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P1 Antigen</a:t>
                </a:r>
              </a:p>
            </p:txBody>
          </p:sp>
          <p:sp>
            <p:nvSpPr>
              <p:cNvPr id="136202" name="AutoShape 10"/>
              <p:cNvSpPr>
                <a:spLocks noChangeAspect="1"/>
              </p:cNvSpPr>
              <p:nvPr/>
            </p:nvSpPr>
            <p:spPr bwMode="auto">
              <a:xfrm>
                <a:off x="3848" y="1185"/>
                <a:ext cx="166" cy="990"/>
              </a:xfrm>
              <a:prstGeom prst="rightBrace">
                <a:avLst>
                  <a:gd name="adj1" fmla="val 49699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36216" name="Line 26"/>
            <p:cNvSpPr>
              <a:spLocks noChangeShapeType="1"/>
            </p:cNvSpPr>
            <p:nvPr/>
          </p:nvSpPr>
          <p:spPr bwMode="auto">
            <a:xfrm flipV="1">
              <a:off x="6096000" y="4724400"/>
              <a:ext cx="0" cy="2286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7" name="Line 27"/>
            <p:cNvSpPr>
              <a:spLocks noChangeShapeType="1"/>
            </p:cNvSpPr>
            <p:nvPr/>
          </p:nvSpPr>
          <p:spPr bwMode="auto">
            <a:xfrm flipV="1">
              <a:off x="6096000" y="1905000"/>
              <a:ext cx="0" cy="2819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6218" name="AutoShape 28"/>
            <p:cNvSpPr>
              <a:spLocks noChangeAspect="1" noChangeArrowheads="1"/>
            </p:cNvSpPr>
            <p:nvPr/>
          </p:nvSpPr>
          <p:spPr bwMode="auto">
            <a:xfrm>
              <a:off x="5921376" y="4267200"/>
              <a:ext cx="346075" cy="374650"/>
            </a:xfrm>
            <a:prstGeom prst="plus">
              <a:avLst>
                <a:gd name="adj" fmla="val 25000"/>
              </a:avLst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19" name="AutoShape 29"/>
            <p:cNvSpPr>
              <a:spLocks noChangeAspect="1" noChangeArrowheads="1"/>
            </p:cNvSpPr>
            <p:nvPr/>
          </p:nvSpPr>
          <p:spPr bwMode="auto">
            <a:xfrm>
              <a:off x="5886451" y="3733801"/>
              <a:ext cx="417513" cy="339725"/>
            </a:xfrm>
            <a:custGeom>
              <a:avLst/>
              <a:gdLst>
                <a:gd name="T0" fmla="*/ 2147483647 w 21600"/>
                <a:gd name="T1" fmla="*/ 660876165 h 21600"/>
                <a:gd name="T2" fmla="*/ 2078941103 w 21600"/>
                <a:gd name="T3" fmla="*/ 1321748366 h 21600"/>
                <a:gd name="T4" fmla="*/ 519737590 w 21600"/>
                <a:gd name="T5" fmla="*/ 660876165 h 21600"/>
                <a:gd name="T6" fmla="*/ 207894110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6220" name="Oval 30"/>
            <p:cNvSpPr>
              <a:spLocks noChangeAspect="1" noChangeArrowheads="1"/>
            </p:cNvSpPr>
            <p:nvPr/>
          </p:nvSpPr>
          <p:spPr bwMode="auto">
            <a:xfrm>
              <a:off x="5935664" y="32004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1" name="Rectangle 31"/>
            <p:cNvSpPr>
              <a:spLocks noChangeAspect="1" noChangeArrowheads="1"/>
            </p:cNvSpPr>
            <p:nvPr/>
          </p:nvSpPr>
          <p:spPr bwMode="auto">
            <a:xfrm>
              <a:off x="5932489" y="2708276"/>
              <a:ext cx="319087" cy="346075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2" name="Oval 32"/>
            <p:cNvSpPr>
              <a:spLocks noChangeAspect="1" noChangeArrowheads="1"/>
            </p:cNvSpPr>
            <p:nvPr/>
          </p:nvSpPr>
          <p:spPr bwMode="auto">
            <a:xfrm>
              <a:off x="5935664" y="18288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23" name="Oval 33"/>
            <p:cNvSpPr>
              <a:spLocks noChangeAspect="1" noChangeArrowheads="1"/>
            </p:cNvSpPr>
            <p:nvPr/>
          </p:nvSpPr>
          <p:spPr bwMode="auto">
            <a:xfrm>
              <a:off x="5935664" y="22860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-644397" y="1498194"/>
            <a:ext cx="3376613" cy="3509962"/>
            <a:chOff x="762001" y="2205038"/>
            <a:chExt cx="3376613" cy="3509962"/>
          </a:xfrm>
        </p:grpSpPr>
        <p:sp>
          <p:nvSpPr>
            <p:cNvPr id="136203" name="Text Box 11"/>
            <p:cNvSpPr txBox="1">
              <a:spLocks noChangeArrowheads="1"/>
            </p:cNvSpPr>
            <p:nvPr/>
          </p:nvSpPr>
          <p:spPr bwMode="auto">
            <a:xfrm>
              <a:off x="2074861" y="2558762"/>
              <a:ext cx="182774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 Cell Surface</a:t>
              </a:r>
            </a:p>
          </p:txBody>
        </p:sp>
        <p:sp>
          <p:nvSpPr>
            <p:cNvPr id="136204" name="Oval 12"/>
            <p:cNvSpPr>
              <a:spLocks noChangeAspect="1" noChangeArrowheads="1"/>
            </p:cNvSpPr>
            <p:nvPr/>
          </p:nvSpPr>
          <p:spPr bwMode="auto">
            <a:xfrm>
              <a:off x="1582739" y="3352801"/>
              <a:ext cx="319087" cy="346075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05" name="Rectangle 13"/>
            <p:cNvSpPr>
              <a:spLocks noChangeAspect="1" noChangeArrowheads="1"/>
            </p:cNvSpPr>
            <p:nvPr/>
          </p:nvSpPr>
          <p:spPr bwMode="auto">
            <a:xfrm>
              <a:off x="1582739" y="3962401"/>
              <a:ext cx="319087" cy="346075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06" name="Text Box 14"/>
            <p:cNvSpPr txBox="1">
              <a:spLocks noChangeArrowheads="1"/>
            </p:cNvSpPr>
            <p:nvPr/>
          </p:nvSpPr>
          <p:spPr bwMode="auto">
            <a:xfrm>
              <a:off x="2065955" y="3377565"/>
              <a:ext cx="1402948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-Galactose</a:t>
              </a:r>
            </a:p>
          </p:txBody>
        </p:sp>
        <p:sp>
          <p:nvSpPr>
            <p:cNvPr id="136207" name="Text Box 15"/>
            <p:cNvSpPr txBox="1">
              <a:spLocks noChangeArrowheads="1"/>
            </p:cNvSpPr>
            <p:nvPr/>
          </p:nvSpPr>
          <p:spPr bwMode="auto">
            <a:xfrm>
              <a:off x="1979184" y="4005264"/>
              <a:ext cx="201048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2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</a:t>
              </a:r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Acetylglucosamine</a:t>
              </a:r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6208" name="Line 16"/>
            <p:cNvSpPr>
              <a:spLocks noChangeShapeType="1"/>
            </p:cNvSpPr>
            <p:nvPr/>
          </p:nvSpPr>
          <p:spPr bwMode="auto">
            <a:xfrm>
              <a:off x="1371600" y="5715000"/>
              <a:ext cx="2743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09" name="Line 17"/>
            <p:cNvSpPr>
              <a:spLocks noChangeShapeType="1"/>
            </p:cNvSpPr>
            <p:nvPr/>
          </p:nvSpPr>
          <p:spPr bwMode="auto">
            <a:xfrm flipV="1">
              <a:off x="4114800" y="2209800"/>
              <a:ext cx="0" cy="3505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0" name="Line 18"/>
            <p:cNvSpPr>
              <a:spLocks noChangeShapeType="1"/>
            </p:cNvSpPr>
            <p:nvPr/>
          </p:nvSpPr>
          <p:spPr bwMode="auto">
            <a:xfrm flipH="1">
              <a:off x="762001" y="2209800"/>
              <a:ext cx="33766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211" name="AutoShape 19"/>
            <p:cNvSpPr>
              <a:spLocks noChangeAspect="1" noChangeArrowheads="1"/>
            </p:cNvSpPr>
            <p:nvPr/>
          </p:nvSpPr>
          <p:spPr bwMode="auto">
            <a:xfrm>
              <a:off x="1582739" y="4572000"/>
              <a:ext cx="346075" cy="374650"/>
            </a:xfrm>
            <a:prstGeom prst="plus">
              <a:avLst>
                <a:gd name="adj" fmla="val 25000"/>
              </a:avLst>
            </a:prstGeom>
            <a:solidFill>
              <a:srgbClr val="FF00FF"/>
            </a:solidFill>
            <a:ln w="12700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36212" name="Text Box 20"/>
            <p:cNvSpPr txBox="1">
              <a:spLocks noChangeArrowheads="1"/>
            </p:cNvSpPr>
            <p:nvPr/>
          </p:nvSpPr>
          <p:spPr bwMode="auto">
            <a:xfrm>
              <a:off x="1987762" y="4625531"/>
              <a:ext cx="113845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Ceramide</a:t>
              </a:r>
            </a:p>
          </p:txBody>
        </p:sp>
        <p:sp>
          <p:nvSpPr>
            <p:cNvPr id="136213" name="AutoShape 21"/>
            <p:cNvSpPr>
              <a:spLocks noChangeAspect="1" noChangeArrowheads="1"/>
            </p:cNvSpPr>
            <p:nvPr/>
          </p:nvSpPr>
          <p:spPr bwMode="auto">
            <a:xfrm>
              <a:off x="1582739" y="5181600"/>
              <a:ext cx="458787" cy="374650"/>
            </a:xfrm>
            <a:custGeom>
              <a:avLst/>
              <a:gdLst>
                <a:gd name="T0" fmla="*/ 2147483647 w 21600"/>
                <a:gd name="T1" fmla="*/ 977488665 h 21600"/>
                <a:gd name="T2" fmla="*/ 2147483647 w 21600"/>
                <a:gd name="T3" fmla="*/ 1954977313 h 21600"/>
                <a:gd name="T4" fmla="*/ 756106165 w 21600"/>
                <a:gd name="T5" fmla="*/ 977488665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6214" name="Text Box 22"/>
            <p:cNvSpPr txBox="1">
              <a:spLocks noChangeArrowheads="1"/>
            </p:cNvSpPr>
            <p:nvPr/>
          </p:nvSpPr>
          <p:spPr bwMode="auto">
            <a:xfrm>
              <a:off x="1977101" y="5221808"/>
              <a:ext cx="97334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Glucose</a:t>
              </a:r>
            </a:p>
          </p:txBody>
        </p:sp>
        <p:pic>
          <p:nvPicPr>
            <p:cNvPr id="65" name="Oval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510"/>
            <a:stretch>
              <a:fillRect/>
            </a:stretch>
          </p:blipFill>
          <p:spPr bwMode="auto">
            <a:xfrm>
              <a:off x="911225" y="2205038"/>
              <a:ext cx="1003300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8" name="Group 347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349" name="Rectangle 348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350" name="Oval 349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351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623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4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5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6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7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8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9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0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1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2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3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4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635" name="AutoShape 20"/>
              <p:cNvCxnSpPr>
                <a:cxnSpLocks noChangeAspect="1" noChangeShapeType="1"/>
                <a:stCxn id="634" idx="3"/>
                <a:endCxn id="634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6" name="AutoShape 21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7" name="AutoShape 22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8" name="AutoShape 23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9" name="AutoShape 24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0" name="AutoShape 25"/>
              <p:cNvCxnSpPr>
                <a:cxnSpLocks noChangeAspect="1" noChangeShapeType="1"/>
                <a:stCxn id="628" idx="3"/>
                <a:endCxn id="628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1" name="AutoShape 26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2" name="AutoShape 27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3" name="AutoShape 28"/>
              <p:cNvCxnSpPr>
                <a:cxnSpLocks noChangeAspect="1" noChangeShapeType="1"/>
                <a:stCxn id="634" idx="1"/>
                <a:endCxn id="634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4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5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6" name="AutoShape 31"/>
              <p:cNvCxnSpPr>
                <a:cxnSpLocks noChangeAspect="1" noChangeShapeType="1"/>
                <a:stCxn id="628" idx="1"/>
                <a:endCxn id="628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47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8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9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0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1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2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3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4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5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6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7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8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9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0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52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353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4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5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6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7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8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9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0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1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2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3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4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65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6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7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8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70" name="AutoShape 143"/>
              <p:cNvCxnSpPr>
                <a:cxnSpLocks noChangeAspect="1" noChangeShapeType="1"/>
                <a:stCxn id="377" idx="0"/>
                <a:endCxn id="374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71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2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3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4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5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6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7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8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79" name="AutoShape 152"/>
              <p:cNvCxnSpPr>
                <a:cxnSpLocks noChangeAspect="1" noChangeShapeType="1"/>
                <a:stCxn id="378" idx="3"/>
                <a:endCxn id="378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0" name="AutoShape 153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1" name="AutoShape 154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2" name="AutoShape 155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3" name="AutoShape 156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4" name="AutoShape 157"/>
              <p:cNvCxnSpPr>
                <a:cxnSpLocks noChangeAspect="1" noChangeShapeType="1"/>
                <a:stCxn id="372" idx="3"/>
                <a:endCxn id="372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AutoShape 158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6" name="AutoShape 159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7" name="AutoShape 160"/>
              <p:cNvCxnSpPr>
                <a:cxnSpLocks noChangeAspect="1" noChangeShapeType="1"/>
                <a:stCxn id="378" idx="1"/>
                <a:endCxn id="378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8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9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0" name="AutoShape 163"/>
              <p:cNvCxnSpPr>
                <a:cxnSpLocks noChangeAspect="1" noChangeShapeType="1"/>
                <a:stCxn id="372" idx="1"/>
                <a:endCxn id="372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91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2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3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4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5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6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7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8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9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0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1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2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3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4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5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6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7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8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09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0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1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2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3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4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5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6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17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418" name="AutoShape 191"/>
              <p:cNvCxnSpPr>
                <a:cxnSpLocks noChangeAspect="1" noChangeShapeType="1"/>
                <a:stCxn id="427" idx="0"/>
                <a:endCxn id="423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19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0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1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2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3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4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5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6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7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8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29" name="AutoShape 202"/>
              <p:cNvCxnSpPr>
                <a:cxnSpLocks noChangeAspect="1" noChangeShapeType="1"/>
                <a:stCxn id="428" idx="3"/>
                <a:endCxn id="428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" name="AutoShape 203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1" name="AutoShape 204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2" name="AutoShape 205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3" name="AutoShape 206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4" name="AutoShape 207"/>
              <p:cNvCxnSpPr>
                <a:cxnSpLocks noChangeAspect="1" noChangeShapeType="1"/>
                <a:stCxn id="421" idx="3"/>
                <a:endCxn id="421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5" name="AutoShape 208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6" name="AutoShape 209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7" name="AutoShape 210"/>
              <p:cNvCxnSpPr>
                <a:cxnSpLocks noChangeAspect="1" noChangeShapeType="1"/>
                <a:stCxn id="428" idx="1"/>
                <a:endCxn id="428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8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9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0" name="AutoShape 213"/>
              <p:cNvCxnSpPr>
                <a:cxnSpLocks noChangeAspect="1" noChangeShapeType="1"/>
                <a:stCxn id="421" idx="1"/>
                <a:endCxn id="421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41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2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3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4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5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6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7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8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9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0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1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2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3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4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55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6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7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8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9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0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1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2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3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4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5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6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7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468" name="AutoShape 241"/>
              <p:cNvCxnSpPr>
                <a:cxnSpLocks noChangeAspect="1" noChangeShapeType="1"/>
                <a:stCxn id="477" idx="0"/>
                <a:endCxn id="473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9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0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1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2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3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4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5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6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7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8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79" name="AutoShape 252"/>
              <p:cNvCxnSpPr>
                <a:cxnSpLocks noChangeAspect="1" noChangeShapeType="1"/>
                <a:stCxn id="478" idx="3"/>
                <a:endCxn id="478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0" name="AutoShape 253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1" name="AutoShape 254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2" name="AutoShape 255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3" name="AutoShape 256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4" name="AutoShape 257"/>
              <p:cNvCxnSpPr>
                <a:cxnSpLocks noChangeAspect="1" noChangeShapeType="1"/>
                <a:stCxn id="471" idx="3"/>
                <a:endCxn id="471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5" name="AutoShape 258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6" name="AutoShape 259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7" name="AutoShape 260"/>
              <p:cNvCxnSpPr>
                <a:cxnSpLocks noChangeAspect="1" noChangeShapeType="1"/>
                <a:stCxn id="478" idx="1"/>
                <a:endCxn id="478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8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89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0" name="AutoShape 263"/>
              <p:cNvCxnSpPr>
                <a:cxnSpLocks noChangeAspect="1" noChangeShapeType="1"/>
                <a:stCxn id="471" idx="1"/>
                <a:endCxn id="471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91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2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3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4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5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6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7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8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9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0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1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2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3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4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5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6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7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8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9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0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1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2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3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4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5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6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7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518" name="AutoShape 291"/>
              <p:cNvCxnSpPr>
                <a:cxnSpLocks noChangeAspect="1" noChangeShapeType="1"/>
                <a:stCxn id="527" idx="0"/>
                <a:endCxn id="523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19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0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1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2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3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4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5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6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7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8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29" name="AutoShape 302"/>
              <p:cNvCxnSpPr>
                <a:cxnSpLocks noChangeAspect="1" noChangeShapeType="1"/>
                <a:stCxn id="528" idx="3"/>
                <a:endCxn id="528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0" name="AutoShape 303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1" name="AutoShape 304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2" name="AutoShape 305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3" name="AutoShape 306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4" name="AutoShape 307"/>
              <p:cNvCxnSpPr>
                <a:cxnSpLocks noChangeAspect="1" noChangeShapeType="1"/>
                <a:stCxn id="521" idx="3"/>
                <a:endCxn id="521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5" name="AutoShape 308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6" name="AutoShape 309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7" name="AutoShape 310"/>
              <p:cNvCxnSpPr>
                <a:cxnSpLocks noChangeAspect="1" noChangeShapeType="1"/>
                <a:stCxn id="528" idx="1"/>
                <a:endCxn id="528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8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9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0" name="AutoShape 313"/>
              <p:cNvCxnSpPr>
                <a:cxnSpLocks noChangeAspect="1" noChangeShapeType="1"/>
                <a:stCxn id="521" idx="1"/>
                <a:endCxn id="521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41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2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3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4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5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6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7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8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9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0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1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2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3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4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5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6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7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8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9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0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1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2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3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4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5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6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67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568" name="AutoShape 341"/>
              <p:cNvCxnSpPr>
                <a:cxnSpLocks noChangeAspect="1" noChangeShapeType="1"/>
                <a:stCxn id="577" idx="0"/>
                <a:endCxn id="573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69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0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1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2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3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4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5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6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7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8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79" name="AutoShape 352"/>
              <p:cNvCxnSpPr>
                <a:cxnSpLocks noChangeAspect="1" noChangeShapeType="1"/>
                <a:stCxn id="578" idx="3"/>
                <a:endCxn id="578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0" name="AutoShape 353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1" name="AutoShape 354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2" name="AutoShape 355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3" name="AutoShape 356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4" name="AutoShape 357"/>
              <p:cNvCxnSpPr>
                <a:cxnSpLocks noChangeAspect="1" noChangeShapeType="1"/>
                <a:stCxn id="571" idx="3"/>
                <a:endCxn id="571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5" name="AutoShape 358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6" name="AutoShape 359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7" name="AutoShape 360"/>
              <p:cNvCxnSpPr>
                <a:cxnSpLocks noChangeAspect="1" noChangeShapeType="1"/>
                <a:stCxn id="578" idx="1"/>
                <a:endCxn id="578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8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9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0" name="AutoShape 363"/>
              <p:cNvCxnSpPr>
                <a:cxnSpLocks noChangeAspect="1" noChangeShapeType="1"/>
                <a:stCxn id="571" idx="1"/>
                <a:endCxn id="571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91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2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3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4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5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6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7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8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9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0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1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2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3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4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5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6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7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8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9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0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1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2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3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4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5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6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7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8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9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0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1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2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600" y="2520981"/>
            <a:ext cx="3024326" cy="22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054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17700" y="241771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Antibodies.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73545" y="1188251"/>
            <a:ext cx="7772400" cy="3511581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“Cold-reacting” anti-P1 is IgM and quite common.  It is considered clinically insignificant.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“Warm-reacting” anti-P1, on the other hand, can activate complement and has been responsible for moderate, delayed haemolytic transfusion reactions; albeit, on very rare occasions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376801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075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Antibodies.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11388" y="1631914"/>
            <a:ext cx="7772400" cy="351229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action of the antibody can be enhanced by the use of proteolytic enzymes.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antibody can be neutralised by hydatid cyst fluid, pigeon egg white and </a:t>
            </a:r>
            <a:r>
              <a:rPr lang="en-GB" altLang="en-US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echinococcus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cyst fluid.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119962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146922"/>
            <a:ext cx="10515600" cy="1325563"/>
          </a:xfrm>
        </p:spPr>
        <p:txBody>
          <a:bodyPr/>
          <a:lstStyle/>
          <a:p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References.</a:t>
            </a:r>
          </a:p>
        </p:txBody>
      </p:sp>
      <p:sp>
        <p:nvSpPr>
          <p:cNvPr id="142339" name="Rectangle 3"/>
          <p:cNvSpPr>
            <a:spLocks noGrp="1"/>
          </p:cNvSpPr>
          <p:nvPr>
            <p:ph type="body" idx="4294967295"/>
          </p:nvPr>
        </p:nvSpPr>
        <p:spPr>
          <a:xfrm>
            <a:off x="822385" y="1230241"/>
            <a:ext cx="10515600" cy="4351338"/>
          </a:xfrm>
        </p:spPr>
        <p:txBody>
          <a:bodyPr/>
          <a:lstStyle/>
          <a:p>
            <a:pPr marL="609600" indent="-609600">
              <a:spcBef>
                <a:spcPct val="0"/>
              </a:spcBef>
              <a:buFontTx/>
              <a:buAutoNum type="arabicPeriod"/>
            </a:pP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Reid ME, Lomas-Francis C.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Blood Group Antigen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FactsBook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</a:t>
            </a:r>
            <a:r>
              <a:rPr lang="en-GB" altLang="en-US" sz="20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2004, Elsevier Academic Press.</a:t>
            </a:r>
          </a:p>
          <a:p>
            <a:pPr marL="609600" indent="-609600">
              <a:spcBef>
                <a:spcPct val="0"/>
              </a:spcBef>
              <a:buFontTx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Ikin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EW, Kay HEM,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Playfair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JHL,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Mourant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AE.  P</a:t>
            </a:r>
            <a:r>
              <a:rPr lang="en-GB" altLang="en-US" sz="20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in the human foetus.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Nature,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Lond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1961;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192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883.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Heiken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A.  Observations on the blood group receptor P1 and its development in children.  </a:t>
            </a:r>
            <a:r>
              <a:rPr lang="en-GB" altLang="en-US" sz="20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Hereditas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Lund.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1965;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56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83-98.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Arndt PA,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Garratty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Marfoe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RA, </a:t>
            </a: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Zeger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GD.  An acute haemolytic transfusion reaction caused by an anti-P1 that reacted at 37 degrees C. 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Transfusion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1998;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38(4)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373-377. </a:t>
            </a: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1839499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 idx="4294967295"/>
          </p:nvPr>
        </p:nvSpPr>
        <p:spPr>
          <a:xfrm>
            <a:off x="2206879" y="304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lecture is designed to give an overview of:</a:t>
            </a:r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2204784" y="2019954"/>
            <a:ext cx="7772400" cy="322564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 and antibody only.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frequency of the phenotype.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Its function.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535760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/>
          </p:cNvSpPr>
          <p:nvPr>
            <p:ph type="title" idx="4294967295"/>
          </p:nvPr>
        </p:nvSpPr>
        <p:spPr>
          <a:xfrm>
            <a:off x="2225501" y="3048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lecture is designed to give an overview of:</a:t>
            </a:r>
          </a:p>
        </p:txBody>
      </p:sp>
      <p:sp>
        <p:nvSpPr>
          <p:cNvPr id="120835" name="Rectangle 3"/>
          <p:cNvSpPr>
            <a:spLocks noGrp="1"/>
          </p:cNvSpPr>
          <p:nvPr>
            <p:ph type="body" idx="4294967295"/>
          </p:nvPr>
        </p:nvSpPr>
        <p:spPr>
          <a:xfrm>
            <a:off x="2209800" y="2321464"/>
            <a:ext cx="7772400" cy="22505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structure of the antigen.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clinical significance of the antibodies and how they react.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870811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459685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three antigens in the P1PK Blood Group System.</a:t>
            </a:r>
          </a:p>
        </p:txBody>
      </p:sp>
      <p:graphicFrame>
        <p:nvGraphicFramePr>
          <p:cNvPr id="124931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01812668"/>
              </p:ext>
            </p:extLst>
          </p:nvPr>
        </p:nvGraphicFramePr>
        <p:xfrm>
          <a:off x="2592931" y="2088716"/>
          <a:ext cx="6978650" cy="3057525"/>
        </p:xfrm>
        <a:graphic>
          <a:graphicData uri="http://schemas.openxmlformats.org/drawingml/2006/table">
            <a:tbl>
              <a:tblPr/>
              <a:tblGrid>
                <a:gridCol w="2325687">
                  <a:extLst>
                    <a:ext uri="{9D8B030D-6E8A-4147-A177-3AD203B41FA5}">
                      <a16:colId xmlns:a16="http://schemas.microsoft.com/office/drawing/2014/main" val="727525278"/>
                    </a:ext>
                  </a:extLst>
                </a:gridCol>
                <a:gridCol w="2327275">
                  <a:extLst>
                    <a:ext uri="{9D8B030D-6E8A-4147-A177-3AD203B41FA5}">
                      <a16:colId xmlns:a16="http://schemas.microsoft.com/office/drawing/2014/main" val="911660710"/>
                    </a:ext>
                  </a:extLst>
                </a:gridCol>
                <a:gridCol w="2325688">
                  <a:extLst>
                    <a:ext uri="{9D8B030D-6E8A-4147-A177-3AD203B41FA5}">
                      <a16:colId xmlns:a16="http://schemas.microsoft.com/office/drawing/2014/main" val="1124987369"/>
                    </a:ext>
                  </a:extLst>
                </a:gridCol>
              </a:tblGrid>
              <a:tr h="3057525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kumimoji="0" lang="en-GB" altLang="en-US" sz="6600" b="1" i="0" u="none" strike="noStrike" cap="none" normalizeH="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</a:t>
                      </a:r>
                      <a:endParaRPr kumimoji="0" lang="en-GB" altLang="en-US" sz="6600" b="1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ts val="4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ts val="400"/>
                        </a:spcBef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ts val="400"/>
                        </a:spcBef>
                        <a:spcAft>
                          <a:spcPct val="0"/>
                        </a:spcAft>
                        <a:buFont typeface="Lucida Grande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Clr>
                          <a:srgbClr val="0072C6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altLang="en-US" sz="6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034514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162636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2018" y="228600"/>
            <a:ext cx="7793037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Frequency of the P1 Antigen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aphicFrame>
        <p:nvGraphicFramePr>
          <p:cNvPr id="125955" name="Object 3"/>
          <p:cNvGraphicFramePr>
            <a:graphicFrameLocks noChangeAspect="1"/>
          </p:cNvGraphicFramePr>
          <p:nvPr>
            <p:ph type="chart" idx="4294967295"/>
            <p:extLst>
              <p:ext uri="{D42A27DB-BD31-4B8C-83A1-F6EECF244321}">
                <p14:modId xmlns:p14="http://schemas.microsoft.com/office/powerpoint/2010/main" val="255775248"/>
              </p:ext>
            </p:extLst>
          </p:nvPr>
        </p:nvGraphicFramePr>
        <p:xfrm>
          <a:off x="2223520" y="1460717"/>
          <a:ext cx="7772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hart" r:id="rId4" imgW="7772400" imgH="4114800" progId="MSGraph.Chart.8">
                  <p:embed followColorScheme="full"/>
                </p:oleObj>
              </mc:Choice>
              <mc:Fallback>
                <p:oleObj name="Chart" r:id="rId4" imgW="7772400" imgH="4114800" progId="MSGraph.Chart.8">
                  <p:embed followColorScheme="full"/>
                  <p:pic>
                    <p:nvPicPr>
                      <p:cNvPr id="1259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3520" y="1460717"/>
                        <a:ext cx="77724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6864880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948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8184" y="2367233"/>
            <a:ext cx="7772400" cy="16811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Ikin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found that, somewhat unusually, the P1 antigen is expressed strongly in early foetal life, then weakens during gestation.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202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5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30559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5633" y="2400570"/>
            <a:ext cx="7772400" cy="180049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Heiken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found that the P1 antigen did not reach its complete development again until about seven years of life or more.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066567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5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1411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P1 Antigen.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91411" y="2654271"/>
            <a:ext cx="7772400" cy="118903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function of the P1 antigen is as a receptor for </a:t>
            </a:r>
            <a:r>
              <a:rPr lang="en-GB" altLang="en-US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Eschereichia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coli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159726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8184" y="228600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Genetics.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39888" y="3053272"/>
            <a:ext cx="7772400" cy="106203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locus is at 22q11.2-qter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212160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1F61812-3C96-4037-A938-8B1FC8E39FD9}" vid="{5437DD78-4D0B-40AB-AA2E-D9894ED35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Malcolm Needs</Template>
  <TotalTime>135</TotalTime>
  <Words>412</Words>
  <Application>Microsoft Office PowerPoint</Application>
  <PresentationFormat>Widescreen</PresentationFormat>
  <Paragraphs>74</Paragraphs>
  <Slides>13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Tahoma</vt:lpstr>
      <vt:lpstr>Times New Roman</vt:lpstr>
      <vt:lpstr>Verdana</vt:lpstr>
      <vt:lpstr>Wingdings</vt:lpstr>
      <vt:lpstr>Office Theme</vt:lpstr>
      <vt:lpstr>Microsoft Graph Chart</vt:lpstr>
      <vt:lpstr>The P1PK Blood Group System.</vt:lpstr>
      <vt:lpstr>This lecture is designed to give an overview of:</vt:lpstr>
      <vt:lpstr>This lecture is designed to give an overview of:</vt:lpstr>
      <vt:lpstr>There are three antigens in the P1PK Blood Group System.</vt:lpstr>
      <vt:lpstr>Frequency of the P1 Antigen1.</vt:lpstr>
      <vt:lpstr>The P1 Antigen.</vt:lpstr>
      <vt:lpstr>The P1 Antigen.</vt:lpstr>
      <vt:lpstr>The P1 Antigen.</vt:lpstr>
      <vt:lpstr>Genetics.</vt:lpstr>
      <vt:lpstr>PowerPoint Presentation</vt:lpstr>
      <vt:lpstr>Antibodies.</vt:lpstr>
      <vt:lpstr>Antibodies.</vt:lpstr>
      <vt:lpstr>References.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Needs</dc:creator>
  <cp:lastModifiedBy>Denise Needs</cp:lastModifiedBy>
  <cp:revision>17</cp:revision>
  <dcterms:created xsi:type="dcterms:W3CDTF">2016-09-28T10:33:09Z</dcterms:created>
  <dcterms:modified xsi:type="dcterms:W3CDTF">2016-12-17T17:44:18Z</dcterms:modified>
</cp:coreProperties>
</file>