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324" r:id="rId2"/>
    <p:sldId id="323" r:id="rId3"/>
    <p:sldId id="325" r:id="rId4"/>
    <p:sldId id="326" r:id="rId5"/>
    <p:sldId id="327" r:id="rId6"/>
    <p:sldId id="328" r:id="rId7"/>
    <p:sldId id="329" r:id="rId8"/>
    <p:sldId id="330" r:id="rId9"/>
    <p:sldId id="37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9707D5-D79C-4149-96EC-3F8137D643CC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71C39-CC62-44D3-8876-A460FBD514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60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7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fld id="{793F256B-0A30-4E7D-B6E6-B78068E798D2}" type="slidenum">
              <a:rPr lang="en-GB" altLang="en-US" sz="1200">
                <a:latin typeface="Tahoma" panose="020B0604030504040204" pitchFamily="34" charset="0"/>
              </a:rPr>
              <a:pPr algn="r" defTabSz="914400"/>
              <a:t>2</a:t>
            </a:fld>
            <a:endParaRPr lang="en-GB" altLang="en-US" sz="1200">
              <a:latin typeface="Tahoma" panose="020B0604030504040204" pitchFamily="34" charset="0"/>
            </a:endParaRPr>
          </a:p>
        </p:txBody>
      </p:sp>
      <p:sp>
        <p:nvSpPr>
          <p:cNvPr id="217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" y="744538"/>
            <a:ext cx="6615113" cy="3722687"/>
          </a:xfrm>
          <a:ln/>
        </p:spPr>
      </p:sp>
      <p:sp>
        <p:nvSpPr>
          <p:cNvPr id="217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8813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9528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837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75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36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69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584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766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9134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71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661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271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178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9C88D-FB36-4DF7-84C8-45D373833483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76283C-5813-41D2-ADD5-B09A8C010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97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emf"/><Relationship Id="rId5" Type="http://schemas.openxmlformats.org/officeDocument/2006/relationships/image" Target="../media/image1.emf"/><Relationship Id="rId15" Type="http://schemas.openxmlformats.org/officeDocument/2006/relationships/image" Target="../media/image6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Relationship Id="rId14" Type="http://schemas.openxmlformats.org/officeDocument/2006/relationships/oleObject" Target="../embeddings/oleObject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/>
          </p:cNvSpPr>
          <p:nvPr>
            <p:ph type="title" idx="4294967295"/>
          </p:nvPr>
        </p:nvSpPr>
        <p:spPr>
          <a:xfrm>
            <a:off x="2209800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6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difference between A</a:t>
            </a:r>
            <a:r>
              <a:rPr lang="en-GB" altLang="en-US" sz="66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6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A</a:t>
            </a:r>
            <a:r>
              <a:rPr lang="en-GB" altLang="en-US" sz="66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6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</a:t>
              </a:r>
              <a:r>
                <a:rPr kumimoji="0" lang="en-GB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CSci</a:t>
              </a: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96997341"/>
      </p:ext>
    </p:extLst>
  </p:cSld>
  <p:clrMapOvr>
    <a:masterClrMapping/>
  </p:clrMapOvr>
  <p:transition>
    <p:blinds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Text Box 10"/>
          <p:cNvSpPr txBox="1">
            <a:spLocks noChangeArrowheads="1"/>
          </p:cNvSpPr>
          <p:nvPr/>
        </p:nvSpPr>
        <p:spPr bwMode="auto">
          <a:xfrm>
            <a:off x="4123344" y="461647"/>
            <a:ext cx="3945311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3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Biochemistry.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070674" y="2115430"/>
            <a:ext cx="8027987" cy="3470275"/>
            <a:chOff x="2081214" y="2590801"/>
            <a:chExt cx="8027987" cy="3470275"/>
          </a:xfrm>
        </p:grpSpPr>
        <p:graphicFrame>
          <p:nvGraphicFramePr>
            <p:cNvPr id="216067" name="Object 5"/>
            <p:cNvGraphicFramePr>
              <a:graphicFrameLocks noChangeAspect="1"/>
            </p:cNvGraphicFramePr>
            <p:nvPr/>
          </p:nvGraphicFramePr>
          <p:xfrm>
            <a:off x="4968876" y="2590801"/>
            <a:ext cx="3070225" cy="2049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6" name="Chart" r:id="rId4" imgW="6095840" imgH="4066953" progId="MSGraph.Chart.8">
                    <p:embed followColorScheme="full"/>
                  </p:oleObj>
                </mc:Choice>
                <mc:Fallback>
                  <p:oleObj name="Chart" r:id="rId4" imgW="6095840" imgH="4066953" progId="MSGraph.Chart.8">
                    <p:embed followColorScheme="full"/>
                    <p:pic>
                      <p:nvPicPr>
                        <p:cNvPr id="216067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68876" y="2590801"/>
                          <a:ext cx="3070225" cy="20494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16068" name="Group 4"/>
            <p:cNvGrpSpPr>
              <a:grpSpLocks/>
            </p:cNvGrpSpPr>
            <p:nvPr/>
          </p:nvGrpSpPr>
          <p:grpSpPr bwMode="auto">
            <a:xfrm>
              <a:off x="2081214" y="2781301"/>
              <a:ext cx="8027987" cy="3279775"/>
              <a:chOff x="334" y="1776"/>
              <a:chExt cx="5479" cy="2066"/>
            </a:xfrm>
          </p:grpSpPr>
          <p:graphicFrame>
            <p:nvGraphicFramePr>
              <p:cNvPr id="216069" name="Object 7"/>
              <p:cNvGraphicFramePr>
                <a:graphicFrameLocks noChangeAspect="1"/>
              </p:cNvGraphicFramePr>
              <p:nvPr/>
            </p:nvGraphicFramePr>
            <p:xfrm>
              <a:off x="334" y="2765"/>
              <a:ext cx="1620" cy="9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7" name="Chart" r:id="rId6" imgW="6095840" imgH="4066953" progId="MSGraph.Chart.8">
                      <p:embed followColorScheme="full"/>
                    </p:oleObj>
                  </mc:Choice>
                  <mc:Fallback>
                    <p:oleObj name="Chart" r:id="rId6" imgW="6095840" imgH="4066953" progId="MSGraph.Chart.8">
                      <p:embed followColorScheme="full"/>
                      <p:pic>
                        <p:nvPicPr>
                          <p:cNvPr id="216069" name="Object 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4" y="2765"/>
                            <a:ext cx="1620" cy="9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6070" name="Object 8"/>
              <p:cNvGraphicFramePr>
                <a:graphicFrameLocks noChangeAspect="1"/>
              </p:cNvGraphicFramePr>
              <p:nvPr/>
            </p:nvGraphicFramePr>
            <p:xfrm>
              <a:off x="2310" y="2765"/>
              <a:ext cx="1620" cy="9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8" name="Chart" r:id="rId8" imgW="6095840" imgH="4066953" progId="MSGraph.Chart.8">
                      <p:embed followColorScheme="full"/>
                    </p:oleObj>
                  </mc:Choice>
                  <mc:Fallback>
                    <p:oleObj name="Chart" r:id="rId8" imgW="6095840" imgH="4066953" progId="MSGraph.Chart.8">
                      <p:embed followColorScheme="full"/>
                      <p:pic>
                        <p:nvPicPr>
                          <p:cNvPr id="216070" name="Object 8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310" y="2765"/>
                            <a:ext cx="1620" cy="9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6071" name="Object 9"/>
              <p:cNvGraphicFramePr>
                <a:graphicFrameLocks noChangeAspect="1"/>
              </p:cNvGraphicFramePr>
              <p:nvPr/>
            </p:nvGraphicFramePr>
            <p:xfrm>
              <a:off x="4130" y="2765"/>
              <a:ext cx="1620" cy="9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9" name="Chart" r:id="rId10" imgW="6095840" imgH="4066953" progId="MSGraph.Chart.8">
                      <p:embed followColorScheme="full"/>
                    </p:oleObj>
                  </mc:Choice>
                  <mc:Fallback>
                    <p:oleObj name="Chart" r:id="rId10" imgW="6095840" imgH="4066953" progId="MSGraph.Chart.8">
                      <p:embed followColorScheme="full"/>
                      <p:pic>
                        <p:nvPicPr>
                          <p:cNvPr id="216071" name="Object 9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30" y="2765"/>
                            <a:ext cx="1620" cy="9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6072" name="Object 4"/>
              <p:cNvGraphicFramePr>
                <a:graphicFrameLocks noChangeAspect="1"/>
              </p:cNvGraphicFramePr>
              <p:nvPr/>
            </p:nvGraphicFramePr>
            <p:xfrm>
              <a:off x="427" y="1776"/>
              <a:ext cx="1618" cy="99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0" name="Chart" r:id="rId12" imgW="6095840" imgH="4066953" progId="MSGraph.Chart.8">
                      <p:embed followColorScheme="full"/>
                    </p:oleObj>
                  </mc:Choice>
                  <mc:Fallback>
                    <p:oleObj name="Chart" r:id="rId12" imgW="6095840" imgH="4066953" progId="MSGraph.Chart.8">
                      <p:embed followColorScheme="full"/>
                      <p:pic>
                        <p:nvPicPr>
                          <p:cNvPr id="216072" name="Object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7" y="1776"/>
                            <a:ext cx="1618" cy="997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17961" dir="2700000" algn="ctr" rotWithShape="0">
                                    <a:srgbClr val="999999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216073" name="Object 6"/>
              <p:cNvGraphicFramePr>
                <a:graphicFrameLocks noChangeAspect="1"/>
              </p:cNvGraphicFramePr>
              <p:nvPr/>
            </p:nvGraphicFramePr>
            <p:xfrm>
              <a:off x="4192" y="1776"/>
              <a:ext cx="1621" cy="99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1" name="Chart" r:id="rId14" imgW="6095840" imgH="4066953" progId="MSGraph.Chart.8">
                      <p:embed followColorScheme="full"/>
                    </p:oleObj>
                  </mc:Choice>
                  <mc:Fallback>
                    <p:oleObj name="Chart" r:id="rId14" imgW="6095840" imgH="4066953" progId="MSGraph.Chart.8">
                      <p:embed followColorScheme="full"/>
                      <p:pic>
                        <p:nvPicPr>
                          <p:cNvPr id="216073" name="Object 6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192" y="1776"/>
                            <a:ext cx="1621" cy="99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16074" name="Text Box 13"/>
              <p:cNvSpPr txBox="1">
                <a:spLocks noChangeArrowheads="1"/>
              </p:cNvSpPr>
              <p:nvPr/>
            </p:nvSpPr>
            <p:spPr bwMode="auto">
              <a:xfrm>
                <a:off x="863" y="2640"/>
                <a:ext cx="689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O</a:t>
                </a:r>
              </a:p>
            </p:txBody>
          </p:sp>
          <p:sp>
            <p:nvSpPr>
              <p:cNvPr id="216075" name="Text Box 14"/>
              <p:cNvSpPr txBox="1">
                <a:spLocks noChangeArrowheads="1"/>
              </p:cNvSpPr>
              <p:nvPr/>
            </p:nvSpPr>
            <p:spPr bwMode="auto">
              <a:xfrm>
                <a:off x="2812" y="2640"/>
                <a:ext cx="739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A</a:t>
                </a:r>
                <a:r>
                  <a:rPr lang="en-GB" altLang="en-US" sz="1400" b="1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</a:p>
            </p:txBody>
          </p:sp>
          <p:sp>
            <p:nvSpPr>
              <p:cNvPr id="216076" name="Text Box 15"/>
              <p:cNvSpPr txBox="1">
                <a:spLocks noChangeArrowheads="1"/>
              </p:cNvSpPr>
              <p:nvPr/>
            </p:nvSpPr>
            <p:spPr bwMode="auto">
              <a:xfrm>
                <a:off x="4719" y="2646"/>
                <a:ext cx="679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B</a:t>
                </a:r>
              </a:p>
            </p:txBody>
          </p:sp>
          <p:sp>
            <p:nvSpPr>
              <p:cNvPr id="216077" name="Text Box 16"/>
              <p:cNvSpPr txBox="1">
                <a:spLocks noChangeArrowheads="1"/>
              </p:cNvSpPr>
              <p:nvPr/>
            </p:nvSpPr>
            <p:spPr bwMode="auto">
              <a:xfrm>
                <a:off x="687" y="3648"/>
                <a:ext cx="832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A</a:t>
                </a:r>
                <a:r>
                  <a:rPr lang="en-GB" altLang="en-US" sz="1400" b="1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</a:t>
                </a:r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</a:t>
                </a:r>
              </a:p>
            </p:txBody>
          </p:sp>
          <p:sp>
            <p:nvSpPr>
              <p:cNvPr id="216078" name="Text Box 17"/>
              <p:cNvSpPr txBox="1">
                <a:spLocks noChangeArrowheads="1"/>
              </p:cNvSpPr>
              <p:nvPr/>
            </p:nvSpPr>
            <p:spPr bwMode="auto">
              <a:xfrm>
                <a:off x="2750" y="3648"/>
                <a:ext cx="739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A</a:t>
                </a:r>
                <a:r>
                  <a:rPr lang="en-GB" altLang="en-US" sz="1400" b="1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</a:p>
            </p:txBody>
          </p:sp>
          <p:sp>
            <p:nvSpPr>
              <p:cNvPr id="216079" name="Text Box 18"/>
              <p:cNvSpPr txBox="1">
                <a:spLocks noChangeArrowheads="1"/>
              </p:cNvSpPr>
              <p:nvPr/>
            </p:nvSpPr>
            <p:spPr bwMode="auto">
              <a:xfrm>
                <a:off x="4535" y="3648"/>
                <a:ext cx="832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Group A</a:t>
                </a:r>
                <a:r>
                  <a:rPr lang="en-GB" altLang="en-US" sz="1400" b="1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</a:t>
                </a:r>
                <a:r>
                  <a:rPr lang="en-GB" altLang="en-US" sz="14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B</a:t>
                </a:r>
              </a:p>
            </p:txBody>
          </p:sp>
        </p:grpSp>
      </p:grpSp>
      <p:sp>
        <p:nvSpPr>
          <p:cNvPr id="216080" name="Text Box 21"/>
          <p:cNvSpPr txBox="1">
            <a:spLocks noChangeArrowheads="1"/>
          </p:cNvSpPr>
          <p:nvPr/>
        </p:nvSpPr>
        <p:spPr bwMode="auto">
          <a:xfrm>
            <a:off x="2541587" y="1143945"/>
            <a:ext cx="710882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amount of H antigen exposed to anti-H differs with the ABO group of the red cells</a:t>
            </a:r>
            <a:r>
              <a:rPr lang="en-GB" altLang="en-US" sz="2400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(not to scale).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18" name="Rectangle 17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20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92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3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4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5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6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7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8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9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0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1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2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3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04" name="AutoShape 20"/>
              <p:cNvCxnSpPr>
                <a:cxnSpLocks noChangeAspect="1" noChangeShapeType="1"/>
                <a:stCxn id="303" idx="3"/>
                <a:endCxn id="303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5" name="AutoShape 21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6" name="AutoShape 22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7" name="AutoShape 23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8" name="AutoShape 24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9" name="AutoShape 25"/>
              <p:cNvCxnSpPr>
                <a:cxnSpLocks noChangeAspect="1" noChangeShapeType="1"/>
                <a:stCxn id="297" idx="3"/>
                <a:endCxn id="297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0" name="AutoShape 26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1" name="AutoShape 27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2" name="AutoShape 28"/>
              <p:cNvCxnSpPr>
                <a:cxnSpLocks noChangeAspect="1" noChangeShapeType="1"/>
                <a:stCxn id="303" idx="1"/>
                <a:endCxn id="30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3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4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5" name="AutoShape 31"/>
              <p:cNvCxnSpPr>
                <a:cxnSpLocks noChangeAspect="1" noChangeShapeType="1"/>
                <a:stCxn id="297" idx="1"/>
                <a:endCxn id="297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16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7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8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9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0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1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2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3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4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5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6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7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8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9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21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22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4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5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6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39" name="AutoShape 143"/>
              <p:cNvCxnSpPr>
                <a:cxnSpLocks noChangeAspect="1" noChangeShapeType="1"/>
                <a:stCxn id="46" idx="0"/>
                <a:endCxn id="43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0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1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2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3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4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5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6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47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48" name="AutoShape 152"/>
              <p:cNvCxnSpPr>
                <a:cxnSpLocks noChangeAspect="1" noChangeShapeType="1"/>
                <a:stCxn id="47" idx="3"/>
                <a:endCxn id="47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9" name="AutoShape 153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0" name="AutoShape 154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1" name="AutoShape 155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2" name="AutoShape 156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3" name="AutoShape 157"/>
              <p:cNvCxnSpPr>
                <a:cxnSpLocks noChangeAspect="1" noChangeShapeType="1"/>
                <a:stCxn id="41" idx="3"/>
                <a:endCxn id="41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4" name="AutoShape 158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5" name="AutoShape 159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6" name="AutoShape 160"/>
              <p:cNvCxnSpPr>
                <a:cxnSpLocks noChangeAspect="1" noChangeShapeType="1"/>
                <a:stCxn id="47" idx="1"/>
                <a:endCxn id="4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7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8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AutoShape 163"/>
              <p:cNvCxnSpPr>
                <a:cxnSpLocks noChangeAspect="1" noChangeShapeType="1"/>
                <a:stCxn id="41" idx="1"/>
                <a:endCxn id="41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0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2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3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4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5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6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7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8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9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0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4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5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6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87" name="AutoShape 191"/>
              <p:cNvCxnSpPr>
                <a:cxnSpLocks noChangeAspect="1" noChangeShapeType="1"/>
                <a:stCxn id="96" idx="0"/>
                <a:endCxn id="92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88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9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0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1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3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4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5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6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7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98" name="AutoShape 202"/>
              <p:cNvCxnSpPr>
                <a:cxnSpLocks noChangeAspect="1" noChangeShapeType="1"/>
                <a:stCxn id="97" idx="3"/>
                <a:endCxn id="97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9" name="AutoShape 203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0" name="AutoShape 204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1" name="AutoShape 205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2" name="AutoShape 206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3" name="AutoShape 207"/>
              <p:cNvCxnSpPr>
                <a:cxnSpLocks noChangeAspect="1" noChangeShapeType="1"/>
                <a:stCxn id="90" idx="3"/>
                <a:endCxn id="90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4" name="AutoShape 208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5" name="AutoShape 209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6" name="AutoShape 210"/>
              <p:cNvCxnSpPr>
                <a:cxnSpLocks noChangeAspect="1" noChangeShapeType="1"/>
                <a:stCxn id="97" idx="1"/>
                <a:endCxn id="9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7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8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9" name="AutoShape 213"/>
              <p:cNvCxnSpPr>
                <a:cxnSpLocks noChangeAspect="1" noChangeShapeType="1"/>
                <a:stCxn id="90" idx="1"/>
                <a:endCxn id="90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0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2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3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4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5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6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7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8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9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0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1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2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3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4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6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37" name="AutoShape 241"/>
              <p:cNvCxnSpPr>
                <a:cxnSpLocks noChangeAspect="1" noChangeShapeType="1"/>
                <a:stCxn id="146" idx="0"/>
                <a:endCxn id="142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38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9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0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1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2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3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4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5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6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7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48" name="AutoShape 252"/>
              <p:cNvCxnSpPr>
                <a:cxnSpLocks noChangeAspect="1" noChangeShapeType="1"/>
                <a:stCxn id="147" idx="3"/>
                <a:endCxn id="147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9" name="AutoShape 253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0" name="AutoShape 254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1" name="AutoShape 255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2" name="AutoShape 256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3" name="AutoShape 257"/>
              <p:cNvCxnSpPr>
                <a:cxnSpLocks noChangeAspect="1" noChangeShapeType="1"/>
                <a:stCxn id="140" idx="3"/>
                <a:endCxn id="140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4" name="AutoShape 258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5" name="AutoShape 259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6" name="AutoShape 260"/>
              <p:cNvCxnSpPr>
                <a:cxnSpLocks noChangeAspect="1" noChangeShapeType="1"/>
                <a:stCxn id="147" idx="1"/>
                <a:endCxn id="14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7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8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9" name="AutoShape 263"/>
              <p:cNvCxnSpPr>
                <a:cxnSpLocks noChangeAspect="1" noChangeShapeType="1"/>
                <a:stCxn id="140" idx="1"/>
                <a:endCxn id="140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60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2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3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4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5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6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7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8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9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0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4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5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6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87" name="AutoShape 291"/>
              <p:cNvCxnSpPr>
                <a:cxnSpLocks noChangeAspect="1" noChangeShapeType="1"/>
                <a:stCxn id="196" idx="0"/>
                <a:endCxn id="192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88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9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0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1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2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3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5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6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7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98" name="AutoShape 302"/>
              <p:cNvCxnSpPr>
                <a:cxnSpLocks noChangeAspect="1" noChangeShapeType="1"/>
                <a:stCxn id="197" idx="3"/>
                <a:endCxn id="197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9" name="AutoShape 303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0" name="AutoShape 304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1" name="AutoShape 305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2" name="AutoShape 306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3" name="AutoShape 307"/>
              <p:cNvCxnSpPr>
                <a:cxnSpLocks noChangeAspect="1" noChangeShapeType="1"/>
                <a:stCxn id="190" idx="3"/>
                <a:endCxn id="190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4" name="AutoShape 308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5" name="AutoShape 309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6" name="AutoShape 310"/>
              <p:cNvCxnSpPr>
                <a:cxnSpLocks noChangeAspect="1" noChangeShapeType="1"/>
                <a:stCxn id="197" idx="1"/>
                <a:endCxn id="19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7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8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9" name="AutoShape 313"/>
              <p:cNvCxnSpPr>
                <a:cxnSpLocks noChangeAspect="1" noChangeShapeType="1"/>
                <a:stCxn id="190" idx="1"/>
                <a:endCxn id="190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10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2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3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4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5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6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7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8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9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0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1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2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3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4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5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6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37" name="AutoShape 341"/>
              <p:cNvCxnSpPr>
                <a:cxnSpLocks noChangeAspect="1" noChangeShapeType="1"/>
                <a:stCxn id="246" idx="0"/>
                <a:endCxn id="242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8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9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0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1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2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3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4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5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6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7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48" name="AutoShape 352"/>
              <p:cNvCxnSpPr>
                <a:cxnSpLocks noChangeAspect="1" noChangeShapeType="1"/>
                <a:stCxn id="247" idx="3"/>
                <a:endCxn id="247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9" name="AutoShape 353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0" name="AutoShape 354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1" name="AutoShape 355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2" name="AutoShape 356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3" name="AutoShape 357"/>
              <p:cNvCxnSpPr>
                <a:cxnSpLocks noChangeAspect="1" noChangeShapeType="1"/>
                <a:stCxn id="240" idx="3"/>
                <a:endCxn id="240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4" name="AutoShape 358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5" name="AutoShape 359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6" name="AutoShape 360"/>
              <p:cNvCxnSpPr>
                <a:cxnSpLocks noChangeAspect="1" noChangeShapeType="1"/>
                <a:stCxn id="247" idx="1"/>
                <a:endCxn id="24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7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8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9" name="AutoShape 363"/>
              <p:cNvCxnSpPr>
                <a:cxnSpLocks noChangeAspect="1" noChangeShapeType="1"/>
                <a:stCxn id="240" idx="1"/>
                <a:endCxn id="240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0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2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3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4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5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6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7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8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9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0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4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9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0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1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2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5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6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1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1285408"/>
      </p:ext>
    </p:extLst>
  </p:cSld>
  <p:clrMapOvr>
    <a:masterClrMapping/>
  </p:clrMapOvr>
  <p:transition>
    <p:blinds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the previous slide, it is easy to see that there is, without doubt, a quantitative difference between A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A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</a:t>
              </a:r>
              <a:r>
                <a:rPr kumimoji="0" lang="en-GB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CSci</a:t>
              </a: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3405968"/>
      </p:ext>
    </p:extLst>
  </p:cSld>
  <p:clrMapOvr>
    <a:masterClrMapping/>
  </p:clrMapOvr>
  <p:transition>
    <p:blinds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 only about 10% of the A transferase in A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individuals compared with A</a:t>
            </a:r>
            <a:r>
              <a:rPr lang="en-GB" altLang="en-US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individuals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</a:t>
              </a:r>
              <a:r>
                <a:rPr kumimoji="0" lang="en-GB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CSci</a:t>
              </a: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52471304"/>
      </p:ext>
    </p:extLst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is, however, also a qualitative difference.</a:t>
            </a:r>
            <a:b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ABH antigens are found on oligosaccharide “backbone” molecules.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</a:t>
              </a:r>
              <a:r>
                <a:rPr kumimoji="0" lang="en-GB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CSci</a:t>
              </a: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0285385"/>
      </p:ext>
    </p:extLst>
  </p:cSld>
  <p:clrMapOvr>
    <a:masterClrMapping/>
  </p:clrMapOvr>
  <p:transition>
    <p:blinds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/>
          </p:cNvSpPr>
          <p:nvPr>
            <p:ph type="title" idx="4294967295"/>
          </p:nvPr>
        </p:nvSpPr>
        <p:spPr>
          <a:xfrm>
            <a:off x="2223520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are a minimum of 4 such “backbones” (probably 8); Types 1 to 4, with most of the antigens being on types 1 and 2.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</a:t>
              </a:r>
              <a:r>
                <a:rPr kumimoji="0" lang="en-GB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CSci</a:t>
              </a: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1905673"/>
      </p:ext>
    </p:extLst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/>
          </p:cNvSpPr>
          <p:nvPr>
            <p:ph type="title" idx="4294967295"/>
          </p:nvPr>
        </p:nvSpPr>
        <p:spPr>
          <a:xfrm>
            <a:off x="2223520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</a:t>
            </a:r>
            <a:r>
              <a:rPr lang="en-GB" altLang="en-US" sz="40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antigen is found on all 4 of these “backbones”, but the A</a:t>
            </a:r>
            <a:r>
              <a:rPr lang="en-GB" altLang="en-US" sz="4000" b="1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antigen is only found on Types 1 and 2 (assuming the patients have an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 – otherwise neither will be on Type 1)</a:t>
            </a:r>
            <a:r>
              <a:rPr lang="en-GB" altLang="en-US" sz="4000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</a:t>
              </a:r>
              <a:r>
                <a:rPr kumimoji="0" lang="en-GB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CSci</a:t>
              </a: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46350780"/>
      </p:ext>
    </p:extLst>
  </p:cSld>
  <p:clrMapOvr>
    <a:masterClrMapping/>
  </p:clrMapOvr>
  <p:transition>
    <p:blinds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/>
          </p:cNvSpPr>
          <p:nvPr>
            <p:ph type="title" idx="4294967295"/>
          </p:nvPr>
        </p:nvSpPr>
        <p:spPr>
          <a:xfrm>
            <a:off x="2215984" y="2538413"/>
            <a:ext cx="77724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This, and the fact that the enzymes have different pH optima, cation requirements and Michaelis constants confirms the qualitative difference</a:t>
            </a:r>
            <a:r>
              <a:rPr lang="en-GB" altLang="en-US" b="1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				Malcolm Needs </a:t>
              </a:r>
              <a:r>
                <a:rPr kumimoji="0" lang="en-GB" sz="24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CSci</a:t>
              </a:r>
              <a:r>
                <a:rPr kumimoji="0" lang="en-GB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FIBMS</a:t>
              </a:r>
            </a:p>
          </p:txBody>
        </p:sp>
        <p:sp>
          <p:nvSpPr>
            <p:cNvPr id="5" name="Oval 4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marL="0" marR="0" lvl="0" indent="0" algn="l" defTabSz="914400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charset="0"/>
                <a:ea typeface="+mn-ea"/>
                <a:cs typeface="+mn-cs"/>
              </a:endParaRPr>
            </a:p>
          </p:txBody>
        </p:sp>
        <p:grpSp>
          <p:nvGrpSpPr>
            <p:cNvPr id="6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9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0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1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2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3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4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5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6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7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8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9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90" name="AutoShape 20"/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/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/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/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3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4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5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6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7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8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9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0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1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2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3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4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5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7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5" name="AutoShape 143"/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8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9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0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1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2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33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34" name="AutoShape 152"/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/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/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/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7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9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0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1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2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3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4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5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6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1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2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3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4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5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6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7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8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69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0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1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2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73" name="AutoShape 191"/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5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6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7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8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79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0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1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2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83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84" name="AutoShape 202"/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/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/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/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7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8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9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0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1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2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3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4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5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6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7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8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9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0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1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2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3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4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5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6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7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8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19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0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1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2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23" name="AutoShape 241"/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5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6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7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8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29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0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1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2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33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34" name="AutoShape 252"/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/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/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/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7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8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9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0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1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2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3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4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5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6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7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8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9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0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1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2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3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4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5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6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7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8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69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0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1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2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173" name="AutoShape 291"/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5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6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7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8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79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0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1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2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183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184" name="AutoShape 302"/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/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/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/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7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8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9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0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1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2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3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4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5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6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7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8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9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0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1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2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3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4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5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6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7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8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19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0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1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2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223" name="AutoShape 341"/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5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6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7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8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29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0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1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2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33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cxnSp>
            <p:nvCxnSpPr>
              <p:cNvPr id="234" name="AutoShape 352"/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/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/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/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8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9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0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1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2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3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4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5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6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7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8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9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0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1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2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3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4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5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6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7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8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69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0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1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2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3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-2500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4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5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6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US" altLang="en-US" sz="700" b="1" i="0" u="none" strike="noStrike" kern="1200" cap="none" spc="0" normalizeH="0" baseline="0" noProof="0">
                  <a:ln>
                    <a:noFill/>
                  </a:ln>
                  <a:solidFill>
                    <a:srgbClr val="44546A"/>
                  </a:solidFill>
                  <a:effectLst/>
                  <a:uLnTx/>
                  <a:uFillTx/>
                  <a:latin typeface="Times New Roman" panose="02020603050405020304" pitchFamily="18" charset="0"/>
                  <a:ea typeface="+mn-ea"/>
                  <a:cs typeface="+mn-cs"/>
                </a:endParaRPr>
              </a:p>
            </p:txBody>
          </p:sp>
          <p:sp>
            <p:nvSpPr>
              <p:cNvPr id="277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09972990"/>
      </p:ext>
    </p:extLst>
  </p:cSld>
  <p:clrMapOvr>
    <a:masterClrMapping/>
  </p:clrMapOvr>
  <p:transition>
    <p:blinds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/>
          </p:cNvSpPr>
          <p:nvPr>
            <p:ph type="title" idx="4294967295"/>
          </p:nvPr>
        </p:nvSpPr>
        <p:spPr>
          <a:xfrm>
            <a:off x="838200" y="165814"/>
            <a:ext cx="10515600" cy="1325563"/>
          </a:xfrm>
        </p:spPr>
        <p:txBody>
          <a:bodyPr/>
          <a:lstStyle/>
          <a:p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References.</a:t>
            </a:r>
          </a:p>
        </p:txBody>
      </p:sp>
      <p:sp>
        <p:nvSpPr>
          <p:cNvPr id="278531" name="Rectangle 3"/>
          <p:cNvSpPr>
            <a:spLocks noGrp="1"/>
          </p:cNvSpPr>
          <p:nvPr>
            <p:ph type="body" idx="4294967295"/>
          </p:nvPr>
        </p:nvSpPr>
        <p:spPr>
          <a:xfrm>
            <a:off x="838200" y="1654830"/>
            <a:ext cx="10515600" cy="4351338"/>
          </a:xfrm>
        </p:spPr>
        <p:txBody>
          <a:bodyPr/>
          <a:lstStyle/>
          <a:p>
            <a:pPr marL="1371600" lvl="2" indent="-457200">
              <a:buFont typeface="+mj-lt"/>
              <a:buAutoNum type="arabicPeriod"/>
            </a:pP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Reid ME, Lomas-Francis C.  </a:t>
            </a:r>
            <a:r>
              <a:rPr lang="en-GB" altLang="en-US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Blood Group Antigen </a:t>
            </a:r>
            <a:r>
              <a:rPr lang="en-GB" altLang="en-US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FactsBook</a:t>
            </a:r>
            <a:r>
              <a:rPr lang="en-GB" altLang="en-US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2</a:t>
            </a:r>
            <a:r>
              <a:rPr lang="en-GB" altLang="en-US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edition, 2004, Academic Press.</a:t>
            </a:r>
          </a:p>
          <a:p>
            <a:pPr marL="1371600" lvl="2" indent="-457200">
              <a:buFont typeface="+mj-lt"/>
              <a:buAutoNum type="arabicPeriod"/>
            </a:pPr>
            <a:endParaRPr lang="en-GB" alt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371600" lvl="2" indent="-457200">
              <a:buFont typeface="+mj-lt"/>
              <a:buAutoNum type="arabicPeriod"/>
            </a:pP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Klein HG, </a:t>
            </a:r>
            <a:r>
              <a:rPr lang="en-GB" altLang="en-US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Anstee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DJ.  </a:t>
            </a:r>
            <a:r>
              <a:rPr lang="en-GB" altLang="en-US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Mollison’s Blood Transfusion in Clinical Medicine.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12</a:t>
            </a:r>
            <a:r>
              <a:rPr lang="en-GB" altLang="en-US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</a:t>
            </a:r>
            <a:r>
              <a:rPr lang="en-GB" alt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edition, 2014, Wiley Blackwell.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5" name="Rectangle 4"/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Malcolm Needs </a:t>
              </a:r>
              <a:r>
                <a:rPr lang="en-GB" sz="2400" b="1" dirty="0" err="1">
                  <a:solidFill>
                    <a:srgbClr val="FF0000"/>
                  </a:solidFill>
                </a:rPr>
                <a:t>CSci</a:t>
              </a:r>
              <a:r>
                <a:rPr lang="en-GB" sz="2400" b="1" dirty="0">
                  <a:solidFill>
                    <a:srgbClr val="FF0000"/>
                  </a:solidFill>
                </a:rPr>
                <a:t> FIBMS</a:t>
              </a:r>
            </a:p>
          </p:txBody>
        </p:sp>
        <p:sp>
          <p:nvSpPr>
            <p:cNvPr id="6" name="Oval 5"/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7" name="Group 7"/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9" name="Line 8"/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9"/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0"/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11"/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Rectangle 12"/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3"/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4"/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5"/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6"/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7"/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8"/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Rectangle 19"/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1" name="AutoShape 20"/>
              <p:cNvCxnSpPr>
                <a:cxnSpLocks noChangeAspect="1" noChangeShapeType="1"/>
                <a:stCxn id="290" idx="3"/>
                <a:endCxn id="290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1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2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3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4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5"/>
              <p:cNvCxnSpPr>
                <a:cxnSpLocks noChangeAspect="1" noChangeShapeType="1"/>
                <a:stCxn id="284" idx="3"/>
                <a:endCxn id="284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6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7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8"/>
              <p:cNvCxnSpPr>
                <a:cxnSpLocks noChangeAspect="1" noChangeShapeType="1"/>
                <a:stCxn id="290" idx="1"/>
                <a:endCxn id="290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29"/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0"/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2" name="AutoShape 31"/>
              <p:cNvCxnSpPr>
                <a:cxnSpLocks noChangeAspect="1" noChangeShapeType="1"/>
                <a:stCxn id="284" idx="1"/>
                <a:endCxn id="284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3" name="Line 32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3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4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5"/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6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7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8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39"/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0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1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2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Line 43"/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5" name="Oval 44"/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6" name="Oval 45"/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8" name="Group 397"/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9" name="Line 141"/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Line 142"/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" name="Rectangle 126"/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7"/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Rectangle 128"/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" name="Line 129"/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130"/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" name="Line 131"/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2"/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3"/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134"/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5"/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" name="Line 136"/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7"/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8"/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39"/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5" name="Line 140"/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6" name="AutoShape 143"/>
              <p:cNvCxnSpPr>
                <a:cxnSpLocks noChangeAspect="1" noChangeShapeType="1"/>
                <a:stCxn id="33" idx="0"/>
                <a:endCxn id="30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" name="Rectangle 144"/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5"/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6"/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7"/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8"/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49"/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0"/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4" name="Rectangle 151"/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5" name="AutoShape 152"/>
              <p:cNvCxnSpPr>
                <a:cxnSpLocks noChangeAspect="1" noChangeShapeType="1"/>
                <a:stCxn id="34" idx="3"/>
                <a:endCxn id="34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3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4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5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6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7"/>
              <p:cNvCxnSpPr>
                <a:cxnSpLocks noChangeAspect="1" noChangeShapeType="1"/>
                <a:stCxn id="28" idx="3"/>
                <a:endCxn id="28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8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59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0"/>
              <p:cNvCxnSpPr>
                <a:cxnSpLocks noChangeAspect="1" noChangeShapeType="1"/>
                <a:stCxn id="34" idx="1"/>
                <a:endCxn id="34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1"/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2"/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6" name="AutoShape 163"/>
              <p:cNvCxnSpPr>
                <a:cxnSpLocks noChangeAspect="1" noChangeShapeType="1"/>
                <a:stCxn id="28" idx="1"/>
                <a:endCxn id="28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7" name="Line 164"/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5"/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6"/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7"/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69"/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0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1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2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3"/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4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5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6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Line 177"/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1" name="Oval 178"/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79"/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0"/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1"/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2"/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3"/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4"/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5"/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6"/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Oval 187"/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Line 188"/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89"/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90"/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4" name="AutoShape 191"/>
              <p:cNvCxnSpPr>
                <a:cxnSpLocks noChangeAspect="1" noChangeShapeType="1"/>
                <a:stCxn id="83" idx="0"/>
                <a:endCxn id="79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5" name="Rectangle 192"/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3"/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4"/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5"/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6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7"/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8"/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199"/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0"/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Rectangle 201"/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5" name="AutoShape 202"/>
              <p:cNvCxnSpPr>
                <a:cxnSpLocks noChangeAspect="1" noChangeShapeType="1"/>
                <a:stCxn id="84" idx="3"/>
                <a:endCxn id="84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3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4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5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6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7"/>
              <p:cNvCxnSpPr>
                <a:cxnSpLocks noChangeAspect="1" noChangeShapeType="1"/>
                <a:stCxn id="77" idx="3"/>
                <a:endCxn id="77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8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09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0"/>
              <p:cNvCxnSpPr>
                <a:cxnSpLocks noChangeAspect="1" noChangeShapeType="1"/>
                <a:stCxn id="84" idx="1"/>
                <a:endCxn id="84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1"/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2"/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6" name="AutoShape 213"/>
              <p:cNvCxnSpPr>
                <a:cxnSpLocks noChangeAspect="1" noChangeShapeType="1"/>
                <a:stCxn id="77" idx="1"/>
                <a:endCxn id="77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7" name="Line 214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5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6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7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8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19"/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0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1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2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3"/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4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5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6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Line 227"/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1" name="Oval 228"/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29"/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0"/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1"/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2"/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3"/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4"/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5"/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6"/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Oval 237"/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1" name="Line 238"/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39"/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3" name="Line 240"/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4" name="AutoShape 241"/>
              <p:cNvCxnSpPr>
                <a:cxnSpLocks noChangeAspect="1" noChangeShapeType="1"/>
                <a:stCxn id="133" idx="0"/>
                <a:endCxn id="129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5" name="Rectangle 242"/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3"/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4"/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5"/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6"/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7"/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8"/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49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0"/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4" name="Rectangle 251"/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5" name="AutoShape 252"/>
              <p:cNvCxnSpPr>
                <a:cxnSpLocks noChangeAspect="1" noChangeShapeType="1"/>
                <a:stCxn id="134" idx="3"/>
                <a:endCxn id="134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3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4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5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6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7"/>
              <p:cNvCxnSpPr>
                <a:cxnSpLocks noChangeAspect="1" noChangeShapeType="1"/>
                <a:stCxn id="127" idx="3"/>
                <a:endCxn id="127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8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59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0"/>
              <p:cNvCxnSpPr>
                <a:cxnSpLocks noChangeAspect="1" noChangeShapeType="1"/>
                <a:stCxn id="134" idx="1"/>
                <a:endCxn id="134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1"/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2"/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6" name="AutoShape 263"/>
              <p:cNvCxnSpPr>
                <a:cxnSpLocks noChangeAspect="1" noChangeShapeType="1"/>
                <a:stCxn id="127" idx="1"/>
                <a:endCxn id="127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7" name="Line 264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5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6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7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8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69"/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0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1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2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3"/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4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5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6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Line 277"/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1" name="Oval 278"/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79"/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0"/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1"/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2"/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3"/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4"/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5"/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6"/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Oval 287"/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1" name="Line 288"/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89"/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90"/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4" name="AutoShape 291"/>
              <p:cNvCxnSpPr>
                <a:cxnSpLocks noChangeAspect="1" noChangeShapeType="1"/>
                <a:stCxn id="183" idx="0"/>
                <a:endCxn id="179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5" name="Rectangle 292"/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3"/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4"/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5"/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6"/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7"/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8"/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299"/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0"/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4" name="Rectangle 301"/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5" name="AutoShape 302"/>
              <p:cNvCxnSpPr>
                <a:cxnSpLocks noChangeAspect="1" noChangeShapeType="1"/>
                <a:stCxn id="184" idx="3"/>
                <a:endCxn id="184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3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4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5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6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7"/>
              <p:cNvCxnSpPr>
                <a:cxnSpLocks noChangeAspect="1" noChangeShapeType="1"/>
                <a:stCxn id="177" idx="3"/>
                <a:endCxn id="177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8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09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0"/>
              <p:cNvCxnSpPr>
                <a:cxnSpLocks noChangeAspect="1" noChangeShapeType="1"/>
                <a:stCxn id="184" idx="1"/>
                <a:endCxn id="184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1"/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2"/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6" name="AutoShape 313"/>
              <p:cNvCxnSpPr>
                <a:cxnSpLocks noChangeAspect="1" noChangeShapeType="1"/>
                <a:stCxn id="177" idx="1"/>
                <a:endCxn id="177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7" name="Line 314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5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6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7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8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19"/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0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1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2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3"/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4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5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6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Line 327"/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1" name="Oval 328"/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29"/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0"/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1"/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2"/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3"/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4"/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5"/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6"/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Oval 337"/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1" name="Line 338"/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39"/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3" name="Line 340"/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4" name="AutoShape 341"/>
              <p:cNvCxnSpPr>
                <a:cxnSpLocks noChangeAspect="1" noChangeShapeType="1"/>
                <a:stCxn id="233" idx="0"/>
                <a:endCxn id="229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5" name="Rectangle 342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3"/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4"/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5"/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6"/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7"/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8"/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49"/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0"/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4" name="Rectangle 351"/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5" name="AutoShape 352"/>
              <p:cNvCxnSpPr>
                <a:cxnSpLocks noChangeAspect="1" noChangeShapeType="1"/>
                <a:stCxn id="234" idx="3"/>
                <a:endCxn id="234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3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4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5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6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7"/>
              <p:cNvCxnSpPr>
                <a:cxnSpLocks noChangeAspect="1" noChangeShapeType="1"/>
                <a:stCxn id="227" idx="3"/>
                <a:endCxn id="227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8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59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0"/>
              <p:cNvCxnSpPr>
                <a:cxnSpLocks noChangeAspect="1" noChangeShapeType="1"/>
                <a:stCxn id="234" idx="1"/>
                <a:endCxn id="234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1"/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2"/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6" name="AutoShape 363"/>
              <p:cNvCxnSpPr>
                <a:cxnSpLocks noChangeAspect="1" noChangeShapeType="1"/>
                <a:stCxn id="227" idx="1"/>
                <a:endCxn id="227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7" name="Line 364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5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6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7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8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69"/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0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1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2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3"/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4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5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6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Line 377"/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1" name="Oval 378"/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79"/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0"/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1"/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2"/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3"/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4"/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5"/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6"/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Oval 387"/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1" name="Line 388"/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89"/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Text Box 391"/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2"/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3"/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4"/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Text Box 395"/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8" name="Arc 396"/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8848908"/>
      </p:ext>
    </p:extLst>
  </p:cSld>
  <p:clrMapOvr>
    <a:masterClrMapping/>
  </p:clrMapOvr>
  <p:transition>
    <p:blinds dir="vert"/>
  </p:transition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F1F61812-3C96-4037-A938-8B1FC8E39FD9}" vid="{5437DD78-4D0B-40AB-AA2E-D9894ED353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323</Words>
  <Application>Microsoft Office PowerPoint</Application>
  <PresentationFormat>Widescreen</PresentationFormat>
  <Paragraphs>29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Tahoma</vt:lpstr>
      <vt:lpstr>Times New Roman</vt:lpstr>
      <vt:lpstr>Verdana</vt:lpstr>
      <vt:lpstr>1_Office Theme</vt:lpstr>
      <vt:lpstr>Chart</vt:lpstr>
      <vt:lpstr>What is the difference between A1 and A2?</vt:lpstr>
      <vt:lpstr>PowerPoint Presentation</vt:lpstr>
      <vt:lpstr>From the previous slide, it is easy to see that there is, without doubt, a quantitative difference between A1 and A2.</vt:lpstr>
      <vt:lpstr>There is only about 10% of the A transferase in A2 individuals compared with A1 individuals2.</vt:lpstr>
      <vt:lpstr>There is, however, also a qualitative difference. The ABH antigens are found on oligosaccharide “backbone” molecules.</vt:lpstr>
      <vt:lpstr>There are a minimum of 4 such “backbones” (probably 8); Types 1 to 4, with most of the antigens being on types 1 and 2.</vt:lpstr>
      <vt:lpstr>The A1 antigen is found on all 4 of these “backbones”, but the A2 antigen is only found on Types 1 and 2 (assuming the patients have an Se gene – otherwise neither will be on Type 1)2.</vt:lpstr>
      <vt:lpstr>This, and the fact that the enzymes have different pH optima, cation requirements and Michaelis constants confirms the qualitative difference2.</vt:lpstr>
      <vt:lpstr>References.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difference between A1 and A2?</dc:title>
  <dc:creator>MALCOLM NEEDS</dc:creator>
  <cp:lastModifiedBy>MALCOLM NEEDS</cp:lastModifiedBy>
  <cp:revision>2</cp:revision>
  <dcterms:created xsi:type="dcterms:W3CDTF">2019-11-27T11:08:58Z</dcterms:created>
  <dcterms:modified xsi:type="dcterms:W3CDTF">2019-11-27T11:18:27Z</dcterms:modified>
</cp:coreProperties>
</file>